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3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8"/>
  </p:notesMasterIdLst>
  <p:sldIdLst>
    <p:sldId id="2145705059" r:id="rId2"/>
    <p:sldId id="2145705333" r:id="rId3"/>
    <p:sldId id="2147483285" r:id="rId4"/>
    <p:sldId id="2147483308" r:id="rId5"/>
    <p:sldId id="267" r:id="rId6"/>
    <p:sldId id="2147483286" r:id="rId7"/>
    <p:sldId id="2145705308" r:id="rId8"/>
    <p:sldId id="2147483287" r:id="rId9"/>
    <p:sldId id="2147483324" r:id="rId10"/>
    <p:sldId id="2147483310" r:id="rId11"/>
    <p:sldId id="2147483284" r:id="rId12"/>
    <p:sldId id="2147483288" r:id="rId13"/>
    <p:sldId id="2147483289" r:id="rId14"/>
    <p:sldId id="2147483290" r:id="rId15"/>
    <p:sldId id="2147483291" r:id="rId16"/>
    <p:sldId id="2147483293" r:id="rId17"/>
    <p:sldId id="2145705147" r:id="rId18"/>
    <p:sldId id="2145705326" r:id="rId19"/>
    <p:sldId id="2145705146" r:id="rId20"/>
    <p:sldId id="2147483271" r:id="rId21"/>
    <p:sldId id="2147483311" r:id="rId22"/>
    <p:sldId id="2147483317" r:id="rId23"/>
    <p:sldId id="2147483279" r:id="rId24"/>
    <p:sldId id="2147483257" r:id="rId25"/>
    <p:sldId id="2147483300" r:id="rId26"/>
    <p:sldId id="2147483315" r:id="rId27"/>
    <p:sldId id="2145705340" r:id="rId28"/>
    <p:sldId id="2145705311" r:id="rId29"/>
    <p:sldId id="2147483312" r:id="rId30"/>
    <p:sldId id="2145705269" r:id="rId31"/>
    <p:sldId id="2147483313" r:id="rId32"/>
    <p:sldId id="2147483302" r:id="rId33"/>
    <p:sldId id="2147483268" r:id="rId34"/>
    <p:sldId id="2147483280" r:id="rId35"/>
    <p:sldId id="2147483319" r:id="rId36"/>
    <p:sldId id="2147483323" r:id="rId37"/>
    <p:sldId id="2147483318" r:id="rId38"/>
    <p:sldId id="2147483275" r:id="rId39"/>
    <p:sldId id="2147483321" r:id="rId40"/>
    <p:sldId id="2147483265" r:id="rId41"/>
    <p:sldId id="2147483281" r:id="rId42"/>
    <p:sldId id="2147483294" r:id="rId43"/>
    <p:sldId id="2147483278" r:id="rId44"/>
    <p:sldId id="2147483322" r:id="rId45"/>
    <p:sldId id="2147483295" r:id="rId46"/>
    <p:sldId id="2145705281" r:id="rId47"/>
    <p:sldId id="2145705318" r:id="rId48"/>
    <p:sldId id="2147483314" r:id="rId49"/>
    <p:sldId id="2145705319" r:id="rId50"/>
    <p:sldId id="2145705301" r:id="rId51"/>
    <p:sldId id="2145705321" r:id="rId52"/>
    <p:sldId id="2147483296" r:id="rId53"/>
    <p:sldId id="2147483297" r:id="rId54"/>
    <p:sldId id="2147483298" r:id="rId55"/>
    <p:sldId id="2147483299" r:id="rId56"/>
    <p:sldId id="2147483267" r:id="rId5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7B89BA-1C1B-44F0-9428-7CD3EA7A66CE}" v="12" dt="2025-09-29T02:23:16.96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28" autoAdjust="0"/>
    <p:restoredTop sz="97380" autoAdjust="0"/>
  </p:normalViewPr>
  <p:slideViewPr>
    <p:cSldViewPr snapToGrid="0">
      <p:cViewPr varScale="1">
        <p:scale>
          <a:sx n="79" d="100"/>
          <a:sy n="79" d="100"/>
        </p:scale>
        <p:origin x="126" y="822"/>
      </p:cViewPr>
      <p:guideLst/>
    </p:cSldViewPr>
  </p:slideViewPr>
  <p:notesTextViewPr>
    <p:cViewPr>
      <p:scale>
        <a:sx n="1" d="1"/>
        <a:sy n="1" d="1"/>
      </p:scale>
      <p:origin x="0" y="0"/>
    </p:cViewPr>
  </p:notesTextViewPr>
  <p:notesViewPr>
    <p:cSldViewPr snapToGrid="0" showGuides="1">
      <p:cViewPr varScale="1">
        <p:scale>
          <a:sx n="75" d="100"/>
          <a:sy n="75" d="100"/>
        </p:scale>
        <p:origin x="3066" y="66"/>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dirty="0"/>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2153481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3B1BB-267E-DC96-7C73-62CA7617FDE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1EE1B8A-9385-D4BB-CB1C-E4BC5461F12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8B6BF0-9F98-A345-F0F0-054552008C8F}"/>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0CA55AB-588C-C33F-8637-0C9116400FAA}"/>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4115589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16F01-82BE-3AFC-4BF1-C97B2172AC7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6C2BD6C-60E4-C1D7-9BA5-C7E2C201E1D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61C1A82-66EB-B6C8-48D5-E46A35676BB4}"/>
              </a:ext>
            </a:extLst>
          </p:cNvPr>
          <p:cNvSpPr>
            <a:spLocks noGrp="1"/>
          </p:cNvSpPr>
          <p:nvPr>
            <p:ph type="body" idx="1"/>
          </p:nvPr>
        </p:nvSpPr>
        <p:spPr/>
        <p:txBody>
          <a:bodyPr/>
          <a:lstStyle/>
          <a:p>
            <a:pPr marL="0" indent="0">
              <a:buFont typeface="Wingdings" panose="05000000000000000000" pitchFamily="2" charset="2"/>
              <a:buNone/>
            </a:pPr>
            <a:endParaRPr kumimoji="1" lang="ja-JP" altLang="en-US" dirty="0"/>
          </a:p>
        </p:txBody>
      </p:sp>
      <p:sp>
        <p:nvSpPr>
          <p:cNvPr id="4" name="スライド番号プレースホルダー 3">
            <a:extLst>
              <a:ext uri="{FF2B5EF4-FFF2-40B4-BE49-F238E27FC236}">
                <a16:creationId xmlns:a16="http://schemas.microsoft.com/office/drawing/2014/main" id="{D51DFFF7-495E-5AB1-0B30-039FB6515D8F}"/>
              </a:ext>
            </a:extLst>
          </p:cNvPr>
          <p:cNvSpPr>
            <a:spLocks noGrp="1"/>
          </p:cNvSpPr>
          <p:nvPr>
            <p:ph type="sldNum" sz="quarter" idx="5"/>
          </p:nvPr>
        </p:nvSpPr>
        <p:spPr/>
        <p:txBody>
          <a:bodyPr/>
          <a:lstStyle/>
          <a:p>
            <a:r>
              <a:rPr lang="en-US" dirty="0"/>
              <a:t>Notes view: </a:t>
            </a:r>
            <a:fld id="{128CEAFE-FA94-43E5-B0FF-D47E1CCDD1B4}" type="slidenum">
              <a:rPr lang="en-US" smtClean="0"/>
              <a:pPr/>
              <a:t>4</a:t>
            </a:fld>
            <a:endParaRPr lang="en-US" dirty="0"/>
          </a:p>
        </p:txBody>
      </p:sp>
    </p:spTree>
    <p:extLst>
      <p:ext uri="{BB962C8B-B14F-4D97-AF65-F5344CB8AC3E}">
        <p14:creationId xmlns:p14="http://schemas.microsoft.com/office/powerpoint/2010/main" val="411133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3892D-CF2F-9ED5-3C1F-491B55F0125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1712920-95E8-F027-F351-67BE0F8DC45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C4E11F-B8A7-76EF-6EC8-4541A1BB3B7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7AD3D7D-D5C6-6CCF-6409-D86CEFECA3D6}"/>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1166941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3446A-1959-0807-EF6C-AE50114DFDC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CF96396-5D21-1FD5-9440-A57079AA41D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703941-7E19-7A95-BF83-2DCD88E8E69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1C4F48D-9C62-ED88-A664-557EB130B091}"/>
              </a:ext>
            </a:extLst>
          </p:cNvPr>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3680155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2CEDC1-95C1-D833-D1AB-138B01BACA0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D752377-E68F-DFE4-61F0-405A3EFD925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9D8D2D2-D0F4-2C51-8871-A93CAF8E9B4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38E9CF2-8462-4102-8A75-3378075E8B49}"/>
              </a:ext>
            </a:extLst>
          </p:cNvPr>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2590333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D098B-8A07-6BA8-DA9C-06C9100DA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FEB24FA-574E-55A1-9755-EE99F84AB29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560F2D-23A6-2F3F-970F-5D451BE4558E}"/>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46A756D9-FAD1-59E5-ED35-106ACD503BE5}"/>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21960157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FD9AD-A2ED-E3C7-4C32-B735D22278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CF1E1E-5D67-2106-C432-71D7EC0808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E49CE4-B49A-0880-9E08-12D1EDA33C4B}"/>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D1E7838D-1516-CCCE-DD54-47875E3E29BE}"/>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879597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F6B566-F9BB-A157-5D35-5E7A449C74F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A5A8546-EAA2-F52B-82B4-81153B1C3E7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64A18B-1741-B113-2E46-10DB48F1FE3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B025014-225E-CBDB-2A74-26AB9A462219}"/>
              </a:ext>
            </a:extLst>
          </p:cNvPr>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1395911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dirty="0"/>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35968684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47</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5C588A-3F9D-451E-0205-83EE4DA5B3F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43AFBCF-9B9F-868F-62D2-1CAC2DCCA44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2B6CF5-3F99-FFE8-3FA1-1D2A40D11D0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92062B2-8E61-FFD8-B74F-1C2EE438B13E}"/>
              </a:ext>
            </a:extLst>
          </p:cNvPr>
          <p:cNvSpPr>
            <a:spLocks noGrp="1"/>
          </p:cNvSpPr>
          <p:nvPr>
            <p:ph type="sldNum" sz="quarter" idx="5"/>
          </p:nvPr>
        </p:nvSpPr>
        <p:spPr/>
        <p:txBody>
          <a:bodyPr/>
          <a:lstStyle/>
          <a:p>
            <a:r>
              <a:rPr lang="en-US"/>
              <a:t>Notes view: </a:t>
            </a:r>
            <a:fld id="{128CEAFE-FA94-43E5-B0FF-D47E1CCDD1B4}" type="slidenum">
              <a:rPr lang="en-US" smtClean="0"/>
              <a:pPr/>
              <a:t>48</a:t>
            </a:fld>
            <a:endParaRPr lang="en-US"/>
          </a:p>
        </p:txBody>
      </p:sp>
    </p:spTree>
    <p:extLst>
      <p:ext uri="{BB962C8B-B14F-4D97-AF65-F5344CB8AC3E}">
        <p14:creationId xmlns:p14="http://schemas.microsoft.com/office/powerpoint/2010/main" val="34619903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49</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50</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53</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dirty="0"/>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4134930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C9C50-BFAC-EDDE-624F-16FB49068F8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8E204A-6685-C2AD-A755-1D32CC2C8D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DDBC536-B655-3705-5C03-AD16B6BCBFDD}"/>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652E6EAC-A44C-E425-AF15-1F09D92B9B97}"/>
              </a:ext>
            </a:extLst>
          </p:cNvPr>
          <p:cNvSpPr>
            <a:spLocks noGrp="1"/>
          </p:cNvSpPr>
          <p:nvPr>
            <p:ph type="sldNum" sz="quarter" idx="5"/>
          </p:nvPr>
        </p:nvSpPr>
        <p:spPr/>
        <p:txBody>
          <a:bodyPr/>
          <a:lstStyle/>
          <a:p>
            <a:r>
              <a:rPr lang="en-US" dirty="0"/>
              <a:t>Notes view: </a:t>
            </a:r>
            <a:fld id="{128CEAFE-FA94-43E5-B0FF-D47E1CCDD1B4}" type="slidenum">
              <a:rPr lang="en-US" smtClean="0"/>
              <a:pPr/>
              <a:t>8</a:t>
            </a:fld>
            <a:endParaRPr lang="en-US" dirty="0"/>
          </a:p>
        </p:txBody>
      </p:sp>
    </p:spTree>
    <p:extLst>
      <p:ext uri="{BB962C8B-B14F-4D97-AF65-F5344CB8AC3E}">
        <p14:creationId xmlns:p14="http://schemas.microsoft.com/office/powerpoint/2010/main" val="3311427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72EB0E-F430-D36F-9F3E-673EF9E8EE8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E584F07-404B-1691-B4DC-3C112370803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10BC72-1B7F-568A-B959-CFCFE2257E8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3683BCC-925A-E801-0914-31DAF4B9A94E}"/>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728065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06605-359D-1953-E0FC-D9DB32B260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DFAA6B4-27B1-A7C1-17D6-643FBB182C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668FE-F1B8-AF83-0EC9-77A084B7091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E84D19-3433-166F-F290-34218851B446}"/>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899995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2155539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oleObject" Target="../embeddings/oleObject3.bin"/><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1.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3.xml"/><Relationship Id="rId1" Type="http://schemas.openxmlformats.org/officeDocument/2006/relationships/tags" Target="../tags/tag1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0.xml"/><Relationship Id="rId1" Type="http://schemas.openxmlformats.org/officeDocument/2006/relationships/tags" Target="../tags/tag16.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17.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9.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tags" Target="../tags/tag20.xml"/><Relationship Id="rId6" Type="http://schemas.openxmlformats.org/officeDocument/2006/relationships/hyperlink" Target="https://www.meti.go.jp/shingikai/sankoshin/green_innovation/green_power/pdf/013_04_00.pdf" TargetMode="Externa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2.xml"/><Relationship Id="rId1" Type="http://schemas.openxmlformats.org/officeDocument/2006/relationships/tags" Target="../tags/tag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xml"/><Relationship Id="rId1" Type="http://schemas.openxmlformats.org/officeDocument/2006/relationships/tags" Target="../tags/tag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4.xml"/><Relationship Id="rId1" Type="http://schemas.openxmlformats.org/officeDocument/2006/relationships/tags" Target="../tags/tag2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6.xml"/><Relationship Id="rId1" Type="http://schemas.openxmlformats.org/officeDocument/2006/relationships/tags" Target="../tags/tag2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5CB948D-B448-F7A6-0247-0F37694F3EA9}"/>
              </a:ext>
            </a:extLst>
          </p:cNvPr>
          <p:cNvGraphicFramePr>
            <a:graphicFrameLocks noChangeAspect="1"/>
          </p:cNvGraphicFramePr>
          <p:nvPr>
            <p:custDataLst>
              <p:tags r:id="rId1"/>
            </p:custDataLst>
            <p:extLst>
              <p:ext uri="{D42A27DB-BD31-4B8C-83A1-F6EECF244321}">
                <p14:modId xmlns:p14="http://schemas.microsoft.com/office/powerpoint/2010/main" val="541688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55CB948D-B448-F7A6-0247-0F37694F3E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D2D4C641-8471-DE4C-8214-FC08730FC062}"/>
              </a:ext>
            </a:extLst>
          </p:cNvPr>
          <p:cNvGraphicFramePr>
            <a:graphicFrameLocks noChangeAspect="1"/>
          </p:cNvGraphicFramePr>
          <p:nvPr>
            <p:custDataLst>
              <p:tags r:id="rId2"/>
            </p:custDataLst>
            <p:extLst>
              <p:ext uri="{D42A27DB-BD31-4B8C-83A1-F6EECF244321}">
                <p14:modId xmlns:p14="http://schemas.microsoft.com/office/powerpoint/2010/main" val="4157607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6" imgW="346" imgH="346" progId="TCLayout.ActiveDocument.1">
                  <p:embed/>
                </p:oleObj>
              </mc:Choice>
              <mc:Fallback>
                <p:oleObj name="think-cellスライド" r:id="rId6" imgW="346" imgH="346" progId="TCLayout.ActiveDocument.1">
                  <p:embed/>
                  <p:pic>
                    <p:nvPicPr>
                      <p:cNvPr id="2" name="think-cell data - do not delete" hidden="1">
                        <a:extLst>
                          <a:ext uri="{FF2B5EF4-FFF2-40B4-BE49-F238E27FC236}">
                            <a16:creationId xmlns:a16="http://schemas.microsoft.com/office/drawing/2014/main" id="{D2D4C641-8471-DE4C-8214-FC08730FC0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721756"/>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ＧＸサプライチェーン構築支援事業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Ⅲ</a:t>
            </a:r>
            <a:r>
              <a:rPr lang="ja-JP" altLang="en-US" sz="2000" dirty="0">
                <a:solidFill>
                  <a:schemeClr val="tx1"/>
                </a:solidFill>
              </a:rPr>
              <a:t>（</a:t>
            </a:r>
            <a:r>
              <a:rPr lang="zh-TW" altLang="en-US" sz="2000" dirty="0">
                <a:solidFill>
                  <a:schemeClr val="tx1"/>
                </a:solidFill>
              </a:rPr>
              <a:t>浮体式等洋上風力発電設備</a:t>
            </a:r>
            <a:r>
              <a:rPr lang="ja-JP" altLang="en-US" sz="2000" dirty="0">
                <a:solidFill>
                  <a:schemeClr val="tx1"/>
                </a:solidFill>
              </a:rPr>
              <a:t>）</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773777" y="4433672"/>
            <a:ext cx="6191395"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単独申請の場合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共同提案者欄は削除してください。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lang="en-US" sz="1400" dirty="0">
              <a:solidFill>
                <a:schemeClr val="tx1"/>
              </a:solidFill>
              <a:latin typeface="Meiryo UI" panose="020B0604030504040204" pitchFamily="50" charset="-128"/>
              <a:ea typeface="Meiryo UI" panose="020B0604030504040204" pitchFamily="50" charset="-128"/>
            </a:endParaRPr>
          </a:p>
          <a:p>
            <a:r>
              <a:rPr kumimoji="1"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共同</a:t>
            </a:r>
            <a:r>
              <a:rPr kumimoji="1" lang="ja-JP" altLang="en-US" sz="1400" dirty="0">
                <a:solidFill>
                  <a:schemeClr val="tx1"/>
                </a:solidFill>
                <a:latin typeface="Meiryo UI" panose="020B0604030504040204" pitchFamily="50" charset="-128"/>
                <a:ea typeface="Meiryo UI" panose="020B0604030504040204" pitchFamily="50" charset="-128"/>
              </a:rPr>
              <a:t>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幹事企業については、社名に加えて、代表者の役職と氏名を記載してください。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その他の共同提案者は、社名のみを記載してください。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90235"/>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9">
            <a:extLst>
              <a:ext uri="{FF2B5EF4-FFF2-40B4-BE49-F238E27FC236}">
                <a16:creationId xmlns:a16="http://schemas.microsoft.com/office/drawing/2014/main" id="{40B2C80F-0269-E86A-6DAA-9541ECB47F1A}"/>
              </a:ext>
            </a:extLst>
          </p:cNvPr>
          <p:cNvSpPr txBox="1"/>
          <p:nvPr/>
        </p:nvSpPr>
        <p:spPr>
          <a:xfrm>
            <a:off x="180000" y="2756677"/>
            <a:ext cx="1195209" cy="360057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間接補助事業の実施により得られる</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年間あたりの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製造能力</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29992" y="2756677"/>
            <a:ext cx="1108045"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br>
              <a:rPr kumimoji="1" 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3986748" y="2756677"/>
            <a:ext cx="3696912"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55" name="TextBox 39">
            <a:extLst>
              <a:ext uri="{FF2B5EF4-FFF2-40B4-BE49-F238E27FC236}">
                <a16:creationId xmlns:a16="http://schemas.microsoft.com/office/drawing/2014/main" id="{0D23EF7E-417D-D56C-C8B7-EBB894649A01}"/>
              </a:ext>
            </a:extLst>
          </p:cNvPr>
          <p:cNvSpPr txBox="1"/>
          <p:nvPr/>
        </p:nvSpPr>
        <p:spPr>
          <a:xfrm>
            <a:off x="8076956" y="2756677"/>
            <a:ext cx="3959044"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8A837141-9755-6547-E97B-F8CA453B73A1}"/>
              </a:ext>
            </a:extLst>
          </p:cNvPr>
          <p:cNvGrpSpPr/>
          <p:nvPr/>
        </p:nvGrpSpPr>
        <p:grpSpPr>
          <a:xfrm>
            <a:off x="180000" y="1637488"/>
            <a:ext cx="11856000"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補助対象事業の要件充足に係る</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設定　</a:t>
              </a:r>
              <a:r>
                <a:rPr kumimoji="1" lang="en-US" altLang="ja-JP" sz="1400" dirty="0">
                  <a:solidFill>
                    <a:srgbClr val="C00000"/>
                  </a:solidFill>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本事業における生産開始年限は</a:t>
              </a:r>
              <a:r>
                <a:rPr kumimoji="1" lang="en-US" altLang="ja-JP" sz="1400" dirty="0">
                  <a:solidFill>
                    <a:srgbClr val="C00000"/>
                  </a:solidFill>
                  <a:latin typeface="Meiryo UI" panose="020B0604030504040204" pitchFamily="50" charset="-128"/>
                  <a:ea typeface="Meiryo UI" panose="020B0604030504040204" pitchFamily="50" charset="-128"/>
                </a:rPr>
                <a:t>2030</a:t>
              </a:r>
              <a:r>
                <a:rPr kumimoji="1" lang="ja-JP" altLang="en-US" sz="1400" dirty="0">
                  <a:solidFill>
                    <a:srgbClr val="C00000"/>
                  </a:solidFill>
                  <a:latin typeface="Meiryo UI" panose="020B0604030504040204" pitchFamily="50" charset="-128"/>
                  <a:ea typeface="Meiryo UI" panose="020B0604030504040204" pitchFamily="50" charset="-128"/>
                </a:rPr>
                <a:t>年</a:t>
              </a:r>
              <a:endParaRPr kumimoji="1" lang="ja-JP" altLang="en-US" sz="1400" b="1" dirty="0">
                <a:solidFill>
                  <a:srgbClr val="C00000"/>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180001" y="2377184"/>
            <a:ext cx="1195209"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KPI</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6C9051F1-DC17-2633-9CDC-95080C6C70D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CE812368-0CDC-81A7-3383-D80902655C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【B-</a:t>
            </a:r>
            <a:r>
              <a:rPr kumimoji="1" lang="ja-JP" altLang="en-US" dirty="0">
                <a:solidFill>
                  <a:schemeClr val="tx1"/>
                </a:solidFill>
              </a:rPr>
              <a:t>①</a:t>
            </a:r>
            <a:r>
              <a:rPr kumimoji="1" lang="en-US" altLang="ja-JP" dirty="0">
                <a:solidFill>
                  <a:schemeClr val="tx1"/>
                </a:solidFill>
              </a:rPr>
              <a:t>】</a:t>
            </a:r>
            <a:r>
              <a:rPr kumimoji="1" lang="ja-JP" altLang="en-US" dirty="0">
                <a:solidFill>
                  <a:schemeClr val="tx1"/>
                </a:solidFill>
              </a:rPr>
              <a:t>製造能力としては</a:t>
            </a:r>
            <a:r>
              <a:rPr kumimoji="1" lang="en-US" altLang="ja-JP" dirty="0">
                <a:solidFill>
                  <a:schemeClr val="tx1"/>
                </a:solidFill>
              </a:rPr>
              <a:t>xx</a:t>
            </a:r>
            <a:r>
              <a:rPr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年度）を目指す</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C39F6181-6DBB-1C80-234C-46ACC01D88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ECF0552-9B3D-CB2D-27A8-BA983C99455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9" name="グループ化 28">
            <a:extLst>
              <a:ext uri="{FF2B5EF4-FFF2-40B4-BE49-F238E27FC236}">
                <a16:creationId xmlns:a16="http://schemas.microsoft.com/office/drawing/2014/main" id="{AEB0ADE1-1511-542F-A1C5-56F8536D8A04}"/>
              </a:ext>
            </a:extLst>
          </p:cNvPr>
          <p:cNvGrpSpPr/>
          <p:nvPr/>
        </p:nvGrpSpPr>
        <p:grpSpPr>
          <a:xfrm>
            <a:off x="1429993" y="2377184"/>
            <a:ext cx="1108044" cy="288000"/>
            <a:chOff x="156000" y="1879963"/>
            <a:chExt cx="5760000" cy="288000"/>
          </a:xfrm>
        </p:grpSpPr>
        <p:sp>
          <p:nvSpPr>
            <p:cNvPr id="30" name="正方形/長方形 29">
              <a:extLst>
                <a:ext uri="{FF2B5EF4-FFF2-40B4-BE49-F238E27FC236}">
                  <a16:creationId xmlns:a16="http://schemas.microsoft.com/office/drawing/2014/main" id="{D4A69BE9-7D0F-0CC2-44CF-944EDA0EC64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目標値・</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目標</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9BE52F8F-060E-3B87-916F-E8ECADB70E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32E82ED5-AD18-05CC-3282-A89A1ED5E5A5}"/>
              </a:ext>
            </a:extLst>
          </p:cNvPr>
          <p:cNvGrpSpPr/>
          <p:nvPr/>
        </p:nvGrpSpPr>
        <p:grpSpPr>
          <a:xfrm>
            <a:off x="3986748" y="2377184"/>
            <a:ext cx="3696912" cy="288000"/>
            <a:chOff x="156000" y="1879963"/>
            <a:chExt cx="5760000" cy="288000"/>
          </a:xfrm>
        </p:grpSpPr>
        <p:sp>
          <p:nvSpPr>
            <p:cNvPr id="41" name="正方形/長方形 40">
              <a:extLst>
                <a:ext uri="{FF2B5EF4-FFF2-40B4-BE49-F238E27FC236}">
                  <a16:creationId xmlns:a16="http://schemas.microsoft.com/office/drawing/2014/main" id="{0B7FCC68-0864-8547-3B57-8A74234EF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a:t>
              </a:r>
              <a:r>
                <a:rPr lang="ja-JP" altLang="en-US" sz="1400" dirty="0">
                  <a:solidFill>
                    <a:schemeClr val="tx1"/>
                  </a:solidFill>
                  <a:latin typeface="Meiryo UI" panose="020B0604030504040204" pitchFamily="50" charset="-128"/>
                  <a:ea typeface="Meiryo UI" panose="020B0604030504040204" pitchFamily="50" charset="-128"/>
                </a:rPr>
                <a:t>値</a:t>
              </a:r>
              <a:r>
                <a:rPr kumimoji="1" lang="ja-JP" altLang="en-US" sz="1400" dirty="0">
                  <a:solidFill>
                    <a:schemeClr val="tx1"/>
                  </a:solidFill>
                  <a:latin typeface="Meiryo UI" panose="020B0604030504040204" pitchFamily="50" charset="-128"/>
                  <a:ea typeface="Meiryo UI" panose="020B0604030504040204" pitchFamily="50" charset="-128"/>
                </a:rPr>
                <a:t>・目標年度の設定の考え方</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4" name="直線コネクタ 43">
              <a:extLst>
                <a:ext uri="{FF2B5EF4-FFF2-40B4-BE49-F238E27FC236}">
                  <a16:creationId xmlns:a16="http://schemas.microsoft.com/office/drawing/2014/main" id="{25513807-45AB-1EF5-E7D8-AE52CC90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グループ化 44">
            <a:extLst>
              <a:ext uri="{FF2B5EF4-FFF2-40B4-BE49-F238E27FC236}">
                <a16:creationId xmlns:a16="http://schemas.microsoft.com/office/drawing/2014/main" id="{F73CDC47-29DA-1923-06FF-6911AC2CD76D}"/>
              </a:ext>
            </a:extLst>
          </p:cNvPr>
          <p:cNvGrpSpPr/>
          <p:nvPr/>
        </p:nvGrpSpPr>
        <p:grpSpPr>
          <a:xfrm>
            <a:off x="8076956" y="2377184"/>
            <a:ext cx="3959044" cy="288000"/>
            <a:chOff x="156000" y="1879963"/>
            <a:chExt cx="5760000" cy="288000"/>
          </a:xfrm>
        </p:grpSpPr>
        <p:sp>
          <p:nvSpPr>
            <p:cNvPr id="46" name="正方形/長方形 45">
              <a:extLst>
                <a:ext uri="{FF2B5EF4-FFF2-40B4-BE49-F238E27FC236}">
                  <a16:creationId xmlns:a16="http://schemas.microsoft.com/office/drawing/2014/main" id="{1CFAB760-276F-AFC1-2CF3-1C0BFEEB7B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A148D29-E28A-6A04-55DD-A66CE2748AB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8" name="二等辺三角形 47">
            <a:extLst>
              <a:ext uri="{FF2B5EF4-FFF2-40B4-BE49-F238E27FC236}">
                <a16:creationId xmlns:a16="http://schemas.microsoft.com/office/drawing/2014/main" id="{4778CC65-E181-0FAF-F090-2447D540D7D7}"/>
              </a:ext>
            </a:extLst>
          </p:cNvPr>
          <p:cNvSpPr/>
          <p:nvPr/>
        </p:nvSpPr>
        <p:spPr bwMode="gray">
          <a:xfrm rot="5400000">
            <a:off x="7776453" y="4497109"/>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 name="TextBox 39">
            <a:extLst>
              <a:ext uri="{FF2B5EF4-FFF2-40B4-BE49-F238E27FC236}">
                <a16:creationId xmlns:a16="http://schemas.microsoft.com/office/drawing/2014/main" id="{71A312D9-BDCF-A2F3-4A58-80797B2AEB38}"/>
              </a:ext>
            </a:extLst>
          </p:cNvPr>
          <p:cNvSpPr txBox="1"/>
          <p:nvPr/>
        </p:nvSpPr>
        <p:spPr>
          <a:xfrm>
            <a:off x="2592820" y="2756677"/>
            <a:ext cx="1339145"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p>
        </p:txBody>
      </p:sp>
      <p:grpSp>
        <p:nvGrpSpPr>
          <p:cNvPr id="14" name="グループ化 13">
            <a:extLst>
              <a:ext uri="{FF2B5EF4-FFF2-40B4-BE49-F238E27FC236}">
                <a16:creationId xmlns:a16="http://schemas.microsoft.com/office/drawing/2014/main" id="{B5C62186-5448-13FD-2055-3AF9CD788C3F}"/>
              </a:ext>
            </a:extLst>
          </p:cNvPr>
          <p:cNvGrpSpPr/>
          <p:nvPr/>
        </p:nvGrpSpPr>
        <p:grpSpPr>
          <a:xfrm>
            <a:off x="2592820" y="2377184"/>
            <a:ext cx="1339144" cy="288000"/>
            <a:chOff x="156000" y="1879963"/>
            <a:chExt cx="5760000" cy="288000"/>
          </a:xfrm>
        </p:grpSpPr>
        <p:sp>
          <p:nvSpPr>
            <p:cNvPr id="16" name="正方形/長方形 15">
              <a:extLst>
                <a:ext uri="{FF2B5EF4-FFF2-40B4-BE49-F238E27FC236}">
                  <a16:creationId xmlns:a16="http://schemas.microsoft.com/office/drawing/2014/main" id="{96E7A855-D790-995F-BC52-5DA98BC3E1E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申請時の値</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25" name="直線コネクタ 24">
              <a:extLst>
                <a:ext uri="{FF2B5EF4-FFF2-40B4-BE49-F238E27FC236}">
                  <a16:creationId xmlns:a16="http://schemas.microsoft.com/office/drawing/2014/main" id="{A6AE4CAE-DC9C-21F6-0A21-700EB0C5FD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正方形/長方形 50">
            <a:extLst>
              <a:ext uri="{FF2B5EF4-FFF2-40B4-BE49-F238E27FC236}">
                <a16:creationId xmlns:a16="http://schemas.microsoft.com/office/drawing/2014/main" id="{E0F21A99-CACE-69F2-DB6B-DC99168FF128}"/>
              </a:ext>
            </a:extLst>
          </p:cNvPr>
          <p:cNvSpPr/>
          <p:nvPr/>
        </p:nvSpPr>
        <p:spPr>
          <a:xfrm>
            <a:off x="2161954" y="1628711"/>
            <a:ext cx="7868093" cy="360057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間接補助事業の実施により得られる年間あたりの製造能力</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生産開始年限は</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年であることに注意すること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あくまで間接補助事業の実施によるものを記載すること。また、</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年に向けた製造能力等に関する野心的な目標を踏まえて記載すること（</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の市場の広がりを見据え、世界トップクラスを目指し、対外的に掲げているものに限る）。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上記の達成に向けた継続的な技術開発計画や部素材調達計画の道筋を明示すること。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405725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7084-EFE5-E8FE-2C2B-855BAB5DBEC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4ED26AC-1AC2-B28C-5DC8-ECD4EDB0C6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6214DFE1-C70C-6BFB-83E3-CED31F76D5B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2086807-0BA4-6B2A-B0D8-93CF83EC2F2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【B-</a:t>
            </a:r>
            <a:r>
              <a:rPr lang="ja-JP" altLang="en-US" dirty="0">
                <a:solidFill>
                  <a:schemeClr val="tx1"/>
                </a:solidFill>
              </a:rPr>
              <a:t>②</a:t>
            </a:r>
            <a:r>
              <a:rPr lang="en-US" altLang="ja-JP" dirty="0">
                <a:solidFill>
                  <a:schemeClr val="tx1"/>
                </a:solidFill>
              </a:rPr>
              <a:t>】2030</a:t>
            </a:r>
            <a:r>
              <a:rPr lang="ja-JP" altLang="en-US" dirty="0">
                <a:solidFill>
                  <a:schemeClr val="tx1"/>
                </a:solidFill>
              </a:rPr>
              <a:t>年に向けて、</a:t>
            </a:r>
            <a:r>
              <a:rPr lang="en-US" altLang="ja-JP" dirty="0">
                <a:solidFill>
                  <a:schemeClr val="tx1"/>
                </a:solidFill>
              </a:rPr>
              <a:t>xx</a:t>
            </a:r>
            <a:r>
              <a:rPr lang="ja-JP" altLang="en-US" dirty="0">
                <a:solidFill>
                  <a:schemeClr val="tx1"/>
                </a:solidFill>
              </a:rPr>
              <a:t>という当社にとって野心的といえる目標を掲げている</a:t>
            </a:r>
            <a:endParaRPr kumimoji="1" lang="en-US" altLang="ja-JP" strike="sngStrike" dirty="0">
              <a:solidFill>
                <a:srgbClr val="FF0000"/>
              </a:solidFill>
            </a:endParaRPr>
          </a:p>
        </p:txBody>
      </p:sp>
      <p:cxnSp>
        <p:nvCxnSpPr>
          <p:cNvPr id="6" name="直線コネクタ 5">
            <a:extLst>
              <a:ext uri="{FF2B5EF4-FFF2-40B4-BE49-F238E27FC236}">
                <a16:creationId xmlns:a16="http://schemas.microsoft.com/office/drawing/2014/main" id="{D486C49B-8D50-18D9-7E31-68CEB815EE0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4351AD3-24E9-B58C-00D1-C1DA8B8D207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CA146F44-1475-B15C-E6D9-C10E280F145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468F83E0-AD56-F63F-5AEA-413C2C7F06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7833CD20-89C5-6A03-B0C1-CD756DB5648E}"/>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11282DCF-EDD8-B67B-5314-FC31CB1DA09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左記の目標が野心的であるといえる根拠</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6D76D3C9-CA18-1753-D203-EF02B04E693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D7828527-AB78-6F97-2C40-4F83E5CC1F33}"/>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770DC56-1728-2FC0-66DE-ABEC0CA8EDDA}"/>
              </a:ext>
            </a:extLst>
          </p:cNvPr>
          <p:cNvGrpSpPr/>
          <p:nvPr/>
        </p:nvGrpSpPr>
        <p:grpSpPr>
          <a:xfrm>
            <a:off x="180000" y="4711242"/>
            <a:ext cx="5702400" cy="288000"/>
            <a:chOff x="156000" y="1879963"/>
            <a:chExt cx="5760000" cy="288000"/>
          </a:xfrm>
        </p:grpSpPr>
        <p:sp>
          <p:nvSpPr>
            <p:cNvPr id="16" name="正方形/長方形 15">
              <a:extLst>
                <a:ext uri="{FF2B5EF4-FFF2-40B4-BE49-F238E27FC236}">
                  <a16:creationId xmlns:a16="http://schemas.microsoft.com/office/drawing/2014/main" id="{F0EEAE6F-0AA9-BC44-E038-E4478C042E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上記の発信を確認できる箇所（自社</a:t>
              </a:r>
              <a:r>
                <a:rPr lang="en-US" altLang="ja-JP" sz="1400" dirty="0">
                  <a:solidFill>
                    <a:schemeClr val="tx1"/>
                  </a:solidFill>
                  <a:latin typeface="Meiryo UI" panose="020B0604030504040204" pitchFamily="50" charset="-128"/>
                  <a:ea typeface="Meiryo UI" panose="020B0604030504040204" pitchFamily="50" charset="-128"/>
                </a:rPr>
                <a:t>HP</a:t>
              </a:r>
              <a:r>
                <a:rPr lang="ja-JP" altLang="en-US" sz="1400" dirty="0">
                  <a:solidFill>
                    <a:schemeClr val="tx1"/>
                  </a:solidFill>
                  <a:latin typeface="Meiryo UI" panose="020B0604030504040204" pitchFamily="50" charset="-128"/>
                  <a:ea typeface="Meiryo UI" panose="020B0604030504040204" pitchFamily="50" charset="-128"/>
                </a:rPr>
                <a:t>の</a:t>
              </a:r>
              <a:r>
                <a:rPr lang="en-US" altLang="ja-JP" sz="1400" dirty="0">
                  <a:solidFill>
                    <a:schemeClr val="tx1"/>
                  </a:solidFill>
                  <a:latin typeface="Meiryo UI" panose="020B0604030504040204" pitchFamily="50" charset="-128"/>
                  <a:ea typeface="Meiryo UI" panose="020B0604030504040204" pitchFamily="50" charset="-128"/>
                </a:rPr>
                <a:t>URL</a:t>
              </a:r>
              <a:r>
                <a:rPr lang="ja-JP" altLang="en-US" sz="1400" dirty="0">
                  <a:solidFill>
                    <a:schemeClr val="tx1"/>
                  </a:solidFill>
                  <a:latin typeface="Meiryo UI" panose="020B0604030504040204" pitchFamily="50" charset="-128"/>
                  <a:ea typeface="Meiryo UI" panose="020B0604030504040204" pitchFamily="50" charset="-128"/>
                </a:rPr>
                <a:t>など）</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8CBF19D8-B835-5F50-9221-67A65460F00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8" name="Freeform 94">
            <a:extLst>
              <a:ext uri="{FF2B5EF4-FFF2-40B4-BE49-F238E27FC236}">
                <a16:creationId xmlns:a16="http://schemas.microsoft.com/office/drawing/2014/main" id="{A9648A72-7959-D32C-2C87-2BB78F658F65}"/>
              </a:ext>
            </a:extLst>
          </p:cNvPr>
          <p:cNvSpPr>
            <a:spLocks/>
          </p:cNvSpPr>
          <p:nvPr/>
        </p:nvSpPr>
        <p:spPr bwMode="gray">
          <a:xfrm rot="10800000" flipH="1">
            <a:off x="5988000" y="3082928"/>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34490B49-9608-7639-A684-AE4B5E35AF09}"/>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目標については、製造能力のほか、売上高・世界シェアなども想定される。適切なものを記載すること。</a:t>
            </a: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上記の発信を確認できる箇所（自社</a:t>
            </a:r>
            <a:r>
              <a:rPr lang="en-US" altLang="ja-JP" sz="1400" dirty="0">
                <a:solidFill>
                  <a:srgbClr val="FF0000"/>
                </a:solidFill>
                <a:latin typeface="Meiryo UI" panose="020B0604030504040204" pitchFamily="50" charset="-128"/>
                <a:ea typeface="Meiryo UI" panose="020B0604030504040204" pitchFamily="50" charset="-128"/>
              </a:rPr>
              <a:t>HP</a:t>
            </a:r>
            <a:r>
              <a:rPr lang="ja-JP" altLang="en-US" sz="1400" dirty="0">
                <a:solidFill>
                  <a:srgbClr val="FF0000"/>
                </a:solidFill>
                <a:latin typeface="Meiryo UI" panose="020B0604030504040204" pitchFamily="50" charset="-128"/>
                <a:ea typeface="Meiryo UI" panose="020B0604030504040204" pitchFamily="50" charset="-128"/>
              </a:rPr>
              <a:t>の</a:t>
            </a:r>
            <a:r>
              <a:rPr lang="en-US" altLang="ja-JP" sz="1400" dirty="0">
                <a:solidFill>
                  <a:srgbClr val="FF0000"/>
                </a:solidFill>
                <a:latin typeface="Meiryo UI" panose="020B0604030504040204" pitchFamily="50" charset="-128"/>
                <a:ea typeface="Meiryo UI" panose="020B0604030504040204" pitchFamily="50" charset="-128"/>
              </a:rPr>
              <a:t>URL</a:t>
            </a:r>
            <a:r>
              <a:rPr lang="ja-JP" altLang="en-US" sz="1400" dirty="0">
                <a:solidFill>
                  <a:srgbClr val="FF0000"/>
                </a:solidFill>
                <a:latin typeface="Meiryo UI" panose="020B0604030504040204" pitchFamily="50" charset="-128"/>
                <a:ea typeface="Meiryo UI" panose="020B0604030504040204" pitchFamily="50" charset="-128"/>
              </a:rPr>
              <a:t>など）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対外的に掲げていることを第三者が確認できるよう、掲載箇所の</a:t>
            </a:r>
            <a:r>
              <a:rPr lang="en-US" altLang="ja-JP" sz="1400" u="sng" dirty="0">
                <a:solidFill>
                  <a:srgbClr val="FF0000"/>
                </a:solidFill>
                <a:latin typeface="Meiryo UI" panose="020B0604030504040204" pitchFamily="50" charset="-128"/>
                <a:ea typeface="Meiryo UI" panose="020B0604030504040204" pitchFamily="50" charset="-128"/>
              </a:rPr>
              <a:t>URL</a:t>
            </a:r>
            <a:r>
              <a:rPr lang="ja-JP" altLang="en-US" sz="1400" u="sng" dirty="0">
                <a:solidFill>
                  <a:srgbClr val="FF0000"/>
                </a:solidFill>
                <a:latin typeface="Meiryo UI" panose="020B0604030504040204" pitchFamily="50" charset="-128"/>
                <a:ea typeface="Meiryo UI" panose="020B0604030504040204" pitchFamily="50" charset="-128"/>
              </a:rPr>
              <a:t>とページなどを明記すること。</a:t>
            </a:r>
            <a:endParaRPr lang="ja-JP" altLang="en-US"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左記の目標が野心的であるといえる根拠</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573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【D,E】</a:t>
            </a:r>
            <a:r>
              <a:rPr lang="ja-JP" altLang="en-US" dirty="0">
                <a:solidFill>
                  <a:schemeClr val="tx1"/>
                </a:solidFill>
              </a:rPr>
              <a:t>間接補助事業終了後</a:t>
            </a:r>
            <a:r>
              <a:rPr lang="en-US" altLang="ja-JP" dirty="0">
                <a:solidFill>
                  <a:schemeClr val="tx1"/>
                </a:solidFill>
              </a:rPr>
              <a:t>5</a:t>
            </a:r>
            <a:r>
              <a:rPr lang="ja-JP" altLang="en-US" dirty="0">
                <a:solidFill>
                  <a:schemeClr val="tx1"/>
                </a:solidFill>
              </a:rPr>
              <a:t>年間は</a:t>
            </a:r>
            <a:r>
              <a:rPr lang="zh-TW" altLang="en-US" dirty="0">
                <a:solidFill>
                  <a:schemeClr val="tx1"/>
                </a:solidFill>
              </a:rPr>
              <a:t>浮体式等洋上風力発電設備</a:t>
            </a:r>
            <a:r>
              <a:rPr lang="ja-JP" altLang="en-US" dirty="0">
                <a:solidFill>
                  <a:schemeClr val="tx1"/>
                </a:solidFill>
              </a:rPr>
              <a:t>の</a:t>
            </a:r>
            <a:r>
              <a:rPr lang="en-US" altLang="ja-JP" dirty="0">
                <a:solidFill>
                  <a:schemeClr val="tx1"/>
                </a:solidFill>
              </a:rPr>
              <a:t>xxx</a:t>
            </a:r>
            <a:r>
              <a:rPr lang="ja-JP" altLang="en-US" dirty="0">
                <a:solidFill>
                  <a:schemeClr val="tx1"/>
                </a:solidFill>
              </a:rPr>
              <a:t>の製造を継続する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587443CF-A200-0951-106C-E8158A22A1A6}"/>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D56D8495-202A-9972-3221-C8F57A17457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間接補助事業終了後</a:t>
              </a:r>
              <a:r>
                <a:rPr lang="en-US" altLang="ja-JP" sz="1400" dirty="0">
                  <a:solidFill>
                    <a:schemeClr val="tx1"/>
                  </a:solidFill>
                  <a:latin typeface="Meiryo UI" panose="020B0604030504040204" pitchFamily="50" charset="-128"/>
                  <a:ea typeface="Meiryo UI" panose="020B0604030504040204" pitchFamily="50" charset="-128"/>
                </a:rPr>
                <a:t>5</a:t>
              </a:r>
              <a:r>
                <a:rPr lang="ja-JP" altLang="en-US" sz="1400" dirty="0">
                  <a:solidFill>
                    <a:schemeClr val="tx1"/>
                  </a:solidFill>
                  <a:latin typeface="Meiryo UI" panose="020B0604030504040204" pitchFamily="50" charset="-128"/>
                  <a:ea typeface="Meiryo UI" panose="020B0604030504040204" pitchFamily="50" charset="-128"/>
                </a:rPr>
                <a:t>年間の生産計画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FA7D412F-4FEB-2499-7847-987E6D94DF9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C185289A-29BD-0AB1-1C56-1FC7AA05D0E1}"/>
              </a:ext>
            </a:extLst>
          </p:cNvPr>
          <p:cNvGraphicFramePr>
            <a:graphicFrameLocks noGrp="1"/>
          </p:cNvGraphicFramePr>
          <p:nvPr>
            <p:extLst>
              <p:ext uri="{D42A27DB-BD31-4B8C-83A1-F6EECF244321}">
                <p14:modId xmlns:p14="http://schemas.microsoft.com/office/powerpoint/2010/main" val="3444123997"/>
              </p:ext>
            </p:extLst>
          </p:nvPr>
        </p:nvGraphicFramePr>
        <p:xfrm>
          <a:off x="180000" y="3467763"/>
          <a:ext cx="11856002" cy="295656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補助対象設備によって製造される製品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a:txBody>
                    <a:bodyPr/>
                    <a:lstStyle/>
                    <a:p>
                      <a:r>
                        <a:rPr kumimoji="1" lang="ja-JP" altLang="en-US" sz="1400" b="0" dirty="0">
                          <a:latin typeface="Meiryo UI" panose="020B0604030504040204" pitchFamily="50" charset="-128"/>
                          <a:ea typeface="Meiryo UI" panose="020B0604030504040204" pitchFamily="50" charset="-128"/>
                        </a:rPr>
                        <a:t>本事業の目的の用に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zh-TW" altLang="en-US" sz="1400" b="0" strike="noStrike" baseline="0" dirty="0">
                          <a:solidFill>
                            <a:schemeClr val="tx1"/>
                          </a:solidFill>
                          <a:latin typeface="Meiryo UI" panose="020B0604030504040204" pitchFamily="50" charset="-128"/>
                          <a:ea typeface="Meiryo UI" panose="020B0604030504040204" pitchFamily="50" charset="-128"/>
                        </a:rPr>
                        <a:t>浮体式等洋上風力発電設備</a:t>
                      </a:r>
                      <a:r>
                        <a:rPr kumimoji="1" lang="ja-JP" altLang="en-US" sz="1400" b="0" strike="noStrike" baseline="0" dirty="0">
                          <a:solidFill>
                            <a:schemeClr val="tx1"/>
                          </a:solidFill>
                          <a:latin typeface="Meiryo UI" panose="020B0604030504040204" pitchFamily="50" charset="-128"/>
                          <a:ea typeface="Meiryo UI" panose="020B0604030504040204" pitchFamily="50" charset="-128"/>
                        </a:rPr>
                        <a:t> </a:t>
                      </a:r>
                      <a:r>
                        <a:rPr kumimoji="1" lang="en-US" altLang="ja-JP" sz="1400" b="0" strike="noStrike" baseline="0" dirty="0">
                          <a:solidFill>
                            <a:schemeClr val="tx1"/>
                          </a:solidFill>
                          <a:latin typeface="Meiryo UI" panose="020B0604030504040204" pitchFamily="50" charset="-128"/>
                          <a:ea typeface="Meiryo UI" panose="020B0604030504040204" pitchFamily="50" charset="-128"/>
                        </a:rPr>
                        <a:t>xxx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rowSpan="3">
                  <a:txBody>
                    <a:bodyPr/>
                    <a:lstStyle/>
                    <a:p>
                      <a:r>
                        <a:rPr kumimoji="1" lang="ja-JP" altLang="en-US" sz="1400" b="0" dirty="0">
                          <a:latin typeface="Meiryo UI" panose="020B0604030504040204" pitchFamily="50" charset="-128"/>
                          <a:ea typeface="Meiryo UI" panose="020B0604030504040204" pitchFamily="50" charset="-128"/>
                        </a:rPr>
                        <a:t>それ以外の事業の用に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019232"/>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1349018"/>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277369"/>
                  </a:ext>
                </a:extLst>
              </a:tr>
              <a:tr h="205530">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本事業の目的の用に供される製品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それ以外の事業の用に供される製品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bl>
          </a:graphicData>
        </a:graphic>
      </p:graphicFrame>
      <p:sp>
        <p:nvSpPr>
          <p:cNvPr id="29" name="TextBox 40">
            <a:extLst>
              <a:ext uri="{FF2B5EF4-FFF2-40B4-BE49-F238E27FC236}">
                <a16:creationId xmlns:a16="http://schemas.microsoft.com/office/drawing/2014/main" id="{BFB03D06-70BE-3EB5-7AC7-3F4CB50F0BCF}"/>
              </a:ext>
            </a:extLst>
          </p:cNvPr>
          <p:cNvSpPr txBox="1"/>
          <p:nvPr/>
        </p:nvSpPr>
        <p:spPr>
          <a:xfrm>
            <a:off x="180000" y="2095500"/>
            <a:ext cx="158562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間接補助事業</a:t>
            </a:r>
            <a:r>
              <a:rPr lang="ja-JP" altLang="en-US" sz="1400" dirty="0">
                <a:solidFill>
                  <a:schemeClr val="tx1"/>
                </a:solidFill>
                <a:latin typeface="Meiryo UI" panose="020B0604030504040204" pitchFamily="50" charset="-128"/>
                <a:ea typeface="Meiryo UI" panose="020B0604030504040204" pitchFamily="50" charset="-128"/>
              </a:rPr>
              <a:t>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終了予定日</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57555AEA-C9F4-1940-CDD2-2B5087C99849}"/>
              </a:ext>
            </a:extLst>
          </p:cNvPr>
          <p:cNvSpPr txBox="1"/>
          <p:nvPr/>
        </p:nvSpPr>
        <p:spPr>
          <a:xfrm>
            <a:off x="1900660" y="2095500"/>
            <a:ext cx="1934740"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r>
              <a:rPr kumimoji="1" lang="ja-JP" altLang="en-US" sz="1400" dirty="0">
                <a:solidFill>
                  <a:schemeClr val="tx1"/>
                </a:solidFill>
                <a:latin typeface="Meiryo UI" panose="020B0604030504040204" pitchFamily="50" charset="-128"/>
                <a:ea typeface="Meiryo UI" panose="020B0604030504040204" pitchFamily="50" charset="-128"/>
              </a:rPr>
              <a:t>年</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月</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1" name="TextBox 40">
            <a:extLst>
              <a:ext uri="{FF2B5EF4-FFF2-40B4-BE49-F238E27FC236}">
                <a16:creationId xmlns:a16="http://schemas.microsoft.com/office/drawing/2014/main" id="{B4E1140F-2DE1-314F-70C5-ACF808FFBF65}"/>
              </a:ext>
            </a:extLst>
          </p:cNvPr>
          <p:cNvSpPr txBox="1"/>
          <p:nvPr/>
        </p:nvSpPr>
        <p:spPr>
          <a:xfrm>
            <a:off x="3970436" y="2095500"/>
            <a:ext cx="212556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本事業の目的以外の用途</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及びその用途によって製造される製品の概要や特徴</a:t>
            </a: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657F564A-5127-3A8F-F3A1-5A9EDFA925F4}"/>
              </a:ext>
            </a:extLst>
          </p:cNvPr>
          <p:cNvSpPr txBox="1"/>
          <p:nvPr/>
        </p:nvSpPr>
        <p:spPr>
          <a:xfrm>
            <a:off x="6231034" y="2095500"/>
            <a:ext cx="5804963"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cxnSp>
        <p:nvCxnSpPr>
          <p:cNvPr id="33" name="Straight Connector 40">
            <a:extLst>
              <a:ext uri="{FF2B5EF4-FFF2-40B4-BE49-F238E27FC236}">
                <a16:creationId xmlns:a16="http://schemas.microsoft.com/office/drawing/2014/main" id="{1A9DCEA1-A404-FA54-1744-A6F2426E6F2B}"/>
              </a:ext>
            </a:extLst>
          </p:cNvPr>
          <p:cNvCxnSpPr>
            <a:cxnSpLocks/>
          </p:cNvCxnSpPr>
          <p:nvPr/>
        </p:nvCxnSpPr>
        <p:spPr>
          <a:xfrm flipH="1">
            <a:off x="180000" y="3215763"/>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4" name="Freeform 94">
            <a:extLst>
              <a:ext uri="{FF2B5EF4-FFF2-40B4-BE49-F238E27FC236}">
                <a16:creationId xmlns:a16="http://schemas.microsoft.com/office/drawing/2014/main" id="{E1EE77CA-F412-D364-4D8F-8E60E8262590}"/>
              </a:ext>
            </a:extLst>
          </p:cNvPr>
          <p:cNvSpPr>
            <a:spLocks/>
          </p:cNvSpPr>
          <p:nvPr/>
        </p:nvSpPr>
        <p:spPr bwMode="gray">
          <a:xfrm rot="5400000" flipH="1">
            <a:off x="5988000" y="311825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D10E32C-4A8C-83AA-A9E4-5C811BB312FC}"/>
              </a:ext>
            </a:extLst>
          </p:cNvPr>
          <p:cNvSpPr/>
          <p:nvPr/>
        </p:nvSpPr>
        <p:spPr>
          <a:xfrm>
            <a:off x="2161953"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間接補助事業の終了予定日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本事業の目的以外の用途及びその用途によって製造される製品の概要や特徴</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補助対象設備によって製造される製品とその割合（間接補助事業終了後５年間分）</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→本事業の目的の用に供される製品とそれ以外の事業の用に供される製品の割合は、合計</a:t>
            </a:r>
            <a:r>
              <a:rPr lang="en-US" altLang="ja-JP" sz="1400" dirty="0">
                <a:solidFill>
                  <a:srgbClr val="FF0000"/>
                </a:solidFill>
                <a:latin typeface="Meiryo UI" panose="020B0604030504040204" pitchFamily="50" charset="-128"/>
                <a:ea typeface="Meiryo UI" panose="020B0604030504040204" pitchFamily="50" charset="-128"/>
              </a:rPr>
              <a:t>100%</a:t>
            </a:r>
            <a:r>
              <a:rPr lang="ja-JP" altLang="en-US" sz="1400" dirty="0">
                <a:solidFill>
                  <a:srgbClr val="FF0000"/>
                </a:solidFill>
                <a:latin typeface="Meiryo UI" panose="020B0604030504040204" pitchFamily="50" charset="-128"/>
                <a:ea typeface="Meiryo UI" panose="020B0604030504040204" pitchFamily="50" charset="-128"/>
              </a:rPr>
              <a:t>になるよう記載すること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309208" y="559142"/>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309208" y="928497"/>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3119755989"/>
              </p:ext>
            </p:extLst>
          </p:nvPr>
        </p:nvGraphicFramePr>
        <p:xfrm>
          <a:off x="226279" y="961260"/>
          <a:ext cx="11880000" cy="47396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様式第３別添３に記載の通り、要件を満たす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dirty="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C</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D</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E</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dirty="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2473190440"/>
              </p:ext>
            </p:extLst>
          </p:nvPr>
        </p:nvGraphicFramePr>
        <p:xfrm>
          <a:off x="226279" y="6068942"/>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4.2. </a:t>
                      </a:r>
                      <a:r>
                        <a:rPr kumimoji="1" lang="ja-JP" altLang="en-US" sz="1200" dirty="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：要件を満たす場合には「様式第３別添３に記載の通り、要件を満たす」などと記載のうえ、様式第３別添３を提出すること。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P14</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（資料名。財務諸表、応募申請者概要などを想定）に記載の通り、要件を満たす」などと記載のうえ、当該資料を提出すること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：要件を満たす場合には「様式第４に記載の通り、要件を満たす」などと記載のうえ、様式第４を提出すること。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【C】</a:t>
            </a:r>
            <a:r>
              <a:rPr lang="ja-JP" altLang="en-US" dirty="0">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→単独申請の場合、</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共同申請の場合、</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間接補助事業を実施する全ての者において、経営層のコミットを約束する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955741923"/>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3" y="1562483"/>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幹事会社、共同実施者の全てにおける経営層のコミット状況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→各項目について、以下の通り記載すること。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P16-19</a:t>
            </a:r>
            <a:r>
              <a:rPr lang="ja-JP" altLang="en-US" sz="1400" dirty="0">
                <a:solidFill>
                  <a:srgbClr val="FF0000"/>
                </a:solidFill>
                <a:latin typeface="Meiryo UI" panose="020B0604030504040204" pitchFamily="50" charset="-128"/>
                <a:ea typeface="Meiryo UI" panose="020B0604030504040204" pitchFamily="50" charset="-128"/>
              </a:rPr>
              <a:t>にて説明する場合は、「後段に記載の通り、経営層がコミットする」などと記載すること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P20</a:t>
            </a:r>
            <a:r>
              <a:rPr lang="ja-JP" altLang="en-US" sz="1400" dirty="0">
                <a:solidFill>
                  <a:srgbClr val="FF0000"/>
                </a:solidFill>
                <a:latin typeface="Meiryo UI" panose="020B0604030504040204" pitchFamily="50" charset="-128"/>
                <a:ea typeface="Meiryo UI" panose="020B0604030504040204" pitchFamily="50" charset="-128"/>
              </a:rPr>
              <a:t>に示す代替手段にて説明する場合は、「後段に記載の通り、経営層がコミットする（代替手段様式を提出）」　などと記載すること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代替手段が認められるのは、共同申請者のうち、本事業を中核的に推進する主体ではない場合のみであることに注意すること。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87903"/>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間接補助事業の遂行において、経営層は</a:t>
            </a:r>
            <a:r>
              <a:rPr lang="en-US" altLang="ja-JP" dirty="0">
                <a:solidFill>
                  <a:schemeClr val="tx1"/>
                </a:solidFill>
              </a:rPr>
              <a:t>xx</a:t>
            </a:r>
            <a:r>
              <a:rPr lang="ja-JP" altLang="en-US" dirty="0">
                <a:solidFill>
                  <a:schemeClr val="tx1"/>
                </a:solidFill>
              </a:rPr>
              <a:t>の役割を担う</a:t>
            </a:r>
            <a:endParaRPr kumimoji="1" lang="en-US" altLang="ja-JP" strike="sngStrike" dirty="0">
              <a:solidFill>
                <a:srgbClr val="FF0000"/>
              </a:solidFill>
              <a:highlight>
                <a:srgbClr val="FFFF00"/>
              </a:highlight>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責任者と担当部署</a:t>
            </a:r>
            <a:endParaRPr lang="en-US" altLang="ja-JP" sz="1400" dirty="0">
              <a:latin typeface="Meiryo UI" panose="020B0604030504040204" pitchFamily="50" charset="-128"/>
              <a:ea typeface="Meiryo UI" panose="020B0604030504040204" pitchFamily="50" charset="-128"/>
            </a:endParaRPr>
          </a:p>
          <a:p>
            <a:pPr lvl="1">
              <a:buSzPct val="100000"/>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a:t>
            </a:r>
            <a:endParaRPr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E</a:t>
            </a:r>
            <a:r>
              <a:rPr kumimoji="1" lang="ja-JP" altLang="en-US" sz="1400" dirty="0">
                <a:latin typeface="Meiryo UI" panose="020B0604030504040204" pitchFamily="50" charset="-128"/>
                <a:ea typeface="Meiryo UI" panose="020B0604030504040204" pitchFamily="50" charset="-128"/>
              </a:rPr>
              <a:t>本部長：</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a:t>
            </a: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担当チーム</a:t>
            </a:r>
            <a:endParaRPr kumimoji="1" lang="en-US" altLang="ja-JP" sz="1400" dirty="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dirty="0">
                <a:latin typeface="Meiryo UI" panose="020B0604030504040204" pitchFamily="50" charset="-128"/>
                <a:ea typeface="Meiryo UI" panose="020B0604030504040204" pitchFamily="50" charset="-128"/>
              </a:rPr>
              <a:t>チーム</a:t>
            </a:r>
            <a:r>
              <a:rPr kumimoji="1" lang="en-US" altLang="ja-JP" sz="1400" dirty="0">
                <a:latin typeface="Meiryo UI" panose="020B0604030504040204" pitchFamily="50" charset="-128"/>
                <a:ea typeface="Meiryo UI" panose="020B0604030504040204" pitchFamily="50" charset="-128"/>
              </a:rPr>
              <a:t>A</a:t>
            </a:r>
            <a:r>
              <a:rPr kumimoji="1" lang="ja-JP" altLang="en-US" sz="1400" dirty="0">
                <a:latin typeface="Meiryo UI" panose="020B0604030504040204" pitchFamily="50" charset="-128"/>
                <a:ea typeface="Meiryo UI" panose="020B0604030504040204" pitchFamily="50" charset="-128"/>
              </a:rPr>
              <a:t>：①</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：③</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C</a:t>
            </a:r>
            <a:r>
              <a:rPr lang="ja-JP" altLang="en-US" sz="1400" dirty="0">
                <a:latin typeface="Meiryo UI" panose="020B0604030504040204" pitchFamily="50" charset="-128"/>
                <a:ea typeface="Meiryo UI" panose="020B0604030504040204" pitchFamily="50" charset="-128"/>
              </a:rPr>
              <a:t>：④</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D</a:t>
            </a:r>
            <a:r>
              <a:rPr lang="ja-JP" altLang="en-US" sz="1400" dirty="0">
                <a:latin typeface="Meiryo UI" panose="020B0604030504040204" pitchFamily="50" charset="-128"/>
                <a:ea typeface="Meiryo UI" panose="020B0604030504040204" pitchFamily="50" charset="-128"/>
              </a:rPr>
              <a:t>部（</a:t>
            </a:r>
            <a:r>
              <a:rPr lang="en-US" altLang="ja-JP" sz="1400" dirty="0">
                <a:latin typeface="Meiryo UI" panose="020B0604030504040204" pitchFamily="50" charset="-128"/>
                <a:ea typeface="Meiryo UI" panose="020B0604030504040204" pitchFamily="50" charset="-128"/>
              </a:rPr>
              <a:t>F</a:t>
            </a:r>
            <a:r>
              <a:rPr lang="ja-JP" altLang="en-US" sz="1400" dirty="0">
                <a:latin typeface="Meiryo UI" panose="020B0604030504040204" pitchFamily="50" charset="-128"/>
                <a:ea typeface="Meiryo UI" panose="020B0604030504040204" pitchFamily="50" charset="-128"/>
              </a:rPr>
              <a:t>部長）：</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チームリーダー</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チームリーダー</a:t>
            </a:r>
            <a:r>
              <a:rPr kumimoji="1" lang="en-US" altLang="ja-JP" sz="1400" dirty="0">
                <a:latin typeface="Meiryo UI" panose="020B0604030504040204" pitchFamily="50" charset="-128"/>
                <a:ea typeface="Meiryo UI" panose="020B0604030504040204" pitchFamily="50" charset="-128"/>
              </a:rPr>
              <a:t>G</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H</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I</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br>
              <a:rPr kumimoji="1" lang="en-US" altLang="ja-JP" sz="1400" dirty="0">
                <a:latin typeface="Meiryo UI" panose="020B0604030504040204" pitchFamily="50" charset="-128"/>
                <a:ea typeface="Meiryo UI" panose="020B0604030504040204" pitchFamily="50" charset="-128"/>
              </a:rPr>
            </a:br>
            <a:endParaRPr lang="en-US" altLang="ja-JP" sz="1400" dirty="0">
              <a:latin typeface="Meiryo UI" panose="020B0604030504040204" pitchFamily="50" charset="-128"/>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部門間の連携方法</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17"/>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552904" y="1700287"/>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確実な市場導入を実現する上で、各担当部門と連携した実施体制を構築し、体制図に記載すること。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に取り組むことで、間接補助事業の円滑な推進と目標達成を目指す</a:t>
            </a:r>
            <a:endParaRPr kumimoji="1" lang="en-US" altLang="ja-JP" dirty="0">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708497"/>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に取り組むことで、間接補助事業の継続性を確保する</a:t>
            </a:r>
            <a:endParaRPr kumimoji="1" lang="en-US" altLang="ja-JP" dirty="0">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627734" y="1730316"/>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株主・</a:t>
            </a:r>
            <a:r>
              <a:rPr lang="ja-JP" altLang="en-US" sz="1400" dirty="0">
                <a:latin typeface="Meiryo UI" panose="020B0604030504040204" pitchFamily="50" charset="-128"/>
                <a:ea typeface="Meiryo UI" panose="020B0604030504040204" pitchFamily="50" charset="-128"/>
              </a:rPr>
              <a:t>投資</a:t>
            </a:r>
            <a:r>
              <a:rPr kumimoji="1" lang="ja-JP" altLang="en-US" sz="1400" dirty="0">
                <a:latin typeface="Meiryo UI" panose="020B0604030504040204" pitchFamily="50" charset="-128"/>
                <a:ea typeface="Meiryo UI" panose="020B0604030504040204" pitchFamily="50" charset="-128"/>
              </a:rPr>
              <a:t>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に取り組むことで、中長期的な企業価値向上とステークホルダーとの対話を推進</a:t>
            </a:r>
            <a:endParaRPr kumimoji="1" lang="en-US" altLang="ja-JP" dirty="0">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→具体的取組内容を記載すること。なお、必ず</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年に向けた製造能力等に関する野心的な目標を対外的に掲げていることがわかるように記載すること（先述の「補助対象事業の要件充足に係る</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設定」を参照すること。）。</a:t>
            </a:r>
            <a:br>
              <a:rPr lang="en-US" altLang="ja-JP" sz="1400" dirty="0">
                <a:solidFill>
                  <a:schemeClr val="tx2">
                    <a:lumMod val="50000"/>
                    <a:lumOff val="50000"/>
                  </a:schemeClr>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7C26629-115E-DC42-DDBB-16718F690C2A}"/>
              </a:ext>
            </a:extLst>
          </p:cNvPr>
          <p:cNvGraphicFramePr>
            <a:graphicFrameLocks noChangeAspect="1"/>
          </p:cNvGraphicFramePr>
          <p:nvPr>
            <p:custDataLst>
              <p:tags r:id="rId2"/>
            </p:custDataLst>
            <p:extLst>
              <p:ext uri="{D42A27DB-BD31-4B8C-83A1-F6EECF244321}">
                <p14:modId xmlns:p14="http://schemas.microsoft.com/office/powerpoint/2010/main" val="186395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D7C26629-115E-DC42-DDBB-16718F690C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202309" y="125747"/>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目次</a:t>
            </a:r>
          </a:p>
        </p:txBody>
      </p:sp>
      <p:grpSp>
        <p:nvGrpSpPr>
          <p:cNvPr id="15" name="グループ化 14">
            <a:extLst>
              <a:ext uri="{FF2B5EF4-FFF2-40B4-BE49-F238E27FC236}">
                <a16:creationId xmlns:a16="http://schemas.microsoft.com/office/drawing/2014/main" id="{1F018041-A60A-0804-C7AD-3A7F10E93732}"/>
              </a:ext>
            </a:extLst>
          </p:cNvPr>
          <p:cNvGrpSpPr/>
          <p:nvPr/>
        </p:nvGrpSpPr>
        <p:grpSpPr>
          <a:xfrm>
            <a:off x="1189690" y="292726"/>
            <a:ext cx="9818839" cy="6612036"/>
            <a:chOff x="1189690" y="292726"/>
            <a:chExt cx="9818839" cy="6612036"/>
          </a:xfrm>
        </p:grpSpPr>
        <p:grpSp>
          <p:nvGrpSpPr>
            <p:cNvPr id="9" name="グループ化 8">
              <a:extLst>
                <a:ext uri="{FF2B5EF4-FFF2-40B4-BE49-F238E27FC236}">
                  <a16:creationId xmlns:a16="http://schemas.microsoft.com/office/drawing/2014/main" id="{6B390F13-A07D-6990-6CA7-35F2BC03D1C2}"/>
                </a:ext>
              </a:extLst>
            </p:cNvPr>
            <p:cNvGrpSpPr/>
            <p:nvPr/>
          </p:nvGrpSpPr>
          <p:grpSpPr>
            <a:xfrm>
              <a:off x="1189690" y="292726"/>
              <a:ext cx="9812620" cy="6612036"/>
              <a:chOff x="3173468" y="461407"/>
              <a:chExt cx="9812620" cy="6612036"/>
            </a:xfrm>
          </p:grpSpPr>
          <p:sp>
            <p:nvSpPr>
              <p:cNvPr id="5" name="テキスト ボックス 4">
                <a:extLst>
                  <a:ext uri="{FF2B5EF4-FFF2-40B4-BE49-F238E27FC236}">
                    <a16:creationId xmlns:a16="http://schemas.microsoft.com/office/drawing/2014/main" id="{A3B18FB5-5C26-A89E-FC34-E0338884256F}"/>
                  </a:ext>
                </a:extLst>
              </p:cNvPr>
              <p:cNvSpPr txBox="1"/>
              <p:nvPr/>
            </p:nvSpPr>
            <p:spPr>
              <a:xfrm>
                <a:off x="3509816" y="733246"/>
                <a:ext cx="6836911" cy="634019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適格性（必須項目）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経営層のコミット（必須項目）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エ</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財務の</a:t>
                </a:r>
                <a:r>
                  <a:rPr lang="zh-TW" altLang="en-US" sz="1400" dirty="0">
                    <a:latin typeface="Meiryo UI" panose="020B0604030504040204" pitchFamily="50" charset="-128"/>
                    <a:ea typeface="Meiryo UI" panose="020B0604030504040204" pitchFamily="50" charset="-128"/>
                  </a:rPr>
                  <a:t>健全性（必須項目）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間接補助事業の内容及び実施スケジュール（必須項目）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公正な移行に関する取組 （必須項目）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間接補助事業のリスク対応（必須項目）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グリーン市場獲得に向けた事業戦略（必須項目、加点項目）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野心的な目標の実現に向けた実施内容（必須項目）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情報管理体制（必須項目）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間接補助事業による国内の</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人材確保に向けた取組（必須項目）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ワーク・ライフ・バランス等の推進（加点項目）</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3173468" y="4614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 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3173469" y="172140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 間接補助事業の実現性に関する審査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3173468" y="284284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　産業競争力強化への貢献に関する審査</a:t>
                </a:r>
              </a:p>
            </p:txBody>
          </p:sp>
        </p:grpSp>
        <p:sp>
          <p:nvSpPr>
            <p:cNvPr id="12" name="正方形/長方形 11">
              <a:extLst>
                <a:ext uri="{FF2B5EF4-FFF2-40B4-BE49-F238E27FC236}">
                  <a16:creationId xmlns:a16="http://schemas.microsoft.com/office/drawing/2014/main" id="{AD5ABCEB-86A9-7447-2931-F27F71A3FC2F}"/>
                </a:ext>
              </a:extLst>
            </p:cNvPr>
            <p:cNvSpPr/>
            <p:nvPr/>
          </p:nvSpPr>
          <p:spPr bwMode="gray">
            <a:xfrm>
              <a:off x="1195910" y="37132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　排出削減への貢献に関する審査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89690" y="455418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　民間企業のみでは投資判断が真に困難な事業であることに関する審査</a:t>
              </a:r>
            </a:p>
          </p:txBody>
        </p:sp>
        <p:sp>
          <p:nvSpPr>
            <p:cNvPr id="10" name="正方形/長方形 9">
              <a:extLst>
                <a:ext uri="{FF2B5EF4-FFF2-40B4-BE49-F238E27FC236}">
                  <a16:creationId xmlns:a16="http://schemas.microsoft.com/office/drawing/2014/main" id="{77686306-74D1-5924-7CBF-30B806E113D9}"/>
                </a:ext>
              </a:extLst>
            </p:cNvPr>
            <p:cNvSpPr/>
            <p:nvPr/>
          </p:nvSpPr>
          <p:spPr bwMode="gray">
            <a:xfrm>
              <a:off x="1189690" y="5593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　人材確保に向けた取組に関する審査</a:t>
              </a:r>
            </a:p>
          </p:txBody>
        </p:sp>
      </p:grpSp>
      <p:sp>
        <p:nvSpPr>
          <p:cNvPr id="2" name="正方形/長方形 1">
            <a:extLst>
              <a:ext uri="{FF2B5EF4-FFF2-40B4-BE49-F238E27FC236}">
                <a16:creationId xmlns:a16="http://schemas.microsoft.com/office/drawing/2014/main" id="{13FFFD29-3F90-AC14-72FF-B9B4B4F08896}"/>
              </a:ext>
            </a:extLst>
          </p:cNvPr>
          <p:cNvSpPr/>
          <p:nvPr/>
        </p:nvSpPr>
        <p:spPr>
          <a:xfrm>
            <a:off x="5379105" y="1148317"/>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必須項目（代替手段）</a:t>
            </a:r>
          </a:p>
        </p:txBody>
      </p:sp>
      <p:grpSp>
        <p:nvGrpSpPr>
          <p:cNvPr id="10" name="グループ化 9">
            <a:extLst>
              <a:ext uri="{FF2B5EF4-FFF2-40B4-BE49-F238E27FC236}">
                <a16:creationId xmlns:a16="http://schemas.microsoft.com/office/drawing/2014/main" id="{6C0338E0-C360-D9ED-CABB-AB7899FE0F47}"/>
              </a:ext>
            </a:extLst>
          </p:cNvPr>
          <p:cNvGrpSpPr/>
          <p:nvPr/>
        </p:nvGrpSpPr>
        <p:grpSpPr>
          <a:xfrm>
            <a:off x="717587" y="1095482"/>
            <a:ext cx="10862772" cy="4653997"/>
            <a:chOff x="717587" y="1095482"/>
            <a:chExt cx="10862772" cy="4653997"/>
          </a:xfrm>
        </p:grpSpPr>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7" name="図 6" descr="図形&#10;&#10;AI によって生成されたコンテンツは間違っている可能性があります。">
              <a:extLst>
                <a:ext uri="{FF2B5EF4-FFF2-40B4-BE49-F238E27FC236}">
                  <a16:creationId xmlns:a16="http://schemas.microsoft.com/office/drawing/2014/main" id="{D193192D-765E-8C80-BCDD-EB492B661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85" y="1417780"/>
              <a:ext cx="10756774" cy="642857"/>
            </a:xfrm>
            <a:prstGeom prst="rect">
              <a:avLst/>
            </a:prstGeom>
          </p:spPr>
        </p:pic>
        <p:pic>
          <p:nvPicPr>
            <p:cNvPr id="9" name="図 8" descr="図形&#10;&#10;AI によって生成されたコンテンツは間違っている可能性があります。">
              <a:extLst>
                <a:ext uri="{FF2B5EF4-FFF2-40B4-BE49-F238E27FC236}">
                  <a16:creationId xmlns:a16="http://schemas.microsoft.com/office/drawing/2014/main" id="{EA30DA07-10A9-A40E-B9DA-A9F8128780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587" y="3732749"/>
              <a:ext cx="10756800" cy="2016730"/>
            </a:xfrm>
            <a:prstGeom prst="rect">
              <a:avLst/>
            </a:prstGeom>
          </p:spPr>
        </p:pic>
      </p:grpSp>
      <p:sp>
        <p:nvSpPr>
          <p:cNvPr id="4" name="正方形/長方形 3">
            <a:extLst>
              <a:ext uri="{FF2B5EF4-FFF2-40B4-BE49-F238E27FC236}">
                <a16:creationId xmlns:a16="http://schemas.microsoft.com/office/drawing/2014/main" id="{669EB5FD-A661-459B-276F-C8D62293D476}"/>
              </a:ext>
            </a:extLst>
          </p:cNvPr>
          <p:cNvSpPr/>
          <p:nvPr/>
        </p:nvSpPr>
        <p:spPr>
          <a:xfrm>
            <a:off x="2465386" y="3290012"/>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P15</a:t>
            </a:r>
            <a:r>
              <a:rPr lang="ja-JP" altLang="en-US" sz="1400" dirty="0">
                <a:solidFill>
                  <a:schemeClr val="tx1"/>
                </a:solidFill>
                <a:latin typeface="Meiryo UI" panose="020B0604030504040204" pitchFamily="50" charset="-128"/>
                <a:ea typeface="Meiryo UI" panose="020B0604030504040204" pitchFamily="50" charset="-128"/>
              </a:rPr>
              <a:t>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共同申請者のうち、本事業を中核的に推進する主体ではない場合は、本文書を作成・提出することにより、</a:t>
            </a:r>
            <a:r>
              <a:rPr lang="en-US" altLang="ja-JP" sz="1400" dirty="0">
                <a:solidFill>
                  <a:prstClr val="black"/>
                </a:solidFill>
                <a:latin typeface="Meiryo UI" panose="020B0604030504040204" pitchFamily="50" charset="-128"/>
                <a:ea typeface="Meiryo UI" panose="020B0604030504040204" pitchFamily="50" charset="-128"/>
              </a:rPr>
              <a:t>P</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16-19</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全ての者において財務の健全性を有し、間接補助事業を円滑に推進することが可能である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2081964720"/>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C</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D</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E</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3" y="1562483"/>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9238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t>以下のとおり、間接補助事業を円滑に推進する資金力、経営基盤を有する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extLst>
              <p:ext uri="{D42A27DB-BD31-4B8C-83A1-F6EECF244321}">
                <p14:modId xmlns:p14="http://schemas.microsoft.com/office/powerpoint/2010/main" val="3827311842"/>
              </p:ext>
            </p:extLst>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dirty="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集計区分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単体</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連結</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dirty="0">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直近</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か年の財務項目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財務項目の値は小数第</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備考）</a:t>
            </a:r>
            <a:endParaRPr lang="en-US" altLang="ja-JP" sz="1200"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dirty="0">
                <a:latin typeface="Meiryo UI" panose="020B0604030504040204" pitchFamily="50" charset="-128"/>
                <a:ea typeface="Meiryo UI" panose="020B0604030504040204" pitchFamily="50" charset="-128"/>
              </a:rPr>
              <a:t>（単位：百万円）</a:t>
            </a:r>
            <a:endParaRPr lang="en-US" altLang="ja-JP" sz="12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事業者名：</a:t>
            </a:r>
            <a:r>
              <a:rPr lang="en-US" altLang="ja-JP" sz="1200" dirty="0">
                <a:latin typeface="Meiryo UI" panose="020B0604030504040204" pitchFamily="50" charset="-128"/>
                <a:ea typeface="Meiryo UI" panose="020B0604030504040204" pitchFamily="50" charset="-128"/>
              </a:rPr>
              <a:t>xxx</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共同申請の場合は、代表事業者）</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を目的として、</a:t>
            </a:r>
            <a:r>
              <a:rPr lang="en-US" altLang="ja-JP" dirty="0">
                <a:solidFill>
                  <a:schemeClr val="tx1"/>
                </a:solidFill>
              </a:rPr>
              <a:t>xx</a:t>
            </a:r>
            <a:r>
              <a:rPr lang="ja-JP" altLang="en-US" dirty="0">
                <a:solidFill>
                  <a:schemeClr val="tx1"/>
                </a:solidFill>
              </a:rPr>
              <a:t>を実施する。具体的には</a:t>
            </a:r>
            <a:r>
              <a:rPr lang="en-US" altLang="ja-JP" dirty="0">
                <a:solidFill>
                  <a:schemeClr val="tx1"/>
                </a:solidFill>
              </a:rPr>
              <a:t>xx</a:t>
            </a:r>
            <a:r>
              <a:rPr lang="ja-JP" altLang="en-US" dirty="0">
                <a:solidFill>
                  <a:schemeClr val="tx1"/>
                </a:solidFill>
              </a:rPr>
              <a:t>などの設備を導入する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2EEC2F3F-0628-6B82-0E31-5D7465117FC6}"/>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主要設備の導入場所を事業所の図面に示すこと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年には間接補助事業の終了を目指す</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設備導入、商用生産開始、投資回収の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（注意事項）</a:t>
            </a:r>
            <a:endParaRPr lang="en-US" altLang="ja-JP" sz="1400" dirty="0">
              <a:solidFill>
                <a:schemeClr val="tx1"/>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u="sng" dirty="0">
                <a:solidFill>
                  <a:schemeClr val="tx1"/>
                </a:solidFill>
                <a:latin typeface="Meiryo UI" panose="020B0604030504040204" pitchFamily="50" charset="-128"/>
                <a:ea typeface="Meiryo UI" panose="020B0604030504040204" pitchFamily="50" charset="-128"/>
              </a:rPr>
              <a:t>P4</a:t>
            </a:r>
            <a:r>
              <a:rPr lang="ja-JP" altLang="en-US" sz="1400" u="sng" dirty="0">
                <a:solidFill>
                  <a:schemeClr val="tx1"/>
                </a:solidFill>
                <a:latin typeface="Meiryo UI" panose="020B0604030504040204" pitchFamily="50" charset="-128"/>
                <a:ea typeface="Meiryo UI" panose="020B0604030504040204" pitchFamily="50" charset="-128"/>
              </a:rPr>
              <a:t>に補助率引上げを希望する旨を記入した場合は、本頁の原則（通常の補助率）の場合に加えて、次頁の野心的な取組であると判断される（補助率が引き上がる）場合についても同様のフォーマットで記入すること。</a:t>
            </a: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EADD5B4-97BF-C0FC-965C-20FB30CC475D}"/>
              </a:ext>
            </a:extLst>
          </p:cNvPr>
          <p:cNvSpPr/>
          <p:nvPr/>
        </p:nvSpPr>
        <p:spPr bwMode="gray">
          <a:xfrm>
            <a:off x="0" y="1"/>
            <a:ext cx="342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原則（通常の補助率）の場合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40B86-2D95-3489-9AA4-09C80C8555CB}"/>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B494FD68-A9FE-0B86-3846-6C16A82E0B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3EA2BBF3-FFA7-1BEA-1C3A-AB11E1CF886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年には間接補助事業の終了を目指す</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5A80B8B3-029C-CB57-36C1-3C1FBB43CF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0CE520B7-29DB-51E6-DC73-80A57C3F2E0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0720A7FC-7F5A-E0BF-FE09-AB060CC7D878}"/>
              </a:ext>
            </a:extLst>
          </p:cNvPr>
          <p:cNvSpPr/>
          <p:nvPr/>
        </p:nvSpPr>
        <p:spPr bwMode="gray">
          <a:xfrm>
            <a:off x="0" y="1"/>
            <a:ext cx="540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野心的な取組であると判断される（補助率が引き上がる）場合</a:t>
            </a:r>
            <a:endParaRPr kumimoji="0" lang="en-US" sz="1600" dirty="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DFB0FC4-7EDA-D29B-CC33-011DE05E0659}"/>
              </a:ext>
            </a:extLst>
          </p:cNvPr>
          <p:cNvSpPr/>
          <p:nvPr/>
        </p:nvSpPr>
        <p:spPr>
          <a:xfrm>
            <a:off x="2161954" y="2581011"/>
            <a:ext cx="7868093" cy="169597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補助率の引上げを希望する場合は、補助率が引き上がる場合の情報を前頁同様に記載すること。</a:t>
            </a: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補助率の引上げを希望しない場合は、本頁を削除すること。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2318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857726576"/>
              </p:ext>
            </p:extLst>
          </p:nvPr>
        </p:nvGraphicFramePr>
        <p:xfrm>
          <a:off x="279955" y="2019603"/>
          <a:ext cx="11115865" cy="3512820"/>
        </p:xfrm>
        <a:graphic>
          <a:graphicData uri="http://schemas.openxmlformats.org/drawingml/2006/table">
            <a:tbl>
              <a:tblPr firstRow="1" bandRow="1">
                <a:tableStyleId>{5940675A-B579-460E-94D1-54222C63F5DA}</a:tableStyleId>
              </a:tblPr>
              <a:tblGrid>
                <a:gridCol w="789118">
                  <a:extLst>
                    <a:ext uri="{9D8B030D-6E8A-4147-A177-3AD203B41FA5}">
                      <a16:colId xmlns:a16="http://schemas.microsoft.com/office/drawing/2014/main" val="2754854949"/>
                    </a:ext>
                  </a:extLst>
                </a:gridCol>
                <a:gridCol w="1104768">
                  <a:extLst>
                    <a:ext uri="{9D8B030D-6E8A-4147-A177-3AD203B41FA5}">
                      <a16:colId xmlns:a16="http://schemas.microsoft.com/office/drawing/2014/main" val="108642108"/>
                    </a:ext>
                  </a:extLst>
                </a:gridCol>
                <a:gridCol w="1251889">
                  <a:extLst>
                    <a:ext uri="{9D8B030D-6E8A-4147-A177-3AD203B41FA5}">
                      <a16:colId xmlns:a16="http://schemas.microsoft.com/office/drawing/2014/main" val="1578758832"/>
                    </a:ext>
                  </a:extLst>
                </a:gridCol>
                <a:gridCol w="1262590">
                  <a:extLst>
                    <a:ext uri="{9D8B030D-6E8A-4147-A177-3AD203B41FA5}">
                      <a16:colId xmlns:a16="http://schemas.microsoft.com/office/drawing/2014/main" val="3681164895"/>
                    </a:ext>
                  </a:extLst>
                </a:gridCol>
                <a:gridCol w="670750">
                  <a:extLst>
                    <a:ext uri="{9D8B030D-6E8A-4147-A177-3AD203B41FA5}">
                      <a16:colId xmlns:a16="http://schemas.microsoft.com/office/drawing/2014/main" val="2013143228"/>
                    </a:ext>
                  </a:extLst>
                </a:gridCol>
                <a:gridCol w="670750">
                  <a:extLst>
                    <a:ext uri="{9D8B030D-6E8A-4147-A177-3AD203B41FA5}">
                      <a16:colId xmlns:a16="http://schemas.microsoft.com/office/drawing/2014/main" val="1867669983"/>
                    </a:ext>
                  </a:extLst>
                </a:gridCol>
                <a:gridCol w="670750">
                  <a:extLst>
                    <a:ext uri="{9D8B030D-6E8A-4147-A177-3AD203B41FA5}">
                      <a16:colId xmlns:a16="http://schemas.microsoft.com/office/drawing/2014/main" val="3983930382"/>
                    </a:ext>
                  </a:extLst>
                </a:gridCol>
                <a:gridCol w="670750">
                  <a:extLst>
                    <a:ext uri="{9D8B030D-6E8A-4147-A177-3AD203B41FA5}">
                      <a16:colId xmlns:a16="http://schemas.microsoft.com/office/drawing/2014/main" val="3221756989"/>
                    </a:ext>
                  </a:extLst>
                </a:gridCol>
                <a:gridCol w="670750">
                  <a:extLst>
                    <a:ext uri="{9D8B030D-6E8A-4147-A177-3AD203B41FA5}">
                      <a16:colId xmlns:a16="http://schemas.microsoft.com/office/drawing/2014/main" val="156497035"/>
                    </a:ext>
                  </a:extLst>
                </a:gridCol>
                <a:gridCol w="670750">
                  <a:extLst>
                    <a:ext uri="{9D8B030D-6E8A-4147-A177-3AD203B41FA5}">
                      <a16:colId xmlns:a16="http://schemas.microsoft.com/office/drawing/2014/main" val="3852437361"/>
                    </a:ext>
                  </a:extLst>
                </a:gridCol>
                <a:gridCol w="670750">
                  <a:extLst>
                    <a:ext uri="{9D8B030D-6E8A-4147-A177-3AD203B41FA5}">
                      <a16:colId xmlns:a16="http://schemas.microsoft.com/office/drawing/2014/main" val="474125499"/>
                    </a:ext>
                  </a:extLst>
                </a:gridCol>
                <a:gridCol w="670750">
                  <a:extLst>
                    <a:ext uri="{9D8B030D-6E8A-4147-A177-3AD203B41FA5}">
                      <a16:colId xmlns:a16="http://schemas.microsoft.com/office/drawing/2014/main" val="3194168371"/>
                    </a:ext>
                  </a:extLst>
                </a:gridCol>
                <a:gridCol w="670750">
                  <a:extLst>
                    <a:ext uri="{9D8B030D-6E8A-4147-A177-3AD203B41FA5}">
                      <a16:colId xmlns:a16="http://schemas.microsoft.com/office/drawing/2014/main" val="4023144307"/>
                    </a:ext>
                  </a:extLst>
                </a:gridCol>
                <a:gridCol w="670750">
                  <a:extLst>
                    <a:ext uri="{9D8B030D-6E8A-4147-A177-3AD203B41FA5}">
                      <a16:colId xmlns:a16="http://schemas.microsoft.com/office/drawing/2014/main" val="813031846"/>
                    </a:ext>
                  </a:extLst>
                </a:gridCol>
              </a:tblGrid>
              <a:tr h="135974">
                <a:tc rowSpan="2">
                  <a:txBody>
                    <a:bodyPr/>
                    <a:lstStyle/>
                    <a:p>
                      <a:pPr algn="ctr"/>
                      <a:r>
                        <a:rPr kumimoji="1" lang="ja-JP" altLang="en-US" sz="1400" b="1" dirty="0">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dirty="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dirty="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dirty="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800" b="1" dirty="0">
                          <a:latin typeface="Meiryo UI" panose="020B0604030504040204" pitchFamily="50" charset="-128"/>
                          <a:ea typeface="Meiryo UI" panose="020B0604030504040204" pitchFamily="50" charset="-128"/>
                        </a:rPr>
                        <a:t>2025</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2026</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2027</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2028</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2029</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2030</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2031</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2032</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2033</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2034</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dirty="0">
                          <a:latin typeface="Meiryo UI" panose="020B0604030504040204" pitchFamily="50" charset="-128"/>
                          <a:ea typeface="Meiryo UI" panose="020B0604030504040204" pitchFamily="50" charset="-128"/>
                        </a:rPr>
                        <a:t>補助</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（参考情報・留意事項等）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年の商用生産開始に向けて、総額</a:t>
            </a:r>
            <a:r>
              <a:rPr kumimoji="1" lang="en-US" altLang="ja-JP" dirty="0">
                <a:solidFill>
                  <a:schemeClr val="tx1"/>
                </a:solidFill>
              </a:rPr>
              <a:t>xx</a:t>
            </a:r>
            <a:r>
              <a:rPr kumimoji="1" lang="ja-JP" altLang="en-US" dirty="0">
                <a:solidFill>
                  <a:schemeClr val="tx1"/>
                </a:solidFill>
              </a:rPr>
              <a:t>円（うち、交付申請額</a:t>
            </a:r>
            <a:r>
              <a:rPr kumimoji="1" lang="en-US" altLang="ja-JP" dirty="0">
                <a:solidFill>
                  <a:schemeClr val="tx1"/>
                </a:solidFill>
              </a:rPr>
              <a:t>xx</a:t>
            </a:r>
            <a:r>
              <a:rPr kumimoji="1" lang="ja-JP" altLang="en-US" dirty="0">
                <a:solidFill>
                  <a:schemeClr val="tx1"/>
                </a:solidFill>
              </a:rPr>
              <a:t>円）の投資を行う予定</a:t>
            </a:r>
            <a:endParaRPr kumimoji="1" lang="en-US" altLang="ja-JP"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6017623" y="1655761"/>
            <a:ext cx="5409029"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2161953" y="1561572"/>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生産の開始時期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年まで記載すること（補助対象経費の記載は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年度までの記載で問題ない、また、必要に応じて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年以降の投資計画を記述することを妨げるものではない）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同種の投資案件における製造能力や投資金額例などの参考情報や、留意事項等がある場合は、表外に適宜記載</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040321602"/>
              </p:ext>
            </p:extLst>
          </p:nvPr>
        </p:nvGraphicFramePr>
        <p:xfrm>
          <a:off x="155999" y="1496656"/>
          <a:ext cx="11879994" cy="3831600"/>
        </p:xfrm>
        <a:graphic>
          <a:graphicData uri="http://schemas.openxmlformats.org/drawingml/2006/table">
            <a:tbl>
              <a:tblPr firstRow="1" bandRow="1">
                <a:tableStyleId>{5940675A-B579-460E-94D1-54222C63F5DA}</a:tableStyleId>
              </a:tblPr>
              <a:tblGrid>
                <a:gridCol w="427338">
                  <a:extLst>
                    <a:ext uri="{9D8B030D-6E8A-4147-A177-3AD203B41FA5}">
                      <a16:colId xmlns:a16="http://schemas.microsoft.com/office/drawing/2014/main" val="108642108"/>
                    </a:ext>
                  </a:extLst>
                </a:gridCol>
                <a:gridCol w="4187916">
                  <a:extLst>
                    <a:ext uri="{9D8B030D-6E8A-4147-A177-3AD203B41FA5}">
                      <a16:colId xmlns:a16="http://schemas.microsoft.com/office/drawing/2014/main" val="3681164895"/>
                    </a:ext>
                  </a:extLst>
                </a:gridCol>
                <a:gridCol w="726474">
                  <a:extLst>
                    <a:ext uri="{9D8B030D-6E8A-4147-A177-3AD203B41FA5}">
                      <a16:colId xmlns:a16="http://schemas.microsoft.com/office/drawing/2014/main" val="2013143228"/>
                    </a:ext>
                  </a:extLst>
                </a:gridCol>
                <a:gridCol w="726474">
                  <a:extLst>
                    <a:ext uri="{9D8B030D-6E8A-4147-A177-3AD203B41FA5}">
                      <a16:colId xmlns:a16="http://schemas.microsoft.com/office/drawing/2014/main" val="1867669983"/>
                    </a:ext>
                  </a:extLst>
                </a:gridCol>
                <a:gridCol w="726474">
                  <a:extLst>
                    <a:ext uri="{9D8B030D-6E8A-4147-A177-3AD203B41FA5}">
                      <a16:colId xmlns:a16="http://schemas.microsoft.com/office/drawing/2014/main" val="3983930382"/>
                    </a:ext>
                  </a:extLst>
                </a:gridCol>
                <a:gridCol w="726474">
                  <a:extLst>
                    <a:ext uri="{9D8B030D-6E8A-4147-A177-3AD203B41FA5}">
                      <a16:colId xmlns:a16="http://schemas.microsoft.com/office/drawing/2014/main" val="3221756989"/>
                    </a:ext>
                  </a:extLst>
                </a:gridCol>
                <a:gridCol w="726474">
                  <a:extLst>
                    <a:ext uri="{9D8B030D-6E8A-4147-A177-3AD203B41FA5}">
                      <a16:colId xmlns:a16="http://schemas.microsoft.com/office/drawing/2014/main" val="156497035"/>
                    </a:ext>
                  </a:extLst>
                </a:gridCol>
                <a:gridCol w="726474">
                  <a:extLst>
                    <a:ext uri="{9D8B030D-6E8A-4147-A177-3AD203B41FA5}">
                      <a16:colId xmlns:a16="http://schemas.microsoft.com/office/drawing/2014/main" val="3852437361"/>
                    </a:ext>
                  </a:extLst>
                </a:gridCol>
                <a:gridCol w="726474">
                  <a:extLst>
                    <a:ext uri="{9D8B030D-6E8A-4147-A177-3AD203B41FA5}">
                      <a16:colId xmlns:a16="http://schemas.microsoft.com/office/drawing/2014/main" val="474125499"/>
                    </a:ext>
                  </a:extLst>
                </a:gridCol>
                <a:gridCol w="726474">
                  <a:extLst>
                    <a:ext uri="{9D8B030D-6E8A-4147-A177-3AD203B41FA5}">
                      <a16:colId xmlns:a16="http://schemas.microsoft.com/office/drawing/2014/main" val="3194168371"/>
                    </a:ext>
                  </a:extLst>
                </a:gridCol>
                <a:gridCol w="726474">
                  <a:extLst>
                    <a:ext uri="{9D8B030D-6E8A-4147-A177-3AD203B41FA5}">
                      <a16:colId xmlns:a16="http://schemas.microsoft.com/office/drawing/2014/main" val="4287526936"/>
                    </a:ext>
                  </a:extLst>
                </a:gridCol>
                <a:gridCol w="726474">
                  <a:extLst>
                    <a:ext uri="{9D8B030D-6E8A-4147-A177-3AD203B41FA5}">
                      <a16:colId xmlns:a16="http://schemas.microsoft.com/office/drawing/2014/main" val="1122488915"/>
                    </a:ext>
                  </a:extLst>
                </a:gridCol>
              </a:tblGrid>
              <a:tr h="214831">
                <a:tc rowSpan="2" gridSpan="2">
                  <a:txBody>
                    <a:bodyPr/>
                    <a:lstStyle/>
                    <a:p>
                      <a:pPr algn="ctr"/>
                      <a:r>
                        <a:rPr kumimoji="1" lang="ja-JP" altLang="en-US" sz="12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2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1955818"/>
                  </a:ext>
                </a:extLst>
              </a:tr>
              <a:tr h="212116">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dirty="0">
                          <a:latin typeface="Meiryo UI" panose="020B0604030504040204" pitchFamily="50" charset="-128"/>
                          <a:ea typeface="Meiryo UI" panose="020B0604030504040204" pitchFamily="50" charset="-128"/>
                        </a:rPr>
                        <a:t>2025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2031</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2033</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2034</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01129">
                <a:tc>
                  <a:txBody>
                    <a:bodyPr/>
                    <a:lstStyle/>
                    <a:p>
                      <a:pPr algn="l"/>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01129">
                <a:tc>
                  <a:txBody>
                    <a:bodyPr/>
                    <a:lstStyle/>
                    <a:p>
                      <a:pPr algn="l"/>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3</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営業利益（</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01129">
                <a:tc>
                  <a:txBody>
                    <a:bodyPr/>
                    <a:lstStyle/>
                    <a:p>
                      <a:pPr algn="l"/>
                      <a:r>
                        <a:rPr kumimoji="1" lang="en-US" altLang="ja-JP" sz="1200">
                          <a:latin typeface="Meiryo UI" panose="020B0604030504040204" pitchFamily="50" charset="-128"/>
                          <a:ea typeface="Meiryo UI" panose="020B0604030504040204" pitchFamily="50" charset="-128"/>
                        </a:rPr>
                        <a:t>4</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減価償却費（</a:t>
                      </a: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5</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補助事業に関する経費（</a:t>
                      </a:r>
                      <a:r>
                        <a:rPr kumimoji="1" lang="en-US" altLang="ja-JP" sz="1200" dirty="0">
                          <a:latin typeface="Meiryo UI" panose="020B0604030504040204" pitchFamily="50" charset="-128"/>
                          <a:ea typeface="Meiryo UI" panose="020B0604030504040204" pitchFamily="50" charset="-128"/>
                        </a:rPr>
                        <a:t>c</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01129">
                <a:tc>
                  <a:txBody>
                    <a:bodyPr/>
                    <a:lstStyle/>
                    <a:p>
                      <a:pPr algn="l"/>
                      <a:r>
                        <a:rPr kumimoji="1" lang="en-US" altLang="ja-JP" sz="1200">
                          <a:latin typeface="Meiryo UI" panose="020B0604030504040204" pitchFamily="50" charset="-128"/>
                          <a:ea typeface="Meiryo UI" panose="020B0604030504040204" pitchFamily="50" charset="-128"/>
                        </a:rPr>
                        <a:t>6</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補助金額（</a:t>
                      </a:r>
                      <a:r>
                        <a:rPr kumimoji="1" lang="en-US" altLang="ja-JP" sz="1200" dirty="0">
                          <a:latin typeface="Meiryo UI" panose="020B0604030504040204" pitchFamily="50" charset="-128"/>
                          <a:ea typeface="Meiryo UI" panose="020B0604030504040204" pitchFamily="50" charset="-128"/>
                        </a:rPr>
                        <a:t>d</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他制度による収益等</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01129">
                <a:tc>
                  <a:txBody>
                    <a:bodyPr/>
                    <a:lstStyle/>
                    <a:p>
                      <a:pPr algn="l"/>
                      <a:r>
                        <a:rPr kumimoji="1" lang="en-US" altLang="ja-JP" sz="1200">
                          <a:latin typeface="Meiryo UI" panose="020B0604030504040204" pitchFamily="50" charset="-128"/>
                          <a:ea typeface="Meiryo UI" panose="020B0604030504040204" pitchFamily="50" charset="-128"/>
                        </a:rPr>
                        <a:t>7</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補助事業におけるキャッシュフロー（</a:t>
                      </a:r>
                      <a:r>
                        <a:rPr kumimoji="1" lang="en-US" altLang="ja-JP" sz="1200" dirty="0">
                          <a:latin typeface="Meiryo UI" panose="020B0604030504040204" pitchFamily="50" charset="-128"/>
                          <a:ea typeface="Meiryo UI" panose="020B0604030504040204" pitchFamily="50" charset="-128"/>
                        </a:rPr>
                        <a:t>e=</a:t>
                      </a:r>
                      <a:r>
                        <a:rPr kumimoji="1" lang="en-US" altLang="ja-JP" sz="1200" dirty="0" err="1">
                          <a:latin typeface="Meiryo UI" panose="020B0604030504040204" pitchFamily="50" charset="-128"/>
                          <a:ea typeface="Meiryo UI" panose="020B0604030504040204" pitchFamily="50" charset="-128"/>
                        </a:rPr>
                        <a:t>a+b</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01129">
                <a:tc>
                  <a:txBody>
                    <a:bodyPr/>
                    <a:lstStyle/>
                    <a:p>
                      <a:pPr algn="l"/>
                      <a:r>
                        <a:rPr kumimoji="1" lang="en-US" altLang="ja-JP" sz="1200">
                          <a:latin typeface="Meiryo UI" panose="020B0604030504040204" pitchFamily="50" charset="-128"/>
                          <a:ea typeface="Meiryo UI" panose="020B0604030504040204" pitchFamily="50" charset="-128"/>
                        </a:rPr>
                        <a:t>8</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投資未回収額（</a:t>
                      </a:r>
                      <a:r>
                        <a:rPr kumimoji="1" lang="en-US" altLang="ja-JP" sz="1200">
                          <a:latin typeface="Meiryo UI" panose="020B0604030504040204" pitchFamily="50" charset="-128"/>
                          <a:ea typeface="Meiryo UI" panose="020B0604030504040204" pitchFamily="50" charset="-128"/>
                        </a:rPr>
                        <a:t>c-d-d’-e</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01129">
                <a:tc>
                  <a:txBody>
                    <a:bodyPr/>
                    <a:lstStyle/>
                    <a:p>
                      <a:pPr algn="l"/>
                      <a:r>
                        <a:rPr kumimoji="1" lang="en-US" altLang="ja-JP" sz="1200">
                          <a:latin typeface="Meiryo UI" panose="020B0604030504040204" pitchFamily="50" charset="-128"/>
                          <a:ea typeface="Meiryo UI" panose="020B0604030504040204" pitchFamily="50" charset="-128"/>
                        </a:rPr>
                        <a:t>9</a:t>
                      </a:r>
                      <a:r>
                        <a:rPr kumimoji="1" lang="ja-JP" altLang="en-US" sz="12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正方形/長方形 10">
            <a:extLst>
              <a:ext uri="{FF2B5EF4-FFF2-40B4-BE49-F238E27FC236}">
                <a16:creationId xmlns:a16="http://schemas.microsoft.com/office/drawing/2014/main" id="{06175814-4467-8F5B-2697-AC255303456E}"/>
              </a:ext>
            </a:extLst>
          </p:cNvPr>
          <p:cNvSpPr/>
          <p:nvPr/>
        </p:nvSpPr>
        <p:spPr>
          <a:xfrm>
            <a:off x="156000" y="5472777"/>
            <a:ext cx="11879998" cy="123185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（売上高の伸びに関する根拠）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→別添２から転記すること。別添２作成の際は、補助対象事業の不確実性を前提とした上で、一定の仮定に基づき、最低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年頃までの長期的な事業スケジュールの概要について、以下の点に留意しつつ作成すること（必要に応じて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年以降の投資計画を記述することを妨げるものではない）。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売上高の伸びに関する根拠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→本様式の</a:t>
            </a:r>
            <a:r>
              <a:rPr lang="en-US" altLang="ja-JP" sz="1400">
                <a:solidFill>
                  <a:srgbClr val="FF0000"/>
                </a:solidFill>
                <a:latin typeface="Meiryo UI" panose="020B0604030504040204" pitchFamily="50" charset="-128"/>
                <a:ea typeface="Meiryo UI" panose="020B0604030504040204" pitchFamily="50" charset="-128"/>
              </a:rPr>
              <a:t>P36-38</a:t>
            </a:r>
            <a:r>
              <a:rPr lang="ja-JP" altLang="en-US" sz="1400">
                <a:solidFill>
                  <a:srgbClr val="FF0000"/>
                </a:solidFill>
                <a:latin typeface="Meiryo UI" panose="020B0604030504040204" pitchFamily="50" charset="-128"/>
                <a:ea typeface="Meiryo UI" panose="020B0604030504040204" pitchFamily="50" charset="-128"/>
              </a:rPr>
              <a:t>の</a:t>
            </a:r>
            <a:r>
              <a:rPr lang="ja-JP" altLang="en-US" sz="1400" dirty="0">
                <a:solidFill>
                  <a:srgbClr val="FF0000"/>
                </a:solidFill>
                <a:latin typeface="Meiryo UI" panose="020B0604030504040204" pitchFamily="50" charset="-128"/>
                <a:ea typeface="Meiryo UI" panose="020B0604030504040204" pitchFamily="50" charset="-128"/>
              </a:rPr>
              <a:t>内容も踏まえながら、可能な限り具体的に記載すること。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u="sng" dirty="0">
                <a:solidFill>
                  <a:schemeClr val="tx1"/>
                </a:solidFill>
                <a:latin typeface="Meiryo UI" panose="020B0604030504040204" pitchFamily="50" charset="-128"/>
                <a:ea typeface="Meiryo UI" panose="020B0604030504040204" pitchFamily="50" charset="-128"/>
              </a:rPr>
              <a:t>P4</a:t>
            </a:r>
            <a:r>
              <a:rPr lang="ja-JP" altLang="en-US" sz="1400" u="sng" dirty="0">
                <a:solidFill>
                  <a:schemeClr val="tx1"/>
                </a:solidFill>
                <a:latin typeface="Meiryo UI" panose="020B0604030504040204" pitchFamily="50" charset="-128"/>
                <a:ea typeface="Meiryo UI" panose="020B0604030504040204" pitchFamily="50" charset="-128"/>
              </a:rPr>
              <a:t>に補助率引上げを希望する旨を記入した場合は、本頁の原則（通常の補助率）の場合に加えて、次頁の野心的な取組であると判断される（補助率が引き上がる）場合についても同様のフォーマットで記入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570BDFD6-348D-6122-5FE8-2F2762374562}"/>
              </a:ext>
            </a:extLst>
          </p:cNvPr>
          <p:cNvSpPr/>
          <p:nvPr/>
        </p:nvSpPr>
        <p:spPr bwMode="gray">
          <a:xfrm>
            <a:off x="0" y="1"/>
            <a:ext cx="342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原則（通常の補助率）の場合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1DB10-F58C-46D5-F1B1-31EAC6891ACF}"/>
            </a:ext>
          </a:extLst>
        </p:cNvPr>
        <p:cNvGrpSpPr/>
        <p:nvPr/>
      </p:nvGrpSpPr>
      <p:grpSpPr>
        <a:xfrm>
          <a:off x="0" y="0"/>
          <a:ext cx="0" cy="0"/>
          <a:chOff x="0" y="0"/>
          <a:chExt cx="0" cy="0"/>
        </a:xfrm>
      </p:grpSpPr>
      <p:graphicFrame>
        <p:nvGraphicFramePr>
          <p:cNvPr id="3" name="Table 25">
            <a:extLst>
              <a:ext uri="{FF2B5EF4-FFF2-40B4-BE49-F238E27FC236}">
                <a16:creationId xmlns:a16="http://schemas.microsoft.com/office/drawing/2014/main" id="{513F9919-A51C-7CFF-F7C6-B4A37B92CB86}"/>
              </a:ext>
            </a:extLst>
          </p:cNvPr>
          <p:cNvGraphicFramePr>
            <a:graphicFrameLocks noGrp="1"/>
          </p:cNvGraphicFramePr>
          <p:nvPr/>
        </p:nvGraphicFramePr>
        <p:xfrm>
          <a:off x="155999" y="1496656"/>
          <a:ext cx="11879994" cy="3831600"/>
        </p:xfrm>
        <a:graphic>
          <a:graphicData uri="http://schemas.openxmlformats.org/drawingml/2006/table">
            <a:tbl>
              <a:tblPr firstRow="1" bandRow="1">
                <a:tableStyleId>{5940675A-B579-460E-94D1-54222C63F5DA}</a:tableStyleId>
              </a:tblPr>
              <a:tblGrid>
                <a:gridCol w="427338">
                  <a:extLst>
                    <a:ext uri="{9D8B030D-6E8A-4147-A177-3AD203B41FA5}">
                      <a16:colId xmlns:a16="http://schemas.microsoft.com/office/drawing/2014/main" val="108642108"/>
                    </a:ext>
                  </a:extLst>
                </a:gridCol>
                <a:gridCol w="4187916">
                  <a:extLst>
                    <a:ext uri="{9D8B030D-6E8A-4147-A177-3AD203B41FA5}">
                      <a16:colId xmlns:a16="http://schemas.microsoft.com/office/drawing/2014/main" val="3681164895"/>
                    </a:ext>
                  </a:extLst>
                </a:gridCol>
                <a:gridCol w="726474">
                  <a:extLst>
                    <a:ext uri="{9D8B030D-6E8A-4147-A177-3AD203B41FA5}">
                      <a16:colId xmlns:a16="http://schemas.microsoft.com/office/drawing/2014/main" val="2013143228"/>
                    </a:ext>
                  </a:extLst>
                </a:gridCol>
                <a:gridCol w="726474">
                  <a:extLst>
                    <a:ext uri="{9D8B030D-6E8A-4147-A177-3AD203B41FA5}">
                      <a16:colId xmlns:a16="http://schemas.microsoft.com/office/drawing/2014/main" val="1867669983"/>
                    </a:ext>
                  </a:extLst>
                </a:gridCol>
                <a:gridCol w="726474">
                  <a:extLst>
                    <a:ext uri="{9D8B030D-6E8A-4147-A177-3AD203B41FA5}">
                      <a16:colId xmlns:a16="http://schemas.microsoft.com/office/drawing/2014/main" val="3983930382"/>
                    </a:ext>
                  </a:extLst>
                </a:gridCol>
                <a:gridCol w="726474">
                  <a:extLst>
                    <a:ext uri="{9D8B030D-6E8A-4147-A177-3AD203B41FA5}">
                      <a16:colId xmlns:a16="http://schemas.microsoft.com/office/drawing/2014/main" val="3221756989"/>
                    </a:ext>
                  </a:extLst>
                </a:gridCol>
                <a:gridCol w="726474">
                  <a:extLst>
                    <a:ext uri="{9D8B030D-6E8A-4147-A177-3AD203B41FA5}">
                      <a16:colId xmlns:a16="http://schemas.microsoft.com/office/drawing/2014/main" val="156497035"/>
                    </a:ext>
                  </a:extLst>
                </a:gridCol>
                <a:gridCol w="726474">
                  <a:extLst>
                    <a:ext uri="{9D8B030D-6E8A-4147-A177-3AD203B41FA5}">
                      <a16:colId xmlns:a16="http://schemas.microsoft.com/office/drawing/2014/main" val="3852437361"/>
                    </a:ext>
                  </a:extLst>
                </a:gridCol>
                <a:gridCol w="726474">
                  <a:extLst>
                    <a:ext uri="{9D8B030D-6E8A-4147-A177-3AD203B41FA5}">
                      <a16:colId xmlns:a16="http://schemas.microsoft.com/office/drawing/2014/main" val="474125499"/>
                    </a:ext>
                  </a:extLst>
                </a:gridCol>
                <a:gridCol w="726474">
                  <a:extLst>
                    <a:ext uri="{9D8B030D-6E8A-4147-A177-3AD203B41FA5}">
                      <a16:colId xmlns:a16="http://schemas.microsoft.com/office/drawing/2014/main" val="3194168371"/>
                    </a:ext>
                  </a:extLst>
                </a:gridCol>
                <a:gridCol w="726474">
                  <a:extLst>
                    <a:ext uri="{9D8B030D-6E8A-4147-A177-3AD203B41FA5}">
                      <a16:colId xmlns:a16="http://schemas.microsoft.com/office/drawing/2014/main" val="4287526936"/>
                    </a:ext>
                  </a:extLst>
                </a:gridCol>
                <a:gridCol w="726474">
                  <a:extLst>
                    <a:ext uri="{9D8B030D-6E8A-4147-A177-3AD203B41FA5}">
                      <a16:colId xmlns:a16="http://schemas.microsoft.com/office/drawing/2014/main" val="1122488915"/>
                    </a:ext>
                  </a:extLst>
                </a:gridCol>
              </a:tblGrid>
              <a:tr h="214831">
                <a:tc rowSpan="2" gridSpan="2">
                  <a:txBody>
                    <a:bodyPr/>
                    <a:lstStyle/>
                    <a:p>
                      <a:pPr algn="ctr"/>
                      <a:r>
                        <a:rPr kumimoji="1" lang="ja-JP" altLang="en-US" sz="12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2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1955818"/>
                  </a:ext>
                </a:extLst>
              </a:tr>
              <a:tr h="212116">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dirty="0">
                          <a:latin typeface="Meiryo UI" panose="020B0604030504040204" pitchFamily="50" charset="-128"/>
                          <a:ea typeface="Meiryo UI" panose="020B0604030504040204" pitchFamily="50" charset="-128"/>
                        </a:rPr>
                        <a:t>2025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2031</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2033</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2034</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01129">
                <a:tc>
                  <a:txBody>
                    <a:bodyPr/>
                    <a:lstStyle/>
                    <a:p>
                      <a:pPr algn="l"/>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01129">
                <a:tc>
                  <a:txBody>
                    <a:bodyPr/>
                    <a:lstStyle/>
                    <a:p>
                      <a:pPr algn="l"/>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3</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営業利益（</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01129">
                <a:tc>
                  <a:txBody>
                    <a:bodyPr/>
                    <a:lstStyle/>
                    <a:p>
                      <a:pPr algn="l"/>
                      <a:r>
                        <a:rPr kumimoji="1" lang="en-US" altLang="ja-JP" sz="1200">
                          <a:latin typeface="Meiryo UI" panose="020B0604030504040204" pitchFamily="50" charset="-128"/>
                          <a:ea typeface="Meiryo UI" panose="020B0604030504040204" pitchFamily="50" charset="-128"/>
                        </a:rPr>
                        <a:t>4</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減価償却費（</a:t>
                      </a: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5</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補助事業に関する経費（</a:t>
                      </a:r>
                      <a:r>
                        <a:rPr kumimoji="1" lang="en-US" altLang="ja-JP" sz="1200" dirty="0">
                          <a:latin typeface="Meiryo UI" panose="020B0604030504040204" pitchFamily="50" charset="-128"/>
                          <a:ea typeface="Meiryo UI" panose="020B0604030504040204" pitchFamily="50" charset="-128"/>
                        </a:rPr>
                        <a:t>c</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01129">
                <a:tc>
                  <a:txBody>
                    <a:bodyPr/>
                    <a:lstStyle/>
                    <a:p>
                      <a:pPr algn="l"/>
                      <a:r>
                        <a:rPr kumimoji="1" lang="en-US" altLang="ja-JP" sz="1200">
                          <a:latin typeface="Meiryo UI" panose="020B0604030504040204" pitchFamily="50" charset="-128"/>
                          <a:ea typeface="Meiryo UI" panose="020B0604030504040204" pitchFamily="50" charset="-128"/>
                        </a:rPr>
                        <a:t>6</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補助金額（</a:t>
                      </a:r>
                      <a:r>
                        <a:rPr kumimoji="1" lang="en-US" altLang="ja-JP" sz="1200" dirty="0">
                          <a:latin typeface="Meiryo UI" panose="020B0604030504040204" pitchFamily="50" charset="-128"/>
                          <a:ea typeface="Meiryo UI" panose="020B0604030504040204" pitchFamily="50" charset="-128"/>
                        </a:rPr>
                        <a:t>d</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他制度による収益等</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01129">
                <a:tc>
                  <a:txBody>
                    <a:bodyPr/>
                    <a:lstStyle/>
                    <a:p>
                      <a:pPr algn="l"/>
                      <a:r>
                        <a:rPr kumimoji="1" lang="en-US" altLang="ja-JP" sz="1200">
                          <a:latin typeface="Meiryo UI" panose="020B0604030504040204" pitchFamily="50" charset="-128"/>
                          <a:ea typeface="Meiryo UI" panose="020B0604030504040204" pitchFamily="50" charset="-128"/>
                        </a:rPr>
                        <a:t>7</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補助事業におけるキャッシュフロー（</a:t>
                      </a:r>
                      <a:r>
                        <a:rPr kumimoji="1" lang="en-US" altLang="ja-JP" sz="1200" dirty="0">
                          <a:latin typeface="Meiryo UI" panose="020B0604030504040204" pitchFamily="50" charset="-128"/>
                          <a:ea typeface="Meiryo UI" panose="020B0604030504040204" pitchFamily="50" charset="-128"/>
                        </a:rPr>
                        <a:t>e=</a:t>
                      </a:r>
                      <a:r>
                        <a:rPr kumimoji="1" lang="en-US" altLang="ja-JP" sz="1200" dirty="0" err="1">
                          <a:latin typeface="Meiryo UI" panose="020B0604030504040204" pitchFamily="50" charset="-128"/>
                          <a:ea typeface="Meiryo UI" panose="020B0604030504040204" pitchFamily="50" charset="-128"/>
                        </a:rPr>
                        <a:t>a+b</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01129">
                <a:tc>
                  <a:txBody>
                    <a:bodyPr/>
                    <a:lstStyle/>
                    <a:p>
                      <a:pPr algn="l"/>
                      <a:r>
                        <a:rPr kumimoji="1" lang="en-US" altLang="ja-JP" sz="1200">
                          <a:latin typeface="Meiryo UI" panose="020B0604030504040204" pitchFamily="50" charset="-128"/>
                          <a:ea typeface="Meiryo UI" panose="020B0604030504040204" pitchFamily="50" charset="-128"/>
                        </a:rPr>
                        <a:t>8</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投資未回収額（</a:t>
                      </a:r>
                      <a:r>
                        <a:rPr kumimoji="1" lang="en-US" altLang="ja-JP" sz="1200">
                          <a:latin typeface="Meiryo UI" panose="020B0604030504040204" pitchFamily="50" charset="-128"/>
                          <a:ea typeface="Meiryo UI" panose="020B0604030504040204" pitchFamily="50" charset="-128"/>
                        </a:rPr>
                        <a:t>c-d-d’-e</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01129">
                <a:tc>
                  <a:txBody>
                    <a:bodyPr/>
                    <a:lstStyle/>
                    <a:p>
                      <a:pPr algn="l"/>
                      <a:r>
                        <a:rPr kumimoji="1" lang="en-US" altLang="ja-JP" sz="1200">
                          <a:latin typeface="Meiryo UI" panose="020B0604030504040204" pitchFamily="50" charset="-128"/>
                          <a:ea typeface="Meiryo UI" panose="020B0604030504040204" pitchFamily="50" charset="-128"/>
                        </a:rPr>
                        <a:t>9</a:t>
                      </a:r>
                      <a:r>
                        <a:rPr kumimoji="1" lang="ja-JP" altLang="en-US" sz="12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48EEC8CF-584E-2EDC-724A-8D529862B20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6906D296-53C4-B0F7-EFB2-A597619C510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391A5919-0AB8-439E-A79A-2CDFEEDDE58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ADB7DD81-F87A-0EAD-560C-849E8B74EA2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正方形/長方形 10">
            <a:extLst>
              <a:ext uri="{FF2B5EF4-FFF2-40B4-BE49-F238E27FC236}">
                <a16:creationId xmlns:a16="http://schemas.microsoft.com/office/drawing/2014/main" id="{9E2886AA-DAD8-6A57-4427-BBD6421897BE}"/>
              </a:ext>
            </a:extLst>
          </p:cNvPr>
          <p:cNvSpPr/>
          <p:nvPr/>
        </p:nvSpPr>
        <p:spPr>
          <a:xfrm>
            <a:off x="156000" y="5472777"/>
            <a:ext cx="11879998" cy="123185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（売上高の伸びに関する根拠）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CBBBC1D-83C6-DF84-3B2E-54B37211F22F}"/>
              </a:ext>
            </a:extLst>
          </p:cNvPr>
          <p:cNvSpPr/>
          <p:nvPr/>
        </p:nvSpPr>
        <p:spPr>
          <a:xfrm>
            <a:off x="2161954" y="2581011"/>
            <a:ext cx="7868093" cy="169597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補助率の引上げを希望する場合は、補助率が引き上がる場合の情報を前頁同様に記載すること。</a:t>
            </a: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補助率の引上げを希望しない場合は、本頁を削除すること。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8933C1B-DC83-AD07-AE16-C52458A4EB01}"/>
              </a:ext>
            </a:extLst>
          </p:cNvPr>
          <p:cNvSpPr/>
          <p:nvPr/>
        </p:nvSpPr>
        <p:spPr bwMode="gray">
          <a:xfrm>
            <a:off x="0" y="1"/>
            <a:ext cx="540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野心的な取組であると判断される（補助率が引き上がる）場合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515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299596"/>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latin typeface="Meiryo UI" panose="020B0604030504040204" pitchFamily="50" charset="-128"/>
                <a:ea typeface="Meiryo UI" panose="020B0604030504040204" pitchFamily="50" charset="-128"/>
              </a:rPr>
              <a:t>実施場所・</a:t>
            </a:r>
            <a:endParaRPr lang="en-US" altLang="ja-JP" sz="1200" dirty="0">
              <a:solidFill>
                <a:schemeClr val="bg1"/>
              </a:solidFill>
              <a:latin typeface="Meiryo UI" panose="020B0604030504040204" pitchFamily="50" charset="-128"/>
              <a:ea typeface="Meiryo UI" panose="020B0604030504040204" pitchFamily="50" charset="-128"/>
            </a:endParaRPr>
          </a:p>
          <a:p>
            <a:pPr algn="ctr"/>
            <a:r>
              <a:rPr lang="ja-JP" altLang="en-US" sz="1200" dirty="0">
                <a:solidFill>
                  <a:schemeClr val="bg1"/>
                </a:solidFill>
                <a:latin typeface="Meiryo UI" panose="020B0604030504040204" pitchFamily="50" charset="-128"/>
                <a:ea typeface="Meiryo UI" panose="020B0604030504040204" pitchFamily="50" charset="-128"/>
              </a:rPr>
              <a:t>対象設備</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866401"/>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本応募申請の概要</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734214"/>
            <a:ext cx="1366227" cy="277496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間接補助事業の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735705"/>
            <a:ext cx="4576564" cy="275984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2A566B97-1456-ADB7-DE84-5FACD2313A0A}"/>
              </a:ext>
            </a:extLst>
          </p:cNvPr>
          <p:cNvSpPr txBox="1"/>
          <p:nvPr/>
        </p:nvSpPr>
        <p:spPr>
          <a:xfrm>
            <a:off x="7283160" y="2299597"/>
            <a:ext cx="912650" cy="50255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施設名称</a:t>
            </a: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29959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86750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1166640"/>
            <a:ext cx="1819804"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2071886" y="116664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733445"/>
            <a:ext cx="372450" cy="449006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実施内容</a:t>
            </a:r>
          </a:p>
        </p:txBody>
      </p:sp>
      <p:sp>
        <p:nvSpPr>
          <p:cNvPr id="113" name="正方形/長方形 112">
            <a:extLst>
              <a:ext uri="{FF2B5EF4-FFF2-40B4-BE49-F238E27FC236}">
                <a16:creationId xmlns:a16="http://schemas.microsoft.com/office/drawing/2014/main" id="{CD40B455-B47D-7CA3-CA1D-C08DE684389A}"/>
              </a:ext>
            </a:extLst>
          </p:cNvPr>
          <p:cNvSpPr/>
          <p:nvPr/>
        </p:nvSpPr>
        <p:spPr>
          <a:xfrm>
            <a:off x="2071886" y="4583743"/>
            <a:ext cx="4576563"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43693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投資規模</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43828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円（うち、補助対象経費総額　</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433652"/>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400518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補助率</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400619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（補助率の引上げを希望する場合、</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57342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交付申請額</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57410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円（補助率の引上げを希望する場合、</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514167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開始予定日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514201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70991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終了予定日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70991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CB90FD5-F01C-3C6A-FF6E-150148806A51}"/>
              </a:ext>
            </a:extLst>
          </p:cNvPr>
          <p:cNvSpPr/>
          <p:nvPr/>
        </p:nvSpPr>
        <p:spPr>
          <a:xfrm>
            <a:off x="2071886" y="5152809"/>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基分</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年</a:t>
            </a: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年度）</a:t>
            </a:r>
          </a:p>
        </p:txBody>
      </p:sp>
      <p:sp>
        <p:nvSpPr>
          <p:cNvPr id="8" name="テキスト ボックス 7">
            <a:extLst>
              <a:ext uri="{FF2B5EF4-FFF2-40B4-BE49-F238E27FC236}">
                <a16:creationId xmlns:a16="http://schemas.microsoft.com/office/drawing/2014/main" id="{595153DE-DF3C-0A02-D497-A6EA94899D3C}"/>
              </a:ext>
            </a:extLst>
          </p:cNvPr>
          <p:cNvSpPr txBox="1"/>
          <p:nvPr/>
        </p:nvSpPr>
        <p:spPr>
          <a:xfrm>
            <a:off x="633577" y="4584688"/>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生産製品・品目</a:t>
            </a:r>
          </a:p>
        </p:txBody>
      </p:sp>
      <p:sp>
        <p:nvSpPr>
          <p:cNvPr id="10" name="テキスト ボックス 9">
            <a:extLst>
              <a:ext uri="{FF2B5EF4-FFF2-40B4-BE49-F238E27FC236}">
                <a16:creationId xmlns:a16="http://schemas.microsoft.com/office/drawing/2014/main" id="{0062C53C-6B82-33D0-4E16-62FD3A78CB2B}"/>
              </a:ext>
            </a:extLst>
          </p:cNvPr>
          <p:cNvSpPr txBox="1"/>
          <p:nvPr/>
        </p:nvSpPr>
        <p:spPr>
          <a:xfrm>
            <a:off x="633577" y="5157591"/>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製造能力目標・</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達成目標年度</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基分／年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AEB353D-D0EE-12F1-EA69-9CDA32F851DB}"/>
              </a:ext>
            </a:extLst>
          </p:cNvPr>
          <p:cNvSpPr/>
          <p:nvPr/>
        </p:nvSpPr>
        <p:spPr>
          <a:xfrm>
            <a:off x="2071886" y="572045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B8FF547-2D61-E552-5607-EDB0485148E6}"/>
              </a:ext>
            </a:extLst>
          </p:cNvPr>
          <p:cNvSpPr txBox="1"/>
          <p:nvPr/>
        </p:nvSpPr>
        <p:spPr>
          <a:xfrm>
            <a:off x="633577" y="5720453"/>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主要用途市場</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・主要顧客</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1166640"/>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1166639"/>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（幹事会社）</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rPr>
              <a:t>（共同実施者）</a:t>
            </a:r>
            <a:endParaRPr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err="1">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973297016"/>
              </p:ext>
            </p:extLst>
          </p:nvPr>
        </p:nvGraphicFramePr>
        <p:xfrm>
          <a:off x="765595" y="1901509"/>
          <a:ext cx="10657144" cy="22660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ＧＸサプライチェーン構築支援事業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dirty="0">
                          <a:latin typeface="Meiryo UI" panose="020B0604030504040204" pitchFamily="50" charset="-128"/>
                          <a:ea typeface="Meiryo UI" panose="020B0604030504040204" pitchFamily="50" charset="-128"/>
                        </a:rPr>
                        <a:t>自己負担（</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u="sng" dirty="0">
                <a:solidFill>
                  <a:schemeClr val="tx1"/>
                </a:solidFill>
                <a:latin typeface="Meiryo UI" panose="020B0604030504040204" pitchFamily="50" charset="-128"/>
                <a:ea typeface="Meiryo UI" panose="020B0604030504040204" pitchFamily="50" charset="-128"/>
              </a:rPr>
              <a:t>P4</a:t>
            </a:r>
            <a:r>
              <a:rPr lang="ja-JP" altLang="en-US" sz="1400" u="sng" dirty="0">
                <a:solidFill>
                  <a:schemeClr val="tx1"/>
                </a:solidFill>
                <a:latin typeface="Meiryo UI" panose="020B0604030504040204" pitchFamily="50" charset="-128"/>
                <a:ea typeface="Meiryo UI" panose="020B0604030504040204" pitchFamily="50" charset="-128"/>
              </a:rPr>
              <a:t>に補助率引上げを希望する旨を記入した場合は、本頁の原則（通常の補助率）の場合に加えて、次頁の野心的な取組であると判断される（補助率が引き上がる）場合についても同様のフォーマットで記入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996A3640-0107-623E-1BCC-C9C155EB436F}"/>
              </a:ext>
            </a:extLst>
          </p:cNvPr>
          <p:cNvSpPr/>
          <p:nvPr/>
        </p:nvSpPr>
        <p:spPr bwMode="gray">
          <a:xfrm>
            <a:off x="0" y="1"/>
            <a:ext cx="342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原則（通常の補助率）の場合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A038B-6A00-0FED-4C6D-8B3017148ACF}"/>
            </a:ext>
          </a:extLst>
        </p:cNvPr>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B0F6366-1460-66FA-3FF0-5DED8FCAD45D}"/>
              </a:ext>
            </a:extLst>
          </p:cNvPr>
          <p:cNvGraphicFramePr>
            <a:graphicFrameLocks noGrp="1"/>
          </p:cNvGraphicFramePr>
          <p:nvPr/>
        </p:nvGraphicFramePr>
        <p:xfrm>
          <a:off x="765595" y="1901509"/>
          <a:ext cx="10657144" cy="22660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ＧＸサプライチェーン構築支援事業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dirty="0">
                          <a:latin typeface="Meiryo UI" panose="020B0604030504040204" pitchFamily="50" charset="-128"/>
                          <a:ea typeface="Meiryo UI" panose="020B0604030504040204" pitchFamily="50" charset="-128"/>
                        </a:rPr>
                        <a:t>自己負担（</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6E59255A-A610-6BD5-7CB3-00DA8FBC51B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F7040C1A-57AA-7814-446A-8D10DA493F65}"/>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99C2A860-1F02-C877-9CFA-A1D40E42CF7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42A7E303-B3BB-7182-6A1B-1253AC033B1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54FF0089-EAC9-02D2-2BCD-28AA7056E03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8" name="Title 1">
            <a:extLst>
              <a:ext uri="{FF2B5EF4-FFF2-40B4-BE49-F238E27FC236}">
                <a16:creationId xmlns:a16="http://schemas.microsoft.com/office/drawing/2014/main" id="{50C92E8F-B4C8-C882-83C7-6BEA2D0028C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E0028D40-1F91-87AB-02F9-7F4211D1F0B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CEF95D72-6C67-A1FD-4639-EB39B4796D0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4" name="正方形/長方形 13">
            <a:extLst>
              <a:ext uri="{FF2B5EF4-FFF2-40B4-BE49-F238E27FC236}">
                <a16:creationId xmlns:a16="http://schemas.microsoft.com/office/drawing/2014/main" id="{FC664BF0-F4F9-0974-CE33-6864749A4F17}"/>
              </a:ext>
            </a:extLst>
          </p:cNvPr>
          <p:cNvSpPr/>
          <p:nvPr/>
        </p:nvSpPr>
        <p:spPr>
          <a:xfrm>
            <a:off x="2161954" y="2581011"/>
            <a:ext cx="7868093" cy="169597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補助率の引上げを希望する場合は、補助率が引き上がる場合の情報を前頁同様に記載すること。</a:t>
            </a: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補助率の引上げを希望しない場合は、本頁を削除すること。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920D97C-E7B7-53E7-ABFF-738E03C2C90F}"/>
              </a:ext>
            </a:extLst>
          </p:cNvPr>
          <p:cNvSpPr/>
          <p:nvPr/>
        </p:nvSpPr>
        <p:spPr bwMode="gray">
          <a:xfrm>
            <a:off x="0" y="1"/>
            <a:ext cx="540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野心的な取組であると判断される（補助率が引き上がる）場合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79943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9638A-FD0F-E815-5ADB-496080C8664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D9C971E-026C-EE87-C5B0-BECC8964AE8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公正な移行に関する取組</a:t>
            </a:r>
          </a:p>
        </p:txBody>
      </p:sp>
      <p:sp>
        <p:nvSpPr>
          <p:cNvPr id="8" name="Title 1">
            <a:extLst>
              <a:ext uri="{FF2B5EF4-FFF2-40B4-BE49-F238E27FC236}">
                <a16:creationId xmlns:a16="http://schemas.microsoft.com/office/drawing/2014/main" id="{98692DF4-26A7-A147-DCAC-BF842EF44FF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円滑な移行に向けて、</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といった取組を進める</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967C9998-416E-2AF0-7003-EEAE9350D5C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808A67C3-45B4-ADE1-4FB7-705A717B69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3" name="TextBox 24">
            <a:extLst>
              <a:ext uri="{FF2B5EF4-FFF2-40B4-BE49-F238E27FC236}">
                <a16:creationId xmlns:a16="http://schemas.microsoft.com/office/drawing/2014/main" id="{915AD650-6FF0-53A6-A521-B8B8711A5D2C}"/>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11" name="TextBox 24">
            <a:extLst>
              <a:ext uri="{FF2B5EF4-FFF2-40B4-BE49-F238E27FC236}">
                <a16:creationId xmlns:a16="http://schemas.microsoft.com/office/drawing/2014/main" id="{719B968E-209F-950D-B1DB-73C399691193}"/>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4" name="グループ化 13">
            <a:extLst>
              <a:ext uri="{FF2B5EF4-FFF2-40B4-BE49-F238E27FC236}">
                <a16:creationId xmlns:a16="http://schemas.microsoft.com/office/drawing/2014/main" id="{6CB6BE11-E742-67D6-A482-B5FBDF04478C}"/>
              </a:ext>
            </a:extLst>
          </p:cNvPr>
          <p:cNvGrpSpPr/>
          <p:nvPr/>
        </p:nvGrpSpPr>
        <p:grpSpPr>
          <a:xfrm>
            <a:off x="180000" y="1659209"/>
            <a:ext cx="5702400" cy="288000"/>
            <a:chOff x="156000" y="1879963"/>
            <a:chExt cx="5760000" cy="288000"/>
          </a:xfrm>
        </p:grpSpPr>
        <p:sp>
          <p:nvSpPr>
            <p:cNvPr id="15" name="正方形/長方形 14">
              <a:extLst>
                <a:ext uri="{FF2B5EF4-FFF2-40B4-BE49-F238E27FC236}">
                  <a16:creationId xmlns:a16="http://schemas.microsoft.com/office/drawing/2014/main" id="{CAB0518A-C2B2-E83B-F956-3E2799F32B9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17" name="直線コネクタ 16">
              <a:extLst>
                <a:ext uri="{FF2B5EF4-FFF2-40B4-BE49-F238E27FC236}">
                  <a16:creationId xmlns:a16="http://schemas.microsoft.com/office/drawing/2014/main" id="{4229E548-47D2-6962-EA51-6B1D5225FB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28C7F8C5-5998-2052-0EAA-84557AA2FD83}"/>
              </a:ext>
            </a:extLst>
          </p:cNvPr>
          <p:cNvGrpSpPr/>
          <p:nvPr/>
        </p:nvGrpSpPr>
        <p:grpSpPr>
          <a:xfrm>
            <a:off x="6333600" y="1659209"/>
            <a:ext cx="5702400" cy="288000"/>
            <a:chOff x="156000" y="1879963"/>
            <a:chExt cx="5760000" cy="288000"/>
          </a:xfrm>
        </p:grpSpPr>
        <p:sp>
          <p:nvSpPr>
            <p:cNvPr id="19" name="正方形/長方形 18">
              <a:extLst>
                <a:ext uri="{FF2B5EF4-FFF2-40B4-BE49-F238E27FC236}">
                  <a16:creationId xmlns:a16="http://schemas.microsoft.com/office/drawing/2014/main" id="{6F7EE7C7-454E-2786-C08A-A15F10D035C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B6E5914-DFBC-D671-C0DF-10F89EDD17E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AC51B4F1-B021-766C-3788-985CC29772E8}"/>
              </a:ext>
            </a:extLst>
          </p:cNvPr>
          <p:cNvGrpSpPr/>
          <p:nvPr/>
        </p:nvGrpSpPr>
        <p:grpSpPr>
          <a:xfrm>
            <a:off x="6006793" y="2056250"/>
            <a:ext cx="216000" cy="4509024"/>
            <a:chOff x="6120034" y="2151659"/>
            <a:chExt cx="216000" cy="4509024"/>
          </a:xfrm>
        </p:grpSpPr>
        <p:cxnSp>
          <p:nvCxnSpPr>
            <p:cNvPr id="22" name="Straight Connector 40">
              <a:extLst>
                <a:ext uri="{FF2B5EF4-FFF2-40B4-BE49-F238E27FC236}">
                  <a16:creationId xmlns:a16="http://schemas.microsoft.com/office/drawing/2014/main" id="{D949295F-944A-4750-70B3-3CFB9467B8D8}"/>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3" name="Freeform 94">
              <a:extLst>
                <a:ext uri="{FF2B5EF4-FFF2-40B4-BE49-F238E27FC236}">
                  <a16:creationId xmlns:a16="http://schemas.microsoft.com/office/drawing/2014/main" id="{0E6BA19D-276D-AD92-E993-BEDACC50F1C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 name="正方形/長方形 1">
            <a:extLst>
              <a:ext uri="{FF2B5EF4-FFF2-40B4-BE49-F238E27FC236}">
                <a16:creationId xmlns:a16="http://schemas.microsoft.com/office/drawing/2014/main" id="{312F9304-EED6-14E7-66B2-EB3299176C42}"/>
              </a:ext>
            </a:extLst>
          </p:cNvPr>
          <p:cNvSpPr/>
          <p:nvPr/>
        </p:nvSpPr>
        <p:spPr>
          <a:xfrm>
            <a:off x="2161954" y="3010048"/>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想定される労働需給や地域経済への影響・円滑な移行に向けた取組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取組の例としては、自社内で生じる従業員の再配置や新たなスキル習得（リスキリング）、地域からの新規雇用、自治体との調整、対外発信、部素材調達先の変更・新規開拓等が想定される。</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11322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等がリスクとして想定されるが、十分な対策を講じて間接補助事業を推進する</a:t>
            </a:r>
            <a:endParaRPr kumimoji="1" lang="en-US" altLang="ja-JP" dirty="0">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9"/>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a:t>
            </a: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商用化</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（経済社会）</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観点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519296" y="190695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dirty="0">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dirty="0">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3783E-4E53-EC53-73E8-18D523ED224E}"/>
            </a:ext>
          </a:extLst>
        </p:cNvPr>
        <p:cNvGrpSpPr/>
        <p:nvPr/>
      </p:nvGrpSpPr>
      <p:grpSpPr>
        <a:xfrm>
          <a:off x="0" y="0"/>
          <a:ext cx="0" cy="0"/>
          <a:chOff x="0" y="0"/>
          <a:chExt cx="0" cy="0"/>
        </a:xfrm>
      </p:grpSpPr>
      <p:graphicFrame>
        <p:nvGraphicFramePr>
          <p:cNvPr id="32" name="think-cell data - do not delete" hidden="1">
            <a:extLst>
              <a:ext uri="{FF2B5EF4-FFF2-40B4-BE49-F238E27FC236}">
                <a16:creationId xmlns:a16="http://schemas.microsoft.com/office/drawing/2014/main" id="{AEA2D71A-4383-A4A6-9CF4-95D47FE8F6C5}"/>
              </a:ext>
            </a:extLst>
          </p:cNvPr>
          <p:cNvGraphicFramePr>
            <a:graphicFrameLocks noChangeAspect="1"/>
          </p:cNvGraphicFramePr>
          <p:nvPr>
            <p:custDataLst>
              <p:tags r:id="rId1"/>
            </p:custDataLst>
            <p:extLst>
              <p:ext uri="{D42A27DB-BD31-4B8C-83A1-F6EECF244321}">
                <p14:modId xmlns:p14="http://schemas.microsoft.com/office/powerpoint/2010/main" val="3032535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94C77FB8-C585-5AF6-9483-685AD92BA72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a:t>
            </a:r>
            <a:r>
              <a:rPr lang="ja-JP" altLang="en-US" sz="2000" dirty="0">
                <a:solidFill>
                  <a:schemeClr val="bg1">
                    <a:lumMod val="50000"/>
                  </a:schemeClr>
                </a:solidFill>
              </a:rPr>
              <a:t>戦略（</a:t>
            </a:r>
            <a:r>
              <a:rPr lang="en-US" altLang="ja-JP" sz="2000" dirty="0">
                <a:solidFill>
                  <a:schemeClr val="bg1">
                    <a:lumMod val="50000"/>
                  </a:schemeClr>
                </a:solidFill>
              </a:rPr>
              <a:t>ⅴ</a:t>
            </a:r>
            <a:r>
              <a:rPr lang="ja-JP" altLang="en-US" sz="2000" dirty="0">
                <a:solidFill>
                  <a:schemeClr val="bg1">
                    <a:lumMod val="50000"/>
                  </a:schemeClr>
                </a:solidFill>
              </a:rPr>
              <a:t>）　</a:t>
            </a:r>
          </a:p>
        </p:txBody>
      </p:sp>
      <p:sp>
        <p:nvSpPr>
          <p:cNvPr id="7" name="正方形/長方形 6">
            <a:extLst>
              <a:ext uri="{FF2B5EF4-FFF2-40B4-BE49-F238E27FC236}">
                <a16:creationId xmlns:a16="http://schemas.microsoft.com/office/drawing/2014/main" id="{0FDAD816-271B-0C74-1500-FEA11F412E1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0C37691C-D534-5490-DA72-B4EC40ABE39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や</a:t>
            </a:r>
            <a:r>
              <a:rPr lang="en-US" altLang="ja-JP" dirty="0">
                <a:solidFill>
                  <a:schemeClr val="tx1"/>
                </a:solidFill>
              </a:rPr>
              <a:t>xx</a:t>
            </a:r>
            <a:r>
              <a:rPr lang="ja-JP" altLang="en-US" dirty="0">
                <a:solidFill>
                  <a:schemeClr val="tx1"/>
                </a:solidFill>
              </a:rPr>
              <a:t>に取り組むことで、</a:t>
            </a:r>
            <a:r>
              <a:rPr kumimoji="1" lang="ja-JP" altLang="en-US" dirty="0">
                <a:solidFill>
                  <a:schemeClr val="tx1"/>
                </a:solidFill>
              </a:rPr>
              <a:t>間接補助事業終了後の自立化を目指す</a:t>
            </a:r>
            <a:endParaRPr kumimoji="1" lang="en-US" altLang="ja-JP" dirty="0">
              <a:solidFill>
                <a:schemeClr val="tx1"/>
              </a:solidFill>
            </a:endParaRPr>
          </a:p>
        </p:txBody>
      </p:sp>
      <p:cxnSp>
        <p:nvCxnSpPr>
          <p:cNvPr id="4" name="直線コネクタ 3">
            <a:extLst>
              <a:ext uri="{FF2B5EF4-FFF2-40B4-BE49-F238E27FC236}">
                <a16:creationId xmlns:a16="http://schemas.microsoft.com/office/drawing/2014/main" id="{11C03276-C0D2-F802-0B4F-7DAEA6C459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AD93185-EB31-0D12-D063-3F7EA5565D5B}"/>
              </a:ext>
            </a:extLst>
          </p:cNvPr>
          <p:cNvGrpSpPr/>
          <p:nvPr/>
        </p:nvGrpSpPr>
        <p:grpSpPr>
          <a:xfrm>
            <a:off x="180000" y="1529079"/>
            <a:ext cx="5940000" cy="288000"/>
            <a:chOff x="180000" y="1529079"/>
            <a:chExt cx="5940000" cy="288000"/>
          </a:xfrm>
        </p:grpSpPr>
        <p:sp>
          <p:nvSpPr>
            <p:cNvPr id="19" name="正方形/長方形 18">
              <a:extLst>
                <a:ext uri="{FF2B5EF4-FFF2-40B4-BE49-F238E27FC236}">
                  <a16:creationId xmlns:a16="http://schemas.microsoft.com/office/drawing/2014/main" id="{AFE3DEBD-4BC4-2FEF-20D2-165D3EEBCF7F}"/>
                </a:ext>
              </a:extLst>
            </p:cNvPr>
            <p:cNvSpPr/>
            <p:nvPr/>
          </p:nvSpPr>
          <p:spPr>
            <a:xfrm>
              <a:off x="180000" y="1529079"/>
              <a:ext cx="594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dirty="0">
                  <a:solidFill>
                    <a:schemeClr val="tx1"/>
                  </a:solidFill>
                  <a:latin typeface="Meiryo UI" panose="020B0604030504040204" pitchFamily="50" charset="-128"/>
                  <a:ea typeface="Meiryo UI" panose="020B0604030504040204" pitchFamily="50" charset="-128"/>
                </a:rPr>
                <a:t>浮体式等洋上風力発電設備</a:t>
              </a:r>
              <a:r>
                <a:rPr lang="ja-JP" altLang="en-US" sz="1400" dirty="0">
                  <a:solidFill>
                    <a:schemeClr val="tx1"/>
                  </a:solidFill>
                  <a:latin typeface="Meiryo UI" panose="020B0604030504040204" pitchFamily="50" charset="-128"/>
                  <a:ea typeface="Meiryo UI" panose="020B0604030504040204" pitchFamily="50" charset="-128"/>
                </a:rPr>
                <a:t>の製造における自社及び競合各社の特徴、方向性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7295AC54-45D5-FEDA-6E0B-8D0A153BFE28}"/>
                </a:ext>
              </a:extLst>
            </p:cNvPr>
            <p:cNvCxnSpPr>
              <a:cxnSpLocks/>
            </p:cNvCxnSpPr>
            <p:nvPr/>
          </p:nvCxnSpPr>
          <p:spPr>
            <a:xfrm>
              <a:off x="180000" y="1817079"/>
              <a:ext cx="59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75A9387-E77E-606C-4529-99A1227EE32C}"/>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3DC10804-C13C-AFE0-B5A7-D107E73EFE9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3697E14D-491F-B259-0FE9-45C4D846A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B54BC63C-31E9-5BBF-0023-B12D7BD74ABA}"/>
              </a:ext>
            </a:extLst>
          </p:cNvPr>
          <p:cNvSpPr/>
          <p:nvPr/>
        </p:nvSpPr>
        <p:spPr>
          <a:xfrm>
            <a:off x="6332135" y="1979555"/>
            <a:ext cx="5702399" cy="45494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6" name="Straight Connector 13">
            <a:extLst>
              <a:ext uri="{FF2B5EF4-FFF2-40B4-BE49-F238E27FC236}">
                <a16:creationId xmlns:a16="http://schemas.microsoft.com/office/drawing/2014/main" id="{820D3522-901D-F01D-F962-564AD74B642E}"/>
              </a:ext>
            </a:extLst>
          </p:cNvPr>
          <p:cNvCxnSpPr>
            <a:cxnSpLocks/>
          </p:cNvCxnSpPr>
          <p:nvPr/>
        </p:nvCxnSpPr>
        <p:spPr>
          <a:xfrm>
            <a:off x="6108000" y="2019804"/>
            <a:ext cx="0" cy="450921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6E083114-87F0-9FD6-4FE2-21AB45A695AC}"/>
              </a:ext>
            </a:extLst>
          </p:cNvPr>
          <p:cNvGrpSpPr/>
          <p:nvPr/>
        </p:nvGrpSpPr>
        <p:grpSpPr>
          <a:xfrm>
            <a:off x="181464" y="1979557"/>
            <a:ext cx="5700934" cy="1080000"/>
            <a:chOff x="181464" y="1979557"/>
            <a:chExt cx="5700934" cy="856394"/>
          </a:xfrm>
        </p:grpSpPr>
        <p:sp>
          <p:nvSpPr>
            <p:cNvPr id="8" name="正方形/長方形 7">
              <a:extLst>
                <a:ext uri="{FF2B5EF4-FFF2-40B4-BE49-F238E27FC236}">
                  <a16:creationId xmlns:a16="http://schemas.microsoft.com/office/drawing/2014/main" id="{1CCB6B91-9784-E401-3BFF-023CB40C49F8}"/>
                </a:ext>
              </a:extLst>
            </p:cNvPr>
            <p:cNvSpPr/>
            <p:nvPr/>
          </p:nvSpPr>
          <p:spPr>
            <a:xfrm>
              <a:off x="181464" y="19795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ⅰ</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製品の</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F2E4918C-589C-5DD5-F466-F14B225CC80F}"/>
                </a:ext>
              </a:extLst>
            </p:cNvPr>
            <p:cNvSpPr/>
            <p:nvPr/>
          </p:nvSpPr>
          <p:spPr>
            <a:xfrm>
              <a:off x="1304689" y="1979557"/>
              <a:ext cx="4577709"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27" name="グループ化 26">
            <a:extLst>
              <a:ext uri="{FF2B5EF4-FFF2-40B4-BE49-F238E27FC236}">
                <a16:creationId xmlns:a16="http://schemas.microsoft.com/office/drawing/2014/main" id="{A79F0191-4AC9-1FE9-B63F-AAC5F4401AAA}"/>
              </a:ext>
            </a:extLst>
          </p:cNvPr>
          <p:cNvGrpSpPr/>
          <p:nvPr/>
        </p:nvGrpSpPr>
        <p:grpSpPr>
          <a:xfrm>
            <a:off x="181464" y="3136043"/>
            <a:ext cx="5700934" cy="1080000"/>
            <a:chOff x="181464" y="2902824"/>
            <a:chExt cx="5700934" cy="856394"/>
          </a:xfrm>
        </p:grpSpPr>
        <p:sp>
          <p:nvSpPr>
            <p:cNvPr id="11" name="正方形/長方形 10">
              <a:extLst>
                <a:ext uri="{FF2B5EF4-FFF2-40B4-BE49-F238E27FC236}">
                  <a16:creationId xmlns:a16="http://schemas.microsoft.com/office/drawing/2014/main" id="{9F4FC2CB-3377-447D-BD97-6A738BA711BC}"/>
                </a:ext>
              </a:extLst>
            </p:cNvPr>
            <p:cNvSpPr/>
            <p:nvPr/>
          </p:nvSpPr>
          <p:spPr>
            <a:xfrm>
              <a:off x="181464" y="2902824"/>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ⅱ</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需要家の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巻き込み</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D35786D-56D4-D7B7-321C-FBD19EBB7F09}"/>
                </a:ext>
              </a:extLst>
            </p:cNvPr>
            <p:cNvSpPr/>
            <p:nvPr/>
          </p:nvSpPr>
          <p:spPr>
            <a:xfrm>
              <a:off x="1304690" y="2902824"/>
              <a:ext cx="4577708"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28" name="グループ化 27">
            <a:extLst>
              <a:ext uri="{FF2B5EF4-FFF2-40B4-BE49-F238E27FC236}">
                <a16:creationId xmlns:a16="http://schemas.microsoft.com/office/drawing/2014/main" id="{143153B4-BDDE-5613-F913-60EB2C67B98E}"/>
              </a:ext>
            </a:extLst>
          </p:cNvPr>
          <p:cNvGrpSpPr/>
          <p:nvPr/>
        </p:nvGrpSpPr>
        <p:grpSpPr>
          <a:xfrm>
            <a:off x="181476" y="4292529"/>
            <a:ext cx="5700922" cy="1080000"/>
            <a:chOff x="181476" y="3826091"/>
            <a:chExt cx="5700922" cy="856394"/>
          </a:xfrm>
        </p:grpSpPr>
        <p:sp>
          <p:nvSpPr>
            <p:cNvPr id="13" name="正方形/長方形 12">
              <a:extLst>
                <a:ext uri="{FF2B5EF4-FFF2-40B4-BE49-F238E27FC236}">
                  <a16:creationId xmlns:a16="http://schemas.microsoft.com/office/drawing/2014/main" id="{CB8AF49C-C2DF-DBFD-64C6-CEF1E6941A53}"/>
                </a:ext>
              </a:extLst>
            </p:cNvPr>
            <p:cNvSpPr/>
            <p:nvPr/>
          </p:nvSpPr>
          <p:spPr>
            <a:xfrm>
              <a:off x="181476" y="3826091"/>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ⅲ</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原材料の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安定確保</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5EA29736-BD18-E002-395D-3A6C226AB31E}"/>
                </a:ext>
              </a:extLst>
            </p:cNvPr>
            <p:cNvSpPr/>
            <p:nvPr/>
          </p:nvSpPr>
          <p:spPr>
            <a:xfrm>
              <a:off x="1304698" y="3826091"/>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15" name="Group 41">
            <a:extLst>
              <a:ext uri="{FF2B5EF4-FFF2-40B4-BE49-F238E27FC236}">
                <a16:creationId xmlns:a16="http://schemas.microsoft.com/office/drawing/2014/main" id="{33E1A898-297D-5877-EEDB-9F91C9D4DAD8}"/>
              </a:ext>
            </a:extLst>
          </p:cNvPr>
          <p:cNvGrpSpPr/>
          <p:nvPr/>
        </p:nvGrpSpPr>
        <p:grpSpPr>
          <a:xfrm rot="10800000" flipH="1">
            <a:off x="5988000" y="4104885"/>
            <a:ext cx="216000" cy="169525"/>
            <a:chOff x="5937564" y="3833745"/>
            <a:chExt cx="306171" cy="306910"/>
          </a:xfrm>
        </p:grpSpPr>
        <p:sp>
          <p:nvSpPr>
            <p:cNvPr id="16" name="Freeform 94">
              <a:extLst>
                <a:ext uri="{FF2B5EF4-FFF2-40B4-BE49-F238E27FC236}">
                  <a16:creationId xmlns:a16="http://schemas.microsoft.com/office/drawing/2014/main" id="{F1C9EB1A-69B1-FCA9-1ED0-F0BECD2452D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D079178-8DE4-6F84-FFCB-E2EC5EAD056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31" name="グループ化 30">
            <a:extLst>
              <a:ext uri="{FF2B5EF4-FFF2-40B4-BE49-F238E27FC236}">
                <a16:creationId xmlns:a16="http://schemas.microsoft.com/office/drawing/2014/main" id="{A3908550-2493-3B93-AD4A-BFEFFD402642}"/>
              </a:ext>
            </a:extLst>
          </p:cNvPr>
          <p:cNvGrpSpPr/>
          <p:nvPr/>
        </p:nvGrpSpPr>
        <p:grpSpPr>
          <a:xfrm>
            <a:off x="181476" y="5449016"/>
            <a:ext cx="5700922" cy="1080000"/>
            <a:chOff x="181476" y="4749357"/>
            <a:chExt cx="5700922" cy="856394"/>
          </a:xfrm>
        </p:grpSpPr>
        <p:sp>
          <p:nvSpPr>
            <p:cNvPr id="25" name="正方形/長方形 24">
              <a:extLst>
                <a:ext uri="{FF2B5EF4-FFF2-40B4-BE49-F238E27FC236}">
                  <a16:creationId xmlns:a16="http://schemas.microsoft.com/office/drawing/2014/main" id="{6164D44D-83C1-2D96-2E7C-7240799F8AD7}"/>
                </a:ext>
              </a:extLst>
            </p:cNvPr>
            <p:cNvSpPr/>
            <p:nvPr/>
          </p:nvSpPr>
          <p:spPr>
            <a:xfrm>
              <a:off x="181476" y="47493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ⅳ</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オープン・</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クローズ戦略</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0E6AF3E3-1AB3-01AD-C8C3-FB3232F349D5}"/>
                </a:ext>
              </a:extLst>
            </p:cNvPr>
            <p:cNvSpPr/>
            <p:nvPr/>
          </p:nvSpPr>
          <p:spPr>
            <a:xfrm>
              <a:off x="1304698" y="4749357"/>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sp>
        <p:nvSpPr>
          <p:cNvPr id="5" name="正方形/長方形 4">
            <a:extLst>
              <a:ext uri="{FF2B5EF4-FFF2-40B4-BE49-F238E27FC236}">
                <a16:creationId xmlns:a16="http://schemas.microsoft.com/office/drawing/2014/main" id="{4F01C331-5FA8-A726-996A-40BAF13A8E6D}"/>
              </a:ext>
            </a:extLst>
          </p:cNvPr>
          <p:cNvSpPr/>
          <p:nvPr/>
        </p:nvSpPr>
        <p:spPr>
          <a:xfrm>
            <a:off x="2161953" y="2157709"/>
            <a:ext cx="7868093" cy="25425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 （中小企業のみ（加点項目））については、加点項目であるため、加点対象でない場合は不要とする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56638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F17C3-FE41-BB53-B357-BEACC15ED493}"/>
            </a:ext>
          </a:extLst>
        </p:cNvPr>
        <p:cNvGrpSpPr/>
        <p:nvPr/>
      </p:nvGrpSpPr>
      <p:grpSpPr>
        <a:xfrm>
          <a:off x="0" y="0"/>
          <a:ext cx="0" cy="0"/>
          <a:chOff x="0" y="0"/>
          <a:chExt cx="0" cy="0"/>
        </a:xfrm>
      </p:grpSpPr>
      <p:graphicFrame>
        <p:nvGraphicFramePr>
          <p:cNvPr id="28" name="think-cell data - do not delete" hidden="1">
            <a:extLst>
              <a:ext uri="{FF2B5EF4-FFF2-40B4-BE49-F238E27FC236}">
                <a16:creationId xmlns:a16="http://schemas.microsoft.com/office/drawing/2014/main" id="{8C766915-478F-3813-8BC8-B42E34813BA4}"/>
              </a:ext>
            </a:extLst>
          </p:cNvPr>
          <p:cNvGraphicFramePr>
            <a:graphicFrameLocks noChangeAspect="1"/>
          </p:cNvGraphicFramePr>
          <p:nvPr>
            <p:custDataLst>
              <p:tags r:id="rId1"/>
            </p:custDataLst>
            <p:extLst>
              <p:ext uri="{D42A27DB-BD31-4B8C-83A1-F6EECF244321}">
                <p14:modId xmlns:p14="http://schemas.microsoft.com/office/powerpoint/2010/main" val="67991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09778195-1350-11FB-7562-95B3DD53BC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DCACD8D6-EB11-F31C-502E-CE93F08A3D1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kumimoji="1" lang="ja-JP" altLang="en-US" sz="2400" dirty="0">
                <a:solidFill>
                  <a:schemeClr val="tx1"/>
                </a:solidFill>
              </a:rPr>
              <a:t>自社の強みは</a:t>
            </a:r>
            <a:r>
              <a:rPr kumimoji="1" lang="en-US" altLang="ja-JP" sz="2400" dirty="0">
                <a:solidFill>
                  <a:schemeClr val="tx1"/>
                </a:solidFill>
              </a:rPr>
              <a:t>xx</a:t>
            </a:r>
            <a:r>
              <a:rPr kumimoji="1" lang="ja-JP" altLang="en-US" sz="2400" dirty="0">
                <a:solidFill>
                  <a:schemeClr val="tx1"/>
                </a:solidFill>
              </a:rPr>
              <a:t>であり、</a:t>
            </a:r>
            <a:r>
              <a:rPr kumimoji="1" lang="en-US" altLang="ja-JP" sz="2400" dirty="0">
                <a:solidFill>
                  <a:schemeClr val="tx1"/>
                </a:solidFill>
              </a:rPr>
              <a:t>xx</a:t>
            </a:r>
            <a:r>
              <a:rPr kumimoji="1" lang="ja-JP" altLang="en-US" sz="2400" dirty="0">
                <a:solidFill>
                  <a:schemeClr val="tx1"/>
                </a:solidFill>
              </a:rPr>
              <a:t>によって競合他社との差別化を目指す</a:t>
            </a:r>
            <a:endParaRPr kumimoji="1" lang="en-US" altLang="ja-JP" dirty="0">
              <a:solidFill>
                <a:schemeClr val="tx1"/>
              </a:solidFill>
              <a:highlight>
                <a:srgbClr val="FFFF00"/>
              </a:highlight>
            </a:endParaRPr>
          </a:p>
        </p:txBody>
      </p:sp>
      <p:cxnSp>
        <p:nvCxnSpPr>
          <p:cNvPr id="6" name="直線コネクタ 5">
            <a:extLst>
              <a:ext uri="{FF2B5EF4-FFF2-40B4-BE49-F238E27FC236}">
                <a16:creationId xmlns:a16="http://schemas.microsoft.com/office/drawing/2014/main" id="{ACBE26E1-C4D7-5764-F2DA-8D50995AD74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D2D5AFB-0D4D-5D5B-2893-BF923CC7C0D1}"/>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p:txBody>
      </p:sp>
      <p:cxnSp>
        <p:nvCxnSpPr>
          <p:cNvPr id="4" name="Straight Connector 13">
            <a:extLst>
              <a:ext uri="{FF2B5EF4-FFF2-40B4-BE49-F238E27FC236}">
                <a16:creationId xmlns:a16="http://schemas.microsoft.com/office/drawing/2014/main" id="{7946CAA5-577F-D4A7-513F-8770F0B032CD}"/>
              </a:ext>
            </a:extLst>
          </p:cNvPr>
          <p:cNvCxnSpPr>
            <a:cxnSpLocks/>
          </p:cNvCxnSpPr>
          <p:nvPr/>
        </p:nvCxnSpPr>
        <p:spPr>
          <a:xfrm>
            <a:off x="6374700" y="2030835"/>
            <a:ext cx="0" cy="4716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AF65206C-70C5-BC8F-B397-21AFC99E6A91}"/>
              </a:ext>
            </a:extLst>
          </p:cNvPr>
          <p:cNvSpPr txBox="1"/>
          <p:nvPr/>
        </p:nvSpPr>
        <p:spPr>
          <a:xfrm>
            <a:off x="6616700" y="2116005"/>
            <a:ext cx="54193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 name="Straight Connector 75">
            <a:extLst>
              <a:ext uri="{FF2B5EF4-FFF2-40B4-BE49-F238E27FC236}">
                <a16:creationId xmlns:a16="http://schemas.microsoft.com/office/drawing/2014/main" id="{F05B751C-8F93-5808-47EB-04CE726CFA51}"/>
              </a:ext>
            </a:extLst>
          </p:cNvPr>
          <p:cNvCxnSpPr>
            <a:cxnSpLocks/>
          </p:cNvCxnSpPr>
          <p:nvPr/>
        </p:nvCxnSpPr>
        <p:spPr>
          <a:xfrm>
            <a:off x="6607101" y="4302352"/>
            <a:ext cx="54193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9" name="TextBox 52">
            <a:extLst>
              <a:ext uri="{FF2B5EF4-FFF2-40B4-BE49-F238E27FC236}">
                <a16:creationId xmlns:a16="http://schemas.microsoft.com/office/drawing/2014/main" id="{402FD1D8-8F3B-B948-8E2A-DCA90F57AA13}"/>
              </a:ext>
            </a:extLst>
          </p:cNvPr>
          <p:cNvSpPr txBox="1"/>
          <p:nvPr/>
        </p:nvSpPr>
        <p:spPr>
          <a:xfrm>
            <a:off x="6607101" y="3150262"/>
            <a:ext cx="54193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6" name="グループ化 15">
            <a:extLst>
              <a:ext uri="{FF2B5EF4-FFF2-40B4-BE49-F238E27FC236}">
                <a16:creationId xmlns:a16="http://schemas.microsoft.com/office/drawing/2014/main" id="{A2C13F8B-B4F1-B6E1-27D2-4A96DB276658}"/>
              </a:ext>
            </a:extLst>
          </p:cNvPr>
          <p:cNvGrpSpPr/>
          <p:nvPr/>
        </p:nvGrpSpPr>
        <p:grpSpPr>
          <a:xfrm>
            <a:off x="181464" y="2468927"/>
            <a:ext cx="5961286" cy="1137327"/>
            <a:chOff x="181464" y="2468927"/>
            <a:chExt cx="5961286" cy="1137327"/>
          </a:xfrm>
        </p:grpSpPr>
        <p:sp>
          <p:nvSpPr>
            <p:cNvPr id="20" name="正方形/長方形 19">
              <a:extLst>
                <a:ext uri="{FF2B5EF4-FFF2-40B4-BE49-F238E27FC236}">
                  <a16:creationId xmlns:a16="http://schemas.microsoft.com/office/drawing/2014/main" id="{A178BF2F-953A-0808-9EC8-427939F9A5C3}"/>
                </a:ext>
              </a:extLst>
            </p:cNvPr>
            <p:cNvSpPr/>
            <p:nvPr/>
          </p:nvSpPr>
          <p:spPr>
            <a:xfrm>
              <a:off x="181464" y="2468927"/>
              <a:ext cx="1254721" cy="11373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5F1E585-3915-37E9-5385-42993A12B41D}"/>
                </a:ext>
              </a:extLst>
            </p:cNvPr>
            <p:cNvSpPr/>
            <p:nvPr/>
          </p:nvSpPr>
          <p:spPr>
            <a:xfrm>
              <a:off x="1565040" y="2468927"/>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8C0E25B6-B1BE-22DA-3CAE-6E3F80339974}"/>
                </a:ext>
              </a:extLst>
            </p:cNvPr>
            <p:cNvSpPr/>
            <p:nvPr/>
          </p:nvSpPr>
          <p:spPr>
            <a:xfrm>
              <a:off x="3133895" y="2468927"/>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8A12102E-E6C4-0634-56B7-BBC1835B1D58}"/>
                </a:ext>
              </a:extLst>
            </p:cNvPr>
            <p:cNvSpPr/>
            <p:nvPr/>
          </p:nvSpPr>
          <p:spPr>
            <a:xfrm>
              <a:off x="4702750" y="2468927"/>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grpSp>
        <p:nvGrpSpPr>
          <p:cNvPr id="24" name="グループ化 23">
            <a:extLst>
              <a:ext uri="{FF2B5EF4-FFF2-40B4-BE49-F238E27FC236}">
                <a16:creationId xmlns:a16="http://schemas.microsoft.com/office/drawing/2014/main" id="{213FFE5E-CDC0-B4C2-DB2C-B1A8F7423094}"/>
              </a:ext>
            </a:extLst>
          </p:cNvPr>
          <p:cNvGrpSpPr/>
          <p:nvPr/>
        </p:nvGrpSpPr>
        <p:grpSpPr>
          <a:xfrm>
            <a:off x="1565040" y="2037176"/>
            <a:ext cx="1440000" cy="360000"/>
            <a:chOff x="543578" y="1377175"/>
            <a:chExt cx="5239039" cy="360000"/>
          </a:xfrm>
        </p:grpSpPr>
        <p:cxnSp>
          <p:nvCxnSpPr>
            <p:cNvPr id="25" name="Straight Connector 18">
              <a:extLst>
                <a:ext uri="{FF2B5EF4-FFF2-40B4-BE49-F238E27FC236}">
                  <a16:creationId xmlns:a16="http://schemas.microsoft.com/office/drawing/2014/main" id="{E716901A-A23E-80D4-06BB-A2AFF51977B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6" name="TextBox 23">
              <a:extLst>
                <a:ext uri="{FF2B5EF4-FFF2-40B4-BE49-F238E27FC236}">
                  <a16:creationId xmlns:a16="http://schemas.microsoft.com/office/drawing/2014/main" id="{103857B5-74B7-33E1-2E46-642AC88CCE8E}"/>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27" name="グループ化 26">
            <a:extLst>
              <a:ext uri="{FF2B5EF4-FFF2-40B4-BE49-F238E27FC236}">
                <a16:creationId xmlns:a16="http://schemas.microsoft.com/office/drawing/2014/main" id="{0A0A16AF-6EB4-3A75-A247-40978616A380}"/>
              </a:ext>
            </a:extLst>
          </p:cNvPr>
          <p:cNvGrpSpPr/>
          <p:nvPr/>
        </p:nvGrpSpPr>
        <p:grpSpPr>
          <a:xfrm>
            <a:off x="3133895" y="2030835"/>
            <a:ext cx="1440000" cy="360000"/>
            <a:chOff x="543578" y="1377175"/>
            <a:chExt cx="5239039" cy="360000"/>
          </a:xfrm>
        </p:grpSpPr>
        <p:cxnSp>
          <p:nvCxnSpPr>
            <p:cNvPr id="30" name="Straight Connector 18">
              <a:extLst>
                <a:ext uri="{FF2B5EF4-FFF2-40B4-BE49-F238E27FC236}">
                  <a16:creationId xmlns:a16="http://schemas.microsoft.com/office/drawing/2014/main" id="{579B46F9-CBCF-08BE-6B9A-6A9DD6AFC5C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1" name="TextBox 23">
              <a:extLst>
                <a:ext uri="{FF2B5EF4-FFF2-40B4-BE49-F238E27FC236}">
                  <a16:creationId xmlns:a16="http://schemas.microsoft.com/office/drawing/2014/main" id="{3231AA66-7F9F-B243-7522-380F0B2047A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2" name="グループ化 31">
            <a:extLst>
              <a:ext uri="{FF2B5EF4-FFF2-40B4-BE49-F238E27FC236}">
                <a16:creationId xmlns:a16="http://schemas.microsoft.com/office/drawing/2014/main" id="{A1700CF2-82AC-0B66-6EEE-93F9FE61163D}"/>
              </a:ext>
            </a:extLst>
          </p:cNvPr>
          <p:cNvGrpSpPr/>
          <p:nvPr/>
        </p:nvGrpSpPr>
        <p:grpSpPr>
          <a:xfrm>
            <a:off x="4702750" y="2030835"/>
            <a:ext cx="1440000" cy="360000"/>
            <a:chOff x="543578" y="1377175"/>
            <a:chExt cx="5239039" cy="360000"/>
          </a:xfrm>
        </p:grpSpPr>
        <p:cxnSp>
          <p:nvCxnSpPr>
            <p:cNvPr id="33" name="Straight Connector 18">
              <a:extLst>
                <a:ext uri="{FF2B5EF4-FFF2-40B4-BE49-F238E27FC236}">
                  <a16:creationId xmlns:a16="http://schemas.microsoft.com/office/drawing/2014/main" id="{4BCEF498-F473-BB4E-6A24-292F9E5F5D6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id="{DB3247D4-5D0C-4A38-B7F6-740D3A1E9DB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grpSp>
        <p:nvGrpSpPr>
          <p:cNvPr id="17" name="グループ化 16">
            <a:extLst>
              <a:ext uri="{FF2B5EF4-FFF2-40B4-BE49-F238E27FC236}">
                <a16:creationId xmlns:a16="http://schemas.microsoft.com/office/drawing/2014/main" id="{372AE7EE-E8B0-40B6-EEC8-DF150874ECE9}"/>
              </a:ext>
            </a:extLst>
          </p:cNvPr>
          <p:cNvGrpSpPr/>
          <p:nvPr/>
        </p:nvGrpSpPr>
        <p:grpSpPr>
          <a:xfrm>
            <a:off x="181464" y="3688176"/>
            <a:ext cx="5961286" cy="1137327"/>
            <a:chOff x="181464" y="3772915"/>
            <a:chExt cx="5961286" cy="1137327"/>
          </a:xfrm>
        </p:grpSpPr>
        <p:sp>
          <p:nvSpPr>
            <p:cNvPr id="35" name="正方形/長方形 34">
              <a:extLst>
                <a:ext uri="{FF2B5EF4-FFF2-40B4-BE49-F238E27FC236}">
                  <a16:creationId xmlns:a16="http://schemas.microsoft.com/office/drawing/2014/main" id="{AF279997-F416-98AA-124C-7A8AAE4E779C}"/>
                </a:ext>
              </a:extLst>
            </p:cNvPr>
            <p:cNvSpPr/>
            <p:nvPr/>
          </p:nvSpPr>
          <p:spPr>
            <a:xfrm>
              <a:off x="181464" y="3772915"/>
              <a:ext cx="1254721" cy="11373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a:t>
              </a: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EFFEE626-1B37-5AC5-AF27-4CC166208CF3}"/>
                </a:ext>
              </a:extLst>
            </p:cNvPr>
            <p:cNvSpPr/>
            <p:nvPr/>
          </p:nvSpPr>
          <p:spPr>
            <a:xfrm>
              <a:off x="1565040" y="377291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680EE0AC-3501-9251-9D0C-4667AEA69E4B}"/>
                </a:ext>
              </a:extLst>
            </p:cNvPr>
            <p:cNvSpPr/>
            <p:nvPr/>
          </p:nvSpPr>
          <p:spPr>
            <a:xfrm>
              <a:off x="3133895" y="377291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7FD2DBA2-3846-444C-8B84-200750DD7570}"/>
                </a:ext>
              </a:extLst>
            </p:cNvPr>
            <p:cNvSpPr/>
            <p:nvPr/>
          </p:nvSpPr>
          <p:spPr>
            <a:xfrm>
              <a:off x="4702750" y="377291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grpSp>
        <p:nvGrpSpPr>
          <p:cNvPr id="43" name="Group 41">
            <a:extLst>
              <a:ext uri="{FF2B5EF4-FFF2-40B4-BE49-F238E27FC236}">
                <a16:creationId xmlns:a16="http://schemas.microsoft.com/office/drawing/2014/main" id="{BD500F55-7952-4B86-28E6-1ED770D1A5C9}"/>
              </a:ext>
            </a:extLst>
          </p:cNvPr>
          <p:cNvGrpSpPr/>
          <p:nvPr/>
        </p:nvGrpSpPr>
        <p:grpSpPr>
          <a:xfrm rot="10800000" flipH="1">
            <a:off x="6266700" y="4055679"/>
            <a:ext cx="216000" cy="216000"/>
            <a:chOff x="5937564" y="3833745"/>
            <a:chExt cx="306171" cy="306910"/>
          </a:xfrm>
        </p:grpSpPr>
        <p:sp>
          <p:nvSpPr>
            <p:cNvPr id="44" name="Freeform 94">
              <a:extLst>
                <a:ext uri="{FF2B5EF4-FFF2-40B4-BE49-F238E27FC236}">
                  <a16:creationId xmlns:a16="http://schemas.microsoft.com/office/drawing/2014/main" id="{0BD85F69-B942-56ED-A833-FCCC20F86925}"/>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12C6039A-6947-685E-592E-6E513539F83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6" name="Group 41">
            <a:extLst>
              <a:ext uri="{FF2B5EF4-FFF2-40B4-BE49-F238E27FC236}">
                <a16:creationId xmlns:a16="http://schemas.microsoft.com/office/drawing/2014/main" id="{41056735-80CB-0613-EE26-AD9CFBCF2671}"/>
              </a:ext>
            </a:extLst>
          </p:cNvPr>
          <p:cNvGrpSpPr/>
          <p:nvPr/>
        </p:nvGrpSpPr>
        <p:grpSpPr>
          <a:xfrm rot="16200000" flipH="1">
            <a:off x="9072562" y="4205696"/>
            <a:ext cx="216000" cy="205277"/>
            <a:chOff x="5937564" y="3833745"/>
            <a:chExt cx="306171" cy="306910"/>
          </a:xfrm>
        </p:grpSpPr>
        <p:sp>
          <p:nvSpPr>
            <p:cNvPr id="47" name="Freeform 94">
              <a:extLst>
                <a:ext uri="{FF2B5EF4-FFF2-40B4-BE49-F238E27FC236}">
                  <a16:creationId xmlns:a16="http://schemas.microsoft.com/office/drawing/2014/main" id="{B9395B35-B63B-4DFD-2759-802CF255B2F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A9A4A643-A516-7337-810C-4B983F269F5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8F028F02-7E50-D3A0-04DB-1BC08A27CCF0}"/>
              </a:ext>
            </a:extLst>
          </p:cNvPr>
          <p:cNvGrpSpPr/>
          <p:nvPr/>
        </p:nvGrpSpPr>
        <p:grpSpPr>
          <a:xfrm>
            <a:off x="179999" y="1659209"/>
            <a:ext cx="5957517" cy="288000"/>
            <a:chOff x="156000" y="1879963"/>
            <a:chExt cx="5760000" cy="288000"/>
          </a:xfrm>
        </p:grpSpPr>
        <p:sp>
          <p:nvSpPr>
            <p:cNvPr id="50" name="正方形/長方形 49">
              <a:extLst>
                <a:ext uri="{FF2B5EF4-FFF2-40B4-BE49-F238E27FC236}">
                  <a16:creationId xmlns:a16="http://schemas.microsoft.com/office/drawing/2014/main" id="{BB7E6B14-8427-025E-1B2E-1C053172F5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競合に対する自社の優位性　</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51" name="直線コネクタ 50">
              <a:extLst>
                <a:ext uri="{FF2B5EF4-FFF2-40B4-BE49-F238E27FC236}">
                  <a16:creationId xmlns:a16="http://schemas.microsoft.com/office/drawing/2014/main" id="{13DF01B1-DB84-E74B-9985-8E516F273DC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2" name="グループ化 51">
            <a:extLst>
              <a:ext uri="{FF2B5EF4-FFF2-40B4-BE49-F238E27FC236}">
                <a16:creationId xmlns:a16="http://schemas.microsoft.com/office/drawing/2014/main" id="{A8072C5D-8042-16C0-D5F5-659374E2C703}"/>
              </a:ext>
            </a:extLst>
          </p:cNvPr>
          <p:cNvGrpSpPr/>
          <p:nvPr/>
        </p:nvGrpSpPr>
        <p:grpSpPr>
          <a:xfrm>
            <a:off x="6616700" y="1659209"/>
            <a:ext cx="5419300" cy="288000"/>
            <a:chOff x="156000" y="1879963"/>
            <a:chExt cx="5760000" cy="288000"/>
          </a:xfrm>
        </p:grpSpPr>
        <p:sp>
          <p:nvSpPr>
            <p:cNvPr id="53" name="正方形/長方形 52">
              <a:extLst>
                <a:ext uri="{FF2B5EF4-FFF2-40B4-BE49-F238E27FC236}">
                  <a16:creationId xmlns:a16="http://schemas.microsoft.com/office/drawing/2014/main" id="{4AB5D9FB-C62C-E0DD-5AE4-6F457F148FD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4" name="直線コネクタ 53">
              <a:extLst>
                <a:ext uri="{FF2B5EF4-FFF2-40B4-BE49-F238E27FC236}">
                  <a16:creationId xmlns:a16="http://schemas.microsoft.com/office/drawing/2014/main" id="{8DEF2CF8-9C57-A057-806C-E8BA0A8DFE1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5" name="TextBox 52">
            <a:extLst>
              <a:ext uri="{FF2B5EF4-FFF2-40B4-BE49-F238E27FC236}">
                <a16:creationId xmlns:a16="http://schemas.microsoft.com/office/drawing/2014/main" id="{8697F603-0F41-78BB-6A88-C84EC83773E3}"/>
              </a:ext>
            </a:extLst>
          </p:cNvPr>
          <p:cNvSpPr txBox="1"/>
          <p:nvPr/>
        </p:nvSpPr>
        <p:spPr>
          <a:xfrm>
            <a:off x="6607101" y="4532524"/>
            <a:ext cx="54193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18" name="グループ化 17">
            <a:extLst>
              <a:ext uri="{FF2B5EF4-FFF2-40B4-BE49-F238E27FC236}">
                <a16:creationId xmlns:a16="http://schemas.microsoft.com/office/drawing/2014/main" id="{DE42D721-3903-B740-7302-E24F3CF9735B}"/>
              </a:ext>
            </a:extLst>
          </p:cNvPr>
          <p:cNvGrpSpPr/>
          <p:nvPr/>
        </p:nvGrpSpPr>
        <p:grpSpPr>
          <a:xfrm>
            <a:off x="181464" y="4907425"/>
            <a:ext cx="5961286" cy="1143142"/>
            <a:chOff x="181464" y="5072525"/>
            <a:chExt cx="5961286" cy="1143142"/>
          </a:xfrm>
        </p:grpSpPr>
        <p:sp>
          <p:nvSpPr>
            <p:cNvPr id="40" name="正方形/長方形 39">
              <a:extLst>
                <a:ext uri="{FF2B5EF4-FFF2-40B4-BE49-F238E27FC236}">
                  <a16:creationId xmlns:a16="http://schemas.microsoft.com/office/drawing/2014/main" id="{4A2786E2-624F-4083-AC0C-C24C06AD5580}"/>
                </a:ext>
              </a:extLst>
            </p:cNvPr>
            <p:cNvSpPr/>
            <p:nvPr/>
          </p:nvSpPr>
          <p:spPr>
            <a:xfrm>
              <a:off x="1565048" y="507252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87C9631C-02FC-5FBC-7C20-A06946A3A7B6}"/>
                </a:ext>
              </a:extLst>
            </p:cNvPr>
            <p:cNvSpPr/>
            <p:nvPr/>
          </p:nvSpPr>
          <p:spPr>
            <a:xfrm>
              <a:off x="3133899" y="507252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63782A4-1314-CCDA-2E74-F524AAAAD2B4}"/>
                </a:ext>
              </a:extLst>
            </p:cNvPr>
            <p:cNvSpPr/>
            <p:nvPr/>
          </p:nvSpPr>
          <p:spPr>
            <a:xfrm>
              <a:off x="4702750" y="5072525"/>
              <a:ext cx="1440000" cy="113732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23724C4-E3A1-669E-25A9-E3C2BACE9ED6}"/>
                </a:ext>
              </a:extLst>
            </p:cNvPr>
            <p:cNvSpPr/>
            <p:nvPr/>
          </p:nvSpPr>
          <p:spPr>
            <a:xfrm>
              <a:off x="181464" y="5078340"/>
              <a:ext cx="1254721" cy="11373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lang="en-US" altLang="ja-JP" sz="1400" dirty="0">
                  <a:solidFill>
                    <a:schemeClr val="tx1"/>
                  </a:solidFill>
                  <a:latin typeface="Meiryo UI" panose="020B0604030504040204" pitchFamily="50" charset="-128"/>
                  <a:ea typeface="Meiryo UI" panose="020B0604030504040204" pitchFamily="50" charset="-128"/>
                </a:rPr>
                <a:t>B</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grpSp>
      <p:sp>
        <p:nvSpPr>
          <p:cNvPr id="14" name="正方形/長方形 13">
            <a:extLst>
              <a:ext uri="{FF2B5EF4-FFF2-40B4-BE49-F238E27FC236}">
                <a16:creationId xmlns:a16="http://schemas.microsoft.com/office/drawing/2014/main" id="{EAB514B5-50C0-1C0D-28F9-6A77325043FC}"/>
              </a:ext>
            </a:extLst>
          </p:cNvPr>
          <p:cNvSpPr/>
          <p:nvPr/>
        </p:nvSpPr>
        <p:spPr>
          <a:xfrm>
            <a:off x="179999" y="6116503"/>
            <a:ext cx="5962301" cy="63095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050" dirty="0">
                <a:solidFill>
                  <a:schemeClr val="tx1"/>
                </a:solidFill>
                <a:latin typeface="Meiryo UI" panose="020B0604030504040204" pitchFamily="50" charset="-128"/>
                <a:ea typeface="Meiryo UI" panose="020B0604030504040204" pitchFamily="50" charset="-128"/>
              </a:rPr>
              <a:t>競合が国内企業のみとなる場合、その理由</a:t>
            </a:r>
            <a:r>
              <a:rPr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a:p>
            <a:endParaRPr lang="en-US" altLang="ja-JP" sz="105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en-US" altLang="ja-JP" sz="1050" dirty="0">
                <a:solidFill>
                  <a:schemeClr val="tx1"/>
                </a:solidFill>
                <a:latin typeface="Meiryo UI" panose="020B0604030504040204" pitchFamily="50" charset="-128"/>
                <a:ea typeface="Meiryo UI" panose="020B0604030504040204" pitchFamily="50" charset="-128"/>
              </a:rPr>
              <a:t>xxx</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8F6774C1-C7F7-40AF-4844-3594C20AE146}"/>
              </a:ext>
            </a:extLst>
          </p:cNvPr>
          <p:cNvSpPr/>
          <p:nvPr/>
        </p:nvSpPr>
        <p:spPr>
          <a:xfrm>
            <a:off x="2328450" y="1133250"/>
            <a:ext cx="7535100" cy="45915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なお、競合（国内外を問わない）の選択理由も合わせて記載すること。比較対象が国内事業社のみではなく、海外の競合他社であった場合、または、海外に競合が存在しない、国内企業がグローバルでも有力であるなど、国内競合他社のみであっても合理的な説明がなされている場合は、加点を行うことがある。</a:t>
            </a:r>
            <a:br>
              <a:rPr lang="en-US" altLang="ja-JP" sz="1400" strike="dblStrike"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03497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を注力セグメントとし、需要家の巻き込みを目指す</a:t>
            </a:r>
            <a:endParaRPr kumimoji="1" lang="ja-JP" altLang="en-US" dirty="0">
              <a:solidFill>
                <a:schemeClr val="tx1"/>
              </a:solidFill>
            </a:endParaRP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BAEB8405-0735-4DC5-C484-67FDE5F74A7C}"/>
              </a:ext>
            </a:extLst>
          </p:cNvPr>
          <p:cNvGrpSpPr/>
          <p:nvPr/>
        </p:nvGrpSpPr>
        <p:grpSpPr>
          <a:xfrm>
            <a:off x="154688" y="1600633"/>
            <a:ext cx="11905313" cy="360000"/>
            <a:chOff x="532415" y="1377175"/>
            <a:chExt cx="5250202" cy="360000"/>
          </a:xfrm>
        </p:grpSpPr>
        <p:cxnSp>
          <p:nvCxnSpPr>
            <p:cNvPr id="6" name="Straight Connector 18">
              <a:extLst>
                <a:ext uri="{FF2B5EF4-FFF2-40B4-BE49-F238E27FC236}">
                  <a16:creationId xmlns:a16="http://schemas.microsoft.com/office/drawing/2014/main" id="{C401E70E-6976-E0AE-BF3F-FBEEB39E7D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310276CE-695A-7826-2EA5-1910CDEA6403}"/>
                </a:ext>
              </a:extLst>
            </p:cNvPr>
            <p:cNvSpPr txBox="1"/>
            <p:nvPr/>
          </p:nvSpPr>
          <p:spPr>
            <a:xfrm>
              <a:off x="532415" y="1377175"/>
              <a:ext cx="523116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需要家の巻き込みに関する方針</a:t>
              </a:r>
            </a:p>
          </p:txBody>
        </p:sp>
      </p:grpSp>
      <p:sp>
        <p:nvSpPr>
          <p:cNvPr id="33" name="正方形/長方形 32">
            <a:extLst>
              <a:ext uri="{FF2B5EF4-FFF2-40B4-BE49-F238E27FC236}">
                <a16:creationId xmlns:a16="http://schemas.microsoft.com/office/drawing/2014/main" id="{A1E903E3-0EB1-A68C-6E16-97ED0427B95D}"/>
              </a:ext>
            </a:extLst>
          </p:cNvPr>
          <p:cNvSpPr/>
          <p:nvPr/>
        </p:nvSpPr>
        <p:spPr>
          <a:xfrm>
            <a:off x="7192468"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141ACB23-B9CE-4313-6DA8-CC8C46A9F334}"/>
              </a:ext>
            </a:extLst>
          </p:cNvPr>
          <p:cNvSpPr/>
          <p:nvPr/>
        </p:nvSpPr>
        <p:spPr>
          <a:xfrm>
            <a:off x="5868490"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企業</a:t>
            </a:r>
            <a:r>
              <a:rPr kumimoji="1" lang="en-US" altLang="ja-JP" sz="1200" dirty="0">
                <a:solidFill>
                  <a:schemeClr val="tx1"/>
                </a:solidFill>
                <a:latin typeface="Meiryo UI" panose="020B0604030504040204" pitchFamily="50" charset="-128"/>
                <a:ea typeface="Meiryo UI" panose="020B0604030504040204" pitchFamily="50" charset="-128"/>
              </a:rPr>
              <a:t>A</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CBA2C1B7-CA0F-5719-A56D-E10D98626DEC}"/>
              </a:ext>
            </a:extLst>
          </p:cNvPr>
          <p:cNvSpPr/>
          <p:nvPr/>
        </p:nvSpPr>
        <p:spPr>
          <a:xfrm>
            <a:off x="7192468"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A8AEFFA-3638-384A-AF7B-27B0E190C19F}"/>
              </a:ext>
            </a:extLst>
          </p:cNvPr>
          <p:cNvSpPr/>
          <p:nvPr/>
        </p:nvSpPr>
        <p:spPr>
          <a:xfrm>
            <a:off x="5868490"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83DEAB0-A89F-6ED1-0A84-55BD39FAB491}"/>
              </a:ext>
            </a:extLst>
          </p:cNvPr>
          <p:cNvSpPr/>
          <p:nvPr/>
        </p:nvSpPr>
        <p:spPr>
          <a:xfrm>
            <a:off x="7192468"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1538215B-6E67-3A97-7F9D-1B4B9ECCB608}"/>
              </a:ext>
            </a:extLst>
          </p:cNvPr>
          <p:cNvSpPr/>
          <p:nvPr/>
        </p:nvSpPr>
        <p:spPr>
          <a:xfrm>
            <a:off x="7192468"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19D9350A-2626-BA06-E5C1-803D9AE1AC12}"/>
              </a:ext>
            </a:extLst>
          </p:cNvPr>
          <p:cNvSpPr/>
          <p:nvPr/>
        </p:nvSpPr>
        <p:spPr>
          <a:xfrm>
            <a:off x="5868490"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4EE5D12-FA93-0DD0-0D2B-13F94D6804C6}"/>
              </a:ext>
            </a:extLst>
          </p:cNvPr>
          <p:cNvSpPr/>
          <p:nvPr/>
        </p:nvSpPr>
        <p:spPr>
          <a:xfrm>
            <a:off x="7192468"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1DB23180-BE10-93C0-AF5D-3CF28F7F9D65}"/>
              </a:ext>
            </a:extLst>
          </p:cNvPr>
          <p:cNvSpPr/>
          <p:nvPr/>
        </p:nvSpPr>
        <p:spPr>
          <a:xfrm>
            <a:off x="5868490"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06920D3C-FCA1-DB37-F3BD-E81F6EF60AF4}"/>
              </a:ext>
            </a:extLst>
          </p:cNvPr>
          <p:cNvSpPr/>
          <p:nvPr/>
        </p:nvSpPr>
        <p:spPr>
          <a:xfrm>
            <a:off x="7192468"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56" name="グループ化 55">
            <a:extLst>
              <a:ext uri="{FF2B5EF4-FFF2-40B4-BE49-F238E27FC236}">
                <a16:creationId xmlns:a16="http://schemas.microsoft.com/office/drawing/2014/main" id="{EB7F40C1-AB51-78BC-7EDC-2A6D2BB89EAE}"/>
              </a:ext>
            </a:extLst>
          </p:cNvPr>
          <p:cNvGrpSpPr/>
          <p:nvPr/>
        </p:nvGrpSpPr>
        <p:grpSpPr>
          <a:xfrm>
            <a:off x="5862770" y="2118703"/>
            <a:ext cx="1260000" cy="288000"/>
            <a:chOff x="-91819" y="1879963"/>
            <a:chExt cx="6007819" cy="288000"/>
          </a:xfrm>
        </p:grpSpPr>
        <p:sp>
          <p:nvSpPr>
            <p:cNvPr id="57" name="正方形/長方形 56">
              <a:extLst>
                <a:ext uri="{FF2B5EF4-FFF2-40B4-BE49-F238E27FC236}">
                  <a16:creationId xmlns:a16="http://schemas.microsoft.com/office/drawing/2014/main" id="{2EAB8722-5DEA-97C5-BBA7-12594310C88A}"/>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ターゲット顧客</a:t>
              </a:r>
            </a:p>
          </p:txBody>
        </p:sp>
        <p:cxnSp>
          <p:nvCxnSpPr>
            <p:cNvPr id="59" name="直線コネクタ 58">
              <a:extLst>
                <a:ext uri="{FF2B5EF4-FFF2-40B4-BE49-F238E27FC236}">
                  <a16:creationId xmlns:a16="http://schemas.microsoft.com/office/drawing/2014/main" id="{6B9E1B7E-4675-5E2F-BF65-B0A53BA481D7}"/>
                </a:ext>
              </a:extLst>
            </p:cNvPr>
            <p:cNvCxnSpPr>
              <a:cxnSpLocks/>
            </p:cNvCxnSpPr>
            <p:nvPr/>
          </p:nvCxnSpPr>
          <p:spPr>
            <a:xfrm>
              <a:off x="-91819" y="2167963"/>
              <a:ext cx="60078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62" name="グループ化 61">
            <a:extLst>
              <a:ext uri="{FF2B5EF4-FFF2-40B4-BE49-F238E27FC236}">
                <a16:creationId xmlns:a16="http://schemas.microsoft.com/office/drawing/2014/main" id="{4AC34E53-DBEA-74C6-C524-1F4FB92A4D0B}"/>
              </a:ext>
            </a:extLst>
          </p:cNvPr>
          <p:cNvGrpSpPr/>
          <p:nvPr/>
        </p:nvGrpSpPr>
        <p:grpSpPr>
          <a:xfrm>
            <a:off x="7192469" y="2118703"/>
            <a:ext cx="2716237" cy="288000"/>
            <a:chOff x="156000" y="1879963"/>
            <a:chExt cx="5760000" cy="288000"/>
          </a:xfrm>
        </p:grpSpPr>
        <p:sp>
          <p:nvSpPr>
            <p:cNvPr id="63" name="正方形/長方形 62">
              <a:extLst>
                <a:ext uri="{FF2B5EF4-FFF2-40B4-BE49-F238E27FC236}">
                  <a16:creationId xmlns:a16="http://schemas.microsoft.com/office/drawing/2014/main" id="{5ECBA4B3-F956-7BFC-8928-8BE695C538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ターゲット顧客の選定理由</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F61F029A-752D-B8B4-18AE-6202A7E751D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5" name="正方形/長方形 104">
            <a:extLst>
              <a:ext uri="{FF2B5EF4-FFF2-40B4-BE49-F238E27FC236}">
                <a16:creationId xmlns:a16="http://schemas.microsoft.com/office/drawing/2014/main" id="{BBE865B7-B0D3-14FE-48D1-5915BD115BEF}"/>
              </a:ext>
            </a:extLst>
          </p:cNvPr>
          <p:cNvSpPr/>
          <p:nvPr/>
        </p:nvSpPr>
        <p:spPr>
          <a:xfrm>
            <a:off x="9995128"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6" name="正方形/長方形 105">
            <a:extLst>
              <a:ext uri="{FF2B5EF4-FFF2-40B4-BE49-F238E27FC236}">
                <a16:creationId xmlns:a16="http://schemas.microsoft.com/office/drawing/2014/main" id="{9028B5B1-A172-BD36-8D51-E8365B3B80B5}"/>
              </a:ext>
            </a:extLst>
          </p:cNvPr>
          <p:cNvSpPr/>
          <p:nvPr/>
        </p:nvSpPr>
        <p:spPr>
          <a:xfrm>
            <a:off x="9995128"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8" name="正方形/長方形 107">
            <a:extLst>
              <a:ext uri="{FF2B5EF4-FFF2-40B4-BE49-F238E27FC236}">
                <a16:creationId xmlns:a16="http://schemas.microsoft.com/office/drawing/2014/main" id="{347AB11F-526C-860D-0FDB-7ED2646F9ED9}"/>
              </a:ext>
            </a:extLst>
          </p:cNvPr>
          <p:cNvSpPr/>
          <p:nvPr/>
        </p:nvSpPr>
        <p:spPr>
          <a:xfrm>
            <a:off x="9995128"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9" name="正方形/長方形 108">
            <a:extLst>
              <a:ext uri="{FF2B5EF4-FFF2-40B4-BE49-F238E27FC236}">
                <a16:creationId xmlns:a16="http://schemas.microsoft.com/office/drawing/2014/main" id="{87FD6C84-6EC8-7904-DF65-4413DC0C061A}"/>
              </a:ext>
            </a:extLst>
          </p:cNvPr>
          <p:cNvSpPr/>
          <p:nvPr/>
        </p:nvSpPr>
        <p:spPr>
          <a:xfrm>
            <a:off x="9995128"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ー</a:t>
            </a:r>
          </a:p>
        </p:txBody>
      </p:sp>
      <p:grpSp>
        <p:nvGrpSpPr>
          <p:cNvPr id="111" name="グループ化 110">
            <a:extLst>
              <a:ext uri="{FF2B5EF4-FFF2-40B4-BE49-F238E27FC236}">
                <a16:creationId xmlns:a16="http://schemas.microsoft.com/office/drawing/2014/main" id="{D6AB8646-FE5E-BBFC-6DC0-13269C27D3F0}"/>
              </a:ext>
            </a:extLst>
          </p:cNvPr>
          <p:cNvGrpSpPr/>
          <p:nvPr/>
        </p:nvGrpSpPr>
        <p:grpSpPr>
          <a:xfrm>
            <a:off x="9995128" y="2118703"/>
            <a:ext cx="2042186" cy="288000"/>
            <a:chOff x="156000" y="1879963"/>
            <a:chExt cx="5760000" cy="288000"/>
          </a:xfrm>
        </p:grpSpPr>
        <p:sp>
          <p:nvSpPr>
            <p:cNvPr id="112" name="正方形/長方形 111">
              <a:extLst>
                <a:ext uri="{FF2B5EF4-FFF2-40B4-BE49-F238E27FC236}">
                  <a16:creationId xmlns:a16="http://schemas.microsoft.com/office/drawing/2014/main" id="{7CC9590C-A537-AF2A-9D87-81A1EC60AFB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交渉状況（申請時点）</a:t>
              </a:r>
            </a:p>
          </p:txBody>
        </p:sp>
        <p:cxnSp>
          <p:nvCxnSpPr>
            <p:cNvPr id="113" name="直線コネクタ 112">
              <a:extLst>
                <a:ext uri="{FF2B5EF4-FFF2-40B4-BE49-F238E27FC236}">
                  <a16:creationId xmlns:a16="http://schemas.microsoft.com/office/drawing/2014/main" id="{37AE50DE-79AF-F1C6-DC10-4D376A17B2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14" name="正方形/長方形 113">
            <a:extLst>
              <a:ext uri="{FF2B5EF4-FFF2-40B4-BE49-F238E27FC236}">
                <a16:creationId xmlns:a16="http://schemas.microsoft.com/office/drawing/2014/main" id="{F8162C0F-F16E-513E-AA96-3BF295F1E85B}"/>
              </a:ext>
            </a:extLst>
          </p:cNvPr>
          <p:cNvSpPr/>
          <p:nvPr/>
        </p:nvSpPr>
        <p:spPr>
          <a:xfrm>
            <a:off x="10377077" y="3195588"/>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0ECFCB6A-C77D-2985-56B4-0940E591862F}"/>
              </a:ext>
            </a:extLst>
          </p:cNvPr>
          <p:cNvSpPr/>
          <p:nvPr/>
        </p:nvSpPr>
        <p:spPr>
          <a:xfrm>
            <a:off x="10377077" y="3829901"/>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EB29F693-9D82-91E5-4E6C-92D87F4ED7A1}"/>
              </a:ext>
            </a:extLst>
          </p:cNvPr>
          <p:cNvSpPr/>
          <p:nvPr/>
        </p:nvSpPr>
        <p:spPr>
          <a:xfrm>
            <a:off x="10377077" y="5098527"/>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B167D45E-93CC-A957-4231-615421A02CA8}"/>
              </a:ext>
            </a:extLst>
          </p:cNvPr>
          <p:cNvSpPr/>
          <p:nvPr/>
        </p:nvSpPr>
        <p:spPr>
          <a:xfrm>
            <a:off x="10377077" y="5732840"/>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正方形/長方形 119">
            <a:extLst>
              <a:ext uri="{FF2B5EF4-FFF2-40B4-BE49-F238E27FC236}">
                <a16:creationId xmlns:a16="http://schemas.microsoft.com/office/drawing/2014/main" id="{376BF7FE-4D4F-87DE-81BD-99D8F6A7B62B}"/>
              </a:ext>
            </a:extLst>
          </p:cNvPr>
          <p:cNvSpPr/>
          <p:nvPr/>
        </p:nvSpPr>
        <p:spPr bwMode="gray">
          <a:xfrm>
            <a:off x="7166344" y="6390859"/>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dirty="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23" name="正方形/長方形 122">
            <a:extLst>
              <a:ext uri="{FF2B5EF4-FFF2-40B4-BE49-F238E27FC236}">
                <a16:creationId xmlns:a16="http://schemas.microsoft.com/office/drawing/2014/main" id="{15D71876-3AB0-D6BB-D2EB-DE669DCED5C5}"/>
              </a:ext>
            </a:extLst>
          </p:cNvPr>
          <p:cNvSpPr/>
          <p:nvPr/>
        </p:nvSpPr>
        <p:spPr>
          <a:xfrm>
            <a:off x="5868490" y="256127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6CD672FB-F6C9-24FF-C520-C9D5AEDC1CDD}"/>
              </a:ext>
            </a:extLst>
          </p:cNvPr>
          <p:cNvSpPr/>
          <p:nvPr/>
        </p:nvSpPr>
        <p:spPr>
          <a:xfrm>
            <a:off x="5868490" y="4464214"/>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正方形/長方形 124">
            <a:extLst>
              <a:ext uri="{FF2B5EF4-FFF2-40B4-BE49-F238E27FC236}">
                <a16:creationId xmlns:a16="http://schemas.microsoft.com/office/drawing/2014/main" id="{6D6D736E-D793-7222-44BE-2F4CAD6463ED}"/>
              </a:ext>
            </a:extLst>
          </p:cNvPr>
          <p:cNvSpPr/>
          <p:nvPr/>
        </p:nvSpPr>
        <p:spPr>
          <a:xfrm>
            <a:off x="9995128" y="2557493"/>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6" name="正方形/長方形 125">
            <a:extLst>
              <a:ext uri="{FF2B5EF4-FFF2-40B4-BE49-F238E27FC236}">
                <a16:creationId xmlns:a16="http://schemas.microsoft.com/office/drawing/2014/main" id="{423EC653-ACB5-3CB8-EADF-5FF9227B59C5}"/>
              </a:ext>
            </a:extLst>
          </p:cNvPr>
          <p:cNvSpPr/>
          <p:nvPr/>
        </p:nvSpPr>
        <p:spPr>
          <a:xfrm>
            <a:off x="9995128" y="4460432"/>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7" name="正方形/長方形 126">
            <a:extLst>
              <a:ext uri="{FF2B5EF4-FFF2-40B4-BE49-F238E27FC236}">
                <a16:creationId xmlns:a16="http://schemas.microsoft.com/office/drawing/2014/main" id="{3502FF75-7012-66B8-EF10-AB2D8B9A6D19}"/>
              </a:ext>
            </a:extLst>
          </p:cNvPr>
          <p:cNvSpPr/>
          <p:nvPr/>
        </p:nvSpPr>
        <p:spPr>
          <a:xfrm>
            <a:off x="10377077" y="2557493"/>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EAF4726A-A14A-7C52-F179-693472658387}"/>
              </a:ext>
            </a:extLst>
          </p:cNvPr>
          <p:cNvSpPr/>
          <p:nvPr/>
        </p:nvSpPr>
        <p:spPr>
          <a:xfrm>
            <a:off x="10377077" y="4460432"/>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CBBC515B-E9FE-E371-AB5D-61994D00E133}"/>
              </a:ext>
            </a:extLst>
          </p:cNvPr>
          <p:cNvSpPr/>
          <p:nvPr/>
        </p:nvSpPr>
        <p:spPr>
          <a:xfrm>
            <a:off x="154686" y="2561274"/>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4393CF5B-4522-3E75-1252-28B665D5BD72}"/>
              </a:ext>
            </a:extLst>
          </p:cNvPr>
          <p:cNvSpPr/>
          <p:nvPr/>
        </p:nvSpPr>
        <p:spPr>
          <a:xfrm>
            <a:off x="1485954" y="2561274"/>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a:t>
            </a:r>
            <a:r>
              <a:rPr kumimoji="1" lang="ja-JP" altLang="en-US" sz="1200" dirty="0">
                <a:solidFill>
                  <a:schemeClr val="tx1"/>
                </a:solidFill>
                <a:highlight>
                  <a:srgbClr val="FFFF00"/>
                </a:highlight>
                <a:latin typeface="Meiryo UI" panose="020B0604030504040204" pitchFamily="50" charset="-128"/>
                <a:ea typeface="Meiryo UI" panose="020B0604030504040204" pitchFamily="50" charset="-128"/>
              </a:rPr>
              <a:t>セグメントの選定理由、</a:t>
            </a:r>
            <a:r>
              <a:rPr kumimoji="1" lang="ja-JP" altLang="en-US" sz="1200" dirty="0">
                <a:solidFill>
                  <a:schemeClr val="tx1"/>
                </a:solidFill>
                <a:latin typeface="Meiryo UI" panose="020B0604030504040204" pitchFamily="50" charset="-128"/>
                <a:ea typeface="Meiryo UI" panose="020B0604030504040204" pitchFamily="50" charset="-128"/>
              </a:rPr>
              <a:t>シェア</a:t>
            </a:r>
            <a:r>
              <a:rPr lang="ja-JP" altLang="en-US" sz="1200" dirty="0">
                <a:solidFill>
                  <a:schemeClr val="tx1"/>
                </a:solidFill>
                <a:latin typeface="Meiryo UI" panose="020B0604030504040204" pitchFamily="50" charset="-128"/>
                <a:ea typeface="Meiryo UI" panose="020B0604030504040204" pitchFamily="50" charset="-128"/>
              </a:rPr>
              <a:t>や</a:t>
            </a:r>
            <a:r>
              <a:rPr kumimoji="1" lang="ja-JP" altLang="en-US" sz="1200" dirty="0">
                <a:solidFill>
                  <a:schemeClr val="tx1"/>
                </a:solidFill>
                <a:latin typeface="Meiryo UI" panose="020B0604030504040204" pitchFamily="50" charset="-128"/>
                <a:ea typeface="Meiryo UI" panose="020B0604030504040204" pitchFamily="50" charset="-128"/>
              </a:rPr>
              <a:t>導入時期の目標など）</a:t>
            </a:r>
          </a:p>
        </p:txBody>
      </p:sp>
      <p:grpSp>
        <p:nvGrpSpPr>
          <p:cNvPr id="132" name="グループ化 131">
            <a:extLst>
              <a:ext uri="{FF2B5EF4-FFF2-40B4-BE49-F238E27FC236}">
                <a16:creationId xmlns:a16="http://schemas.microsoft.com/office/drawing/2014/main" id="{F2B802ED-BD8B-CA48-D20C-10D1D5ECEBA2}"/>
              </a:ext>
            </a:extLst>
          </p:cNvPr>
          <p:cNvGrpSpPr/>
          <p:nvPr/>
        </p:nvGrpSpPr>
        <p:grpSpPr>
          <a:xfrm>
            <a:off x="154686" y="2118703"/>
            <a:ext cx="5203175" cy="288000"/>
            <a:chOff x="156000" y="1879963"/>
            <a:chExt cx="5760000" cy="288000"/>
          </a:xfrm>
        </p:grpSpPr>
        <p:sp>
          <p:nvSpPr>
            <p:cNvPr id="133" name="正方形/長方形 132">
              <a:extLst>
                <a:ext uri="{FF2B5EF4-FFF2-40B4-BE49-F238E27FC236}">
                  <a16:creationId xmlns:a16="http://schemas.microsoft.com/office/drawing/2014/main" id="{14037DE4-554A-6FDD-2154-B637056A58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積極的に巻き込みを狙うセグメント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134" name="直線コネクタ 133">
              <a:extLst>
                <a:ext uri="{FF2B5EF4-FFF2-40B4-BE49-F238E27FC236}">
                  <a16:creationId xmlns:a16="http://schemas.microsoft.com/office/drawing/2014/main" id="{7192DB3C-FA38-AD8B-7CC8-481EAF8E407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5" name="正方形/長方形 134">
            <a:extLst>
              <a:ext uri="{FF2B5EF4-FFF2-40B4-BE49-F238E27FC236}">
                <a16:creationId xmlns:a16="http://schemas.microsoft.com/office/drawing/2014/main" id="{344BBA41-BEEE-61D1-32CB-71F9D0B515FF}"/>
              </a:ext>
            </a:extLst>
          </p:cNvPr>
          <p:cNvSpPr/>
          <p:nvPr/>
        </p:nvSpPr>
        <p:spPr>
          <a:xfrm>
            <a:off x="154686" y="4466296"/>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4523566-6FAA-A36F-2C60-70F51773DB62}"/>
              </a:ext>
            </a:extLst>
          </p:cNvPr>
          <p:cNvSpPr/>
          <p:nvPr/>
        </p:nvSpPr>
        <p:spPr>
          <a:xfrm>
            <a:off x="1485954" y="4466296"/>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a:t>
            </a:r>
            <a:r>
              <a:rPr lang="ja-JP" altLang="en-US" sz="1200" dirty="0">
                <a:solidFill>
                  <a:schemeClr val="tx1"/>
                </a:solidFill>
                <a:highlight>
                  <a:srgbClr val="FFFF00"/>
                </a:highlight>
                <a:latin typeface="Meiryo UI" panose="020B0604030504040204" pitchFamily="50" charset="-128"/>
                <a:ea typeface="Meiryo UI" panose="020B0604030504040204" pitchFamily="50" charset="-128"/>
              </a:rPr>
              <a:t>セグメントの選定理由、</a:t>
            </a:r>
            <a:r>
              <a:rPr kumimoji="1" lang="ja-JP" altLang="en-US" sz="1200" dirty="0">
                <a:solidFill>
                  <a:schemeClr val="tx1"/>
                </a:solidFill>
                <a:latin typeface="Meiryo UI" panose="020B0604030504040204" pitchFamily="50" charset="-128"/>
                <a:ea typeface="Meiryo UI" panose="020B0604030504040204" pitchFamily="50" charset="-128"/>
              </a:rPr>
              <a:t>シェアや導入時期の目標など）</a:t>
            </a:r>
          </a:p>
        </p:txBody>
      </p:sp>
      <p:cxnSp>
        <p:nvCxnSpPr>
          <p:cNvPr id="153" name="Straight Connector 13">
            <a:extLst>
              <a:ext uri="{FF2B5EF4-FFF2-40B4-BE49-F238E27FC236}">
                <a16:creationId xmlns:a16="http://schemas.microsoft.com/office/drawing/2014/main" id="{B51D3D2D-1C1F-1BD4-8F49-1FD7066036BD}"/>
              </a:ext>
            </a:extLst>
          </p:cNvPr>
          <p:cNvCxnSpPr>
            <a:cxnSpLocks/>
          </p:cNvCxnSpPr>
          <p:nvPr/>
        </p:nvCxnSpPr>
        <p:spPr>
          <a:xfrm>
            <a:off x="5603904" y="2557493"/>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59" name="Group 41">
            <a:extLst>
              <a:ext uri="{FF2B5EF4-FFF2-40B4-BE49-F238E27FC236}">
                <a16:creationId xmlns:a16="http://schemas.microsoft.com/office/drawing/2014/main" id="{080F47FB-BB38-28D8-172C-5A2A2491A2A7}"/>
              </a:ext>
            </a:extLst>
          </p:cNvPr>
          <p:cNvGrpSpPr/>
          <p:nvPr/>
        </p:nvGrpSpPr>
        <p:grpSpPr>
          <a:xfrm rot="10800000" flipH="1">
            <a:off x="5505175" y="3355694"/>
            <a:ext cx="216000" cy="216000"/>
            <a:chOff x="5937564" y="3833745"/>
            <a:chExt cx="306171" cy="306910"/>
          </a:xfrm>
        </p:grpSpPr>
        <p:sp>
          <p:nvSpPr>
            <p:cNvPr id="162" name="Freeform 94">
              <a:extLst>
                <a:ext uri="{FF2B5EF4-FFF2-40B4-BE49-F238E27FC236}">
                  <a16:creationId xmlns:a16="http://schemas.microsoft.com/office/drawing/2014/main" id="{A5FDD791-57F1-B965-56F7-C6AB03F543D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63" name="Freeform 95">
              <a:extLst>
                <a:ext uri="{FF2B5EF4-FFF2-40B4-BE49-F238E27FC236}">
                  <a16:creationId xmlns:a16="http://schemas.microsoft.com/office/drawing/2014/main" id="{6B4A826B-D24F-6310-D65F-C3EBF859218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167" name="Straight Connector 13">
            <a:extLst>
              <a:ext uri="{FF2B5EF4-FFF2-40B4-BE49-F238E27FC236}">
                <a16:creationId xmlns:a16="http://schemas.microsoft.com/office/drawing/2014/main" id="{A7F0F778-4AF9-210F-9130-49BEFE1F1AD7}"/>
              </a:ext>
            </a:extLst>
          </p:cNvPr>
          <p:cNvCxnSpPr>
            <a:cxnSpLocks/>
          </p:cNvCxnSpPr>
          <p:nvPr/>
        </p:nvCxnSpPr>
        <p:spPr>
          <a:xfrm>
            <a:off x="5603904" y="4460438"/>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68" name="Group 41">
            <a:extLst>
              <a:ext uri="{FF2B5EF4-FFF2-40B4-BE49-F238E27FC236}">
                <a16:creationId xmlns:a16="http://schemas.microsoft.com/office/drawing/2014/main" id="{20231BDD-4755-9425-A4E2-4AEE5C035CE9}"/>
              </a:ext>
            </a:extLst>
          </p:cNvPr>
          <p:cNvGrpSpPr/>
          <p:nvPr/>
        </p:nvGrpSpPr>
        <p:grpSpPr>
          <a:xfrm rot="10800000" flipH="1">
            <a:off x="5505175" y="5258639"/>
            <a:ext cx="216000" cy="216000"/>
            <a:chOff x="5937564" y="3833745"/>
            <a:chExt cx="306171" cy="306910"/>
          </a:xfrm>
        </p:grpSpPr>
        <p:sp>
          <p:nvSpPr>
            <p:cNvPr id="169" name="Freeform 94">
              <a:extLst>
                <a:ext uri="{FF2B5EF4-FFF2-40B4-BE49-F238E27FC236}">
                  <a16:creationId xmlns:a16="http://schemas.microsoft.com/office/drawing/2014/main" id="{6B6CACCE-CB83-78FC-CBCE-0E327C6A2221}"/>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0" name="Freeform 95">
              <a:extLst>
                <a:ext uri="{FF2B5EF4-FFF2-40B4-BE49-F238E27FC236}">
                  <a16:creationId xmlns:a16="http://schemas.microsoft.com/office/drawing/2014/main" id="{1D2B385F-8C21-CAB6-8E93-88C1F9E98494}"/>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 name="正方形/長方形 9">
            <a:extLst>
              <a:ext uri="{FF2B5EF4-FFF2-40B4-BE49-F238E27FC236}">
                <a16:creationId xmlns:a16="http://schemas.microsoft.com/office/drawing/2014/main" id="{FE0B20EB-2EE1-0C52-D1E5-FA3147BA690A}"/>
              </a:ext>
            </a:extLst>
          </p:cNvPr>
          <p:cNvSpPr/>
          <p:nvPr/>
        </p:nvSpPr>
        <p:spPr>
          <a:xfrm>
            <a:off x="2161954" y="1727333"/>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積極的に巻き込みを狙うセグメント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→市場となるセグメントの概要（現状、将来性など）、セグメントの選定理由、獲得を狙うシェアと達成時期などを記載すること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は、以下の凡例に基づきステータスを記入したうえで、詳細を可能な範囲で記載すること。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39591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需要家の巻き込みに向けて、</a:t>
            </a:r>
            <a:r>
              <a:rPr lang="en-US" altLang="ja-JP" dirty="0" err="1">
                <a:solidFill>
                  <a:schemeClr val="tx1"/>
                </a:solidFill>
              </a:rPr>
              <a:t>Xx</a:t>
            </a:r>
            <a:r>
              <a:rPr lang="ja-JP" altLang="en-US" dirty="0">
                <a:solidFill>
                  <a:schemeClr val="tx1"/>
                </a:solidFill>
              </a:rPr>
              <a:t>に取り組む</a:t>
            </a:r>
            <a:endParaRPr lang="en-US" altLang="ja-JP" dirty="0">
              <a:solidFill>
                <a:schemeClr val="tx1"/>
              </a:solidFill>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80000" y="1659077"/>
            <a:ext cx="2250163"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実施する取組</a:t>
              </a:r>
              <a:endParaRPr lang="en-US" altLang="ja-JP" dirty="0">
                <a:solidFill>
                  <a:schemeClr val="tx1"/>
                </a:solidFill>
              </a:endParaRPr>
            </a:p>
          </p:txBody>
        </p:sp>
      </p:grpSp>
      <p:sp>
        <p:nvSpPr>
          <p:cNvPr id="18" name="正方形/長方形 17">
            <a:extLst>
              <a:ext uri="{FF2B5EF4-FFF2-40B4-BE49-F238E27FC236}">
                <a16:creationId xmlns:a16="http://schemas.microsoft.com/office/drawing/2014/main" id="{D1A205E6-E564-8B0C-275C-F1BC50A2D0A1}"/>
              </a:ext>
            </a:extLst>
          </p:cNvPr>
          <p:cNvSpPr/>
          <p:nvPr/>
        </p:nvSpPr>
        <p:spPr>
          <a:xfrm>
            <a:off x="180001" y="21351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558C62C5-1919-9E76-BFD2-114C03BAE1F3}"/>
              </a:ext>
            </a:extLst>
          </p:cNvPr>
          <p:cNvSpPr/>
          <p:nvPr/>
        </p:nvSpPr>
        <p:spPr>
          <a:xfrm>
            <a:off x="180001" y="36249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520285C-378C-7865-A8D4-1AB620062FCC}"/>
              </a:ext>
            </a:extLst>
          </p:cNvPr>
          <p:cNvSpPr/>
          <p:nvPr/>
        </p:nvSpPr>
        <p:spPr>
          <a:xfrm>
            <a:off x="180001" y="51147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25" name="グループ化 24">
            <a:extLst>
              <a:ext uri="{FF2B5EF4-FFF2-40B4-BE49-F238E27FC236}">
                <a16:creationId xmlns:a16="http://schemas.microsoft.com/office/drawing/2014/main" id="{C855FCA9-360F-9D45-E4A7-7139CC412B12}"/>
              </a:ext>
            </a:extLst>
          </p:cNvPr>
          <p:cNvGrpSpPr/>
          <p:nvPr/>
        </p:nvGrpSpPr>
        <p:grpSpPr>
          <a:xfrm>
            <a:off x="6074094" y="1659077"/>
            <a:ext cx="5961905" cy="360000"/>
            <a:chOff x="543578" y="1377175"/>
            <a:chExt cx="5239039" cy="360000"/>
          </a:xfrm>
        </p:grpSpPr>
        <p:cxnSp>
          <p:nvCxnSpPr>
            <p:cNvPr id="26" name="Straight Connector 18">
              <a:extLst>
                <a:ext uri="{FF2B5EF4-FFF2-40B4-BE49-F238E27FC236}">
                  <a16:creationId xmlns:a16="http://schemas.microsoft.com/office/drawing/2014/main" id="{BD0E0FE0-CE76-8BE8-D2EC-7192E900CA9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72BB316F-98BD-A833-794A-59996318FB4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取組の詳細及び工夫するポイント</a:t>
              </a:r>
              <a:endParaRPr lang="en-US" altLang="ja-JP" dirty="0">
                <a:solidFill>
                  <a:schemeClr val="tx1"/>
                </a:solidFill>
              </a:endParaRPr>
            </a:p>
          </p:txBody>
        </p:sp>
      </p:grpSp>
      <p:sp>
        <p:nvSpPr>
          <p:cNvPr id="28" name="正方形/長方形 27">
            <a:extLst>
              <a:ext uri="{FF2B5EF4-FFF2-40B4-BE49-F238E27FC236}">
                <a16:creationId xmlns:a16="http://schemas.microsoft.com/office/drawing/2014/main" id="{91FC91EE-AE3F-94EF-06AA-D1FC3C87EA83}"/>
              </a:ext>
            </a:extLst>
          </p:cNvPr>
          <p:cNvSpPr/>
          <p:nvPr/>
        </p:nvSpPr>
        <p:spPr>
          <a:xfrm>
            <a:off x="6074095" y="21351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DB2EF42-5FF3-2268-80CC-63211E2F35B4}"/>
              </a:ext>
            </a:extLst>
          </p:cNvPr>
          <p:cNvSpPr/>
          <p:nvPr/>
        </p:nvSpPr>
        <p:spPr>
          <a:xfrm>
            <a:off x="6074095" y="36249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DBDE52FD-35D1-2DEF-CB44-2A6BB121E9FF}"/>
              </a:ext>
            </a:extLst>
          </p:cNvPr>
          <p:cNvSpPr/>
          <p:nvPr/>
        </p:nvSpPr>
        <p:spPr>
          <a:xfrm>
            <a:off x="6074095" y="51147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8693CEE4-128B-98F5-7AF9-3831AD95C797}"/>
              </a:ext>
            </a:extLst>
          </p:cNvPr>
          <p:cNvGrpSpPr/>
          <p:nvPr/>
        </p:nvGrpSpPr>
        <p:grpSpPr>
          <a:xfrm>
            <a:off x="2579218" y="1659077"/>
            <a:ext cx="1596175" cy="360000"/>
            <a:chOff x="543578" y="1377175"/>
            <a:chExt cx="5239039" cy="360000"/>
          </a:xfrm>
        </p:grpSpPr>
        <p:cxnSp>
          <p:nvCxnSpPr>
            <p:cNvPr id="8" name="Straight Connector 18">
              <a:extLst>
                <a:ext uri="{FF2B5EF4-FFF2-40B4-BE49-F238E27FC236}">
                  <a16:creationId xmlns:a16="http://schemas.microsoft.com/office/drawing/2014/main" id="{DDFBAE37-DAD4-D3C8-1F26-84F82A67744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71A4B257-6516-168D-B642-4C19F4047E5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実施時期</a:t>
              </a:r>
              <a:endParaRPr lang="en-US" altLang="ja-JP" dirty="0">
                <a:solidFill>
                  <a:schemeClr val="tx1"/>
                </a:solidFill>
              </a:endParaRPr>
            </a:p>
          </p:txBody>
        </p:sp>
      </p:grpSp>
      <p:sp>
        <p:nvSpPr>
          <p:cNvPr id="19" name="正方形/長方形 18">
            <a:extLst>
              <a:ext uri="{FF2B5EF4-FFF2-40B4-BE49-F238E27FC236}">
                <a16:creationId xmlns:a16="http://schemas.microsoft.com/office/drawing/2014/main" id="{8F626F0E-8500-231D-3D61-D1AF41DFE449}"/>
              </a:ext>
            </a:extLst>
          </p:cNvPr>
          <p:cNvSpPr/>
          <p:nvPr/>
        </p:nvSpPr>
        <p:spPr>
          <a:xfrm>
            <a:off x="2579219"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B1D24F58-C2A6-0B55-BD5E-3F5E9E841B1B}"/>
              </a:ext>
            </a:extLst>
          </p:cNvPr>
          <p:cNvSpPr/>
          <p:nvPr/>
        </p:nvSpPr>
        <p:spPr>
          <a:xfrm>
            <a:off x="2579219"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AF2F6EF-611C-196F-C186-53289EB2D6FA}"/>
              </a:ext>
            </a:extLst>
          </p:cNvPr>
          <p:cNvSpPr/>
          <p:nvPr/>
        </p:nvSpPr>
        <p:spPr>
          <a:xfrm>
            <a:off x="2579219"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7" name="グループ化 36">
            <a:extLst>
              <a:ext uri="{FF2B5EF4-FFF2-40B4-BE49-F238E27FC236}">
                <a16:creationId xmlns:a16="http://schemas.microsoft.com/office/drawing/2014/main" id="{6CA65A4B-0A75-69F6-8445-100FD4009DD4}"/>
              </a:ext>
            </a:extLst>
          </p:cNvPr>
          <p:cNvGrpSpPr/>
          <p:nvPr/>
        </p:nvGrpSpPr>
        <p:grpSpPr>
          <a:xfrm>
            <a:off x="4330061" y="1659077"/>
            <a:ext cx="1596175" cy="360000"/>
            <a:chOff x="543578" y="1377175"/>
            <a:chExt cx="5239039" cy="360000"/>
          </a:xfrm>
        </p:grpSpPr>
        <p:cxnSp>
          <p:nvCxnSpPr>
            <p:cNvPr id="38" name="Straight Connector 18">
              <a:extLst>
                <a:ext uri="{FF2B5EF4-FFF2-40B4-BE49-F238E27FC236}">
                  <a16:creationId xmlns:a16="http://schemas.microsoft.com/office/drawing/2014/main" id="{764AF52E-653D-D790-BFDF-51A3686AE29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88C32237-CAB1-23DC-33A2-BD9D04BFD4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ターゲット</a:t>
              </a:r>
              <a:endParaRPr lang="en-US" altLang="ja-JP" dirty="0">
                <a:solidFill>
                  <a:schemeClr val="tx1"/>
                </a:solidFill>
              </a:endParaRPr>
            </a:p>
          </p:txBody>
        </p:sp>
      </p:grpSp>
      <p:sp>
        <p:nvSpPr>
          <p:cNvPr id="40" name="正方形/長方形 39">
            <a:extLst>
              <a:ext uri="{FF2B5EF4-FFF2-40B4-BE49-F238E27FC236}">
                <a16:creationId xmlns:a16="http://schemas.microsoft.com/office/drawing/2014/main" id="{7B80657F-FCBC-2C1F-BA9E-58A9394FF360}"/>
              </a:ext>
            </a:extLst>
          </p:cNvPr>
          <p:cNvSpPr/>
          <p:nvPr/>
        </p:nvSpPr>
        <p:spPr>
          <a:xfrm>
            <a:off x="4330062"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9B5F1E53-4912-6B3B-4C2B-879A00A9889D}"/>
              </a:ext>
            </a:extLst>
          </p:cNvPr>
          <p:cNvSpPr/>
          <p:nvPr/>
        </p:nvSpPr>
        <p:spPr>
          <a:xfrm>
            <a:off x="4330062"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DEC133E-EB24-BFFA-F5E4-FBC72933E3E7}"/>
              </a:ext>
            </a:extLst>
          </p:cNvPr>
          <p:cNvSpPr/>
          <p:nvPr/>
        </p:nvSpPr>
        <p:spPr>
          <a:xfrm>
            <a:off x="4330062"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228407" y="281016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実施する取組、実施時期、ターゲット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取組の詳細及び工夫するポイント</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A90D30-12E9-6A68-608B-2C3B60FB959A}"/>
            </a:ext>
          </a:extLst>
        </p:cNvPr>
        <p:cNvGrpSpPr/>
        <p:nvPr/>
      </p:nvGrpSpPr>
      <p:grpSpPr>
        <a:xfrm>
          <a:off x="0" y="0"/>
          <a:ext cx="0" cy="0"/>
          <a:chOff x="0" y="0"/>
          <a:chExt cx="0" cy="0"/>
        </a:xfrm>
      </p:grpSpPr>
      <p:graphicFrame>
        <p:nvGraphicFramePr>
          <p:cNvPr id="28" name="think-cell data - do not delete" hidden="1">
            <a:extLst>
              <a:ext uri="{FF2B5EF4-FFF2-40B4-BE49-F238E27FC236}">
                <a16:creationId xmlns:a16="http://schemas.microsoft.com/office/drawing/2014/main" id="{A8751696-8030-28C2-59D1-D9B2776CCEFC}"/>
              </a:ext>
            </a:extLst>
          </p:cNvPr>
          <p:cNvGraphicFramePr>
            <a:graphicFrameLocks noChangeAspect="1"/>
          </p:cNvGraphicFramePr>
          <p:nvPr>
            <p:custDataLst>
              <p:tags r:id="rId1"/>
            </p:custDataLst>
            <p:extLst>
              <p:ext uri="{D42A27DB-BD31-4B8C-83A1-F6EECF244321}">
                <p14:modId xmlns:p14="http://schemas.microsoft.com/office/powerpoint/2010/main" val="7844073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31" name="グループ化 30">
            <a:extLst>
              <a:ext uri="{FF2B5EF4-FFF2-40B4-BE49-F238E27FC236}">
                <a16:creationId xmlns:a16="http://schemas.microsoft.com/office/drawing/2014/main" id="{BDA08E5D-0092-8838-29E5-A73F56A8B0B0}"/>
              </a:ext>
            </a:extLst>
          </p:cNvPr>
          <p:cNvGrpSpPr/>
          <p:nvPr/>
        </p:nvGrpSpPr>
        <p:grpSpPr>
          <a:xfrm>
            <a:off x="179999" y="1659208"/>
            <a:ext cx="3708000" cy="1259228"/>
            <a:chOff x="179999" y="1659208"/>
            <a:chExt cx="3444756" cy="1259228"/>
          </a:xfrm>
        </p:grpSpPr>
        <p:sp>
          <p:nvSpPr>
            <p:cNvPr id="2" name="TextBox 24">
              <a:extLst>
                <a:ext uri="{FF2B5EF4-FFF2-40B4-BE49-F238E27FC236}">
                  <a16:creationId xmlns:a16="http://schemas.microsoft.com/office/drawing/2014/main" id="{2EE71D8B-F383-66DE-9BB1-0D373E058B1A}"/>
                </a:ext>
              </a:extLst>
            </p:cNvPr>
            <p:cNvSpPr txBox="1"/>
            <p:nvPr/>
          </p:nvSpPr>
          <p:spPr>
            <a:xfrm>
              <a:off x="179999" y="2125122"/>
              <a:ext cx="3444754" cy="79331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8CE2C73F-9AEB-27A0-48CC-028757AAE7EA}"/>
                </a:ext>
              </a:extLst>
            </p:cNvPr>
            <p:cNvGrpSpPr/>
            <p:nvPr/>
          </p:nvGrpSpPr>
          <p:grpSpPr>
            <a:xfrm>
              <a:off x="180000" y="1659208"/>
              <a:ext cx="3444755" cy="288478"/>
              <a:chOff x="156000" y="1879963"/>
              <a:chExt cx="5760000" cy="288000"/>
            </a:xfrm>
          </p:grpSpPr>
          <p:sp>
            <p:nvSpPr>
              <p:cNvPr id="7" name="正方形/長方形 6">
                <a:extLst>
                  <a:ext uri="{FF2B5EF4-FFF2-40B4-BE49-F238E27FC236}">
                    <a16:creationId xmlns:a16="http://schemas.microsoft.com/office/drawing/2014/main" id="{6D9E10FB-832A-F336-DF92-736516D1057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今後入手困難になる可能性のある原材料</a:t>
                </a:r>
              </a:p>
            </p:txBody>
          </p:sp>
          <p:cxnSp>
            <p:nvCxnSpPr>
              <p:cNvPr id="8" name="直線コネクタ 7">
                <a:extLst>
                  <a:ext uri="{FF2B5EF4-FFF2-40B4-BE49-F238E27FC236}">
                    <a16:creationId xmlns:a16="http://schemas.microsoft.com/office/drawing/2014/main" id="{D5EF6367-33E2-EEEF-0AAB-E4224A753C1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grpSp>
        <p:nvGrpSpPr>
          <p:cNvPr id="26" name="グループ化 25">
            <a:extLst>
              <a:ext uri="{FF2B5EF4-FFF2-40B4-BE49-F238E27FC236}">
                <a16:creationId xmlns:a16="http://schemas.microsoft.com/office/drawing/2014/main" id="{2D8A1DDA-274D-BF44-D104-1A34F8BC59B2}"/>
              </a:ext>
            </a:extLst>
          </p:cNvPr>
          <p:cNvGrpSpPr/>
          <p:nvPr/>
        </p:nvGrpSpPr>
        <p:grpSpPr>
          <a:xfrm>
            <a:off x="8280399" y="1659208"/>
            <a:ext cx="3708000" cy="2043215"/>
            <a:chOff x="8280399" y="1659209"/>
            <a:chExt cx="3755601" cy="2043215"/>
          </a:xfrm>
        </p:grpSpPr>
        <p:sp>
          <p:nvSpPr>
            <p:cNvPr id="3" name="TextBox 24">
              <a:extLst>
                <a:ext uri="{FF2B5EF4-FFF2-40B4-BE49-F238E27FC236}">
                  <a16:creationId xmlns:a16="http://schemas.microsoft.com/office/drawing/2014/main" id="{4AB9486F-607C-A4D9-906D-662B02798504}"/>
                </a:ext>
              </a:extLst>
            </p:cNvPr>
            <p:cNvSpPr txBox="1"/>
            <p:nvPr/>
          </p:nvSpPr>
          <p:spPr>
            <a:xfrm>
              <a:off x="8280399" y="2125122"/>
              <a:ext cx="3755600" cy="157730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計画</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1" name="グループ化 10">
              <a:extLst>
                <a:ext uri="{FF2B5EF4-FFF2-40B4-BE49-F238E27FC236}">
                  <a16:creationId xmlns:a16="http://schemas.microsoft.com/office/drawing/2014/main" id="{7C4C60C2-A9C6-AF92-41B0-E1A0BB76D16B}"/>
                </a:ext>
              </a:extLst>
            </p:cNvPr>
            <p:cNvGrpSpPr/>
            <p:nvPr/>
          </p:nvGrpSpPr>
          <p:grpSpPr>
            <a:xfrm>
              <a:off x="8280400" y="1659209"/>
              <a:ext cx="3755600" cy="288000"/>
              <a:chOff x="156000" y="1879963"/>
              <a:chExt cx="5760000" cy="288000"/>
            </a:xfrm>
          </p:grpSpPr>
          <p:sp>
            <p:nvSpPr>
              <p:cNvPr id="12" name="正方形/長方形 11">
                <a:extLst>
                  <a:ext uri="{FF2B5EF4-FFF2-40B4-BE49-F238E27FC236}">
                    <a16:creationId xmlns:a16="http://schemas.microsoft.com/office/drawing/2014/main" id="{BDA6B85F-6143-19EE-33BB-FD33A55DDE0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安定的な確保に関する計画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A6D42E4F-213E-23DE-5963-57B0175FEFF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sp>
        <p:nvSpPr>
          <p:cNvPr id="15" name="Title 1">
            <a:extLst>
              <a:ext uri="{FF2B5EF4-FFF2-40B4-BE49-F238E27FC236}">
                <a16:creationId xmlns:a16="http://schemas.microsoft.com/office/drawing/2014/main" id="{A247A3C0-84F0-4781-6571-6225132CDE5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bg1">
                    <a:lumMod val="50000"/>
                  </a:schemeClr>
                </a:solidFill>
              </a:rPr>
              <a:t>③ア</a:t>
            </a:r>
            <a:r>
              <a:rPr lang="en-US" altLang="ja-JP" sz="2000" dirty="0">
                <a:solidFill>
                  <a:schemeClr val="bg1">
                    <a:lumMod val="50000"/>
                  </a:schemeClr>
                </a:solidFill>
              </a:rPr>
              <a:t> </a:t>
            </a:r>
            <a:r>
              <a:rPr lang="ja-JP" altLang="en-US" sz="2000" dirty="0">
                <a:solidFill>
                  <a:schemeClr val="bg1">
                    <a:lumMod val="50000"/>
                  </a:schemeClr>
                </a:solidFill>
              </a:rPr>
              <a:t>グリーン市場獲得に向けた事業戦略（</a:t>
            </a:r>
            <a:r>
              <a:rPr lang="en-US" altLang="ja-JP" sz="2000" dirty="0">
                <a:solidFill>
                  <a:schemeClr val="bg1">
                    <a:lumMod val="50000"/>
                  </a:schemeClr>
                </a:solidFill>
              </a:rPr>
              <a:t>ⅲ</a:t>
            </a:r>
            <a:r>
              <a:rPr lang="ja-JP" altLang="en-US" sz="2000" dirty="0">
                <a:solidFill>
                  <a:schemeClr val="bg1">
                    <a:lumMod val="50000"/>
                  </a:schemeClr>
                </a:solidFill>
              </a:rPr>
              <a:t>）　</a:t>
            </a:r>
          </a:p>
        </p:txBody>
      </p:sp>
      <p:sp>
        <p:nvSpPr>
          <p:cNvPr id="16" name="Title 1">
            <a:extLst>
              <a:ext uri="{FF2B5EF4-FFF2-40B4-BE49-F238E27FC236}">
                <a16:creationId xmlns:a16="http://schemas.microsoft.com/office/drawing/2014/main" id="{1A59F2FA-E79D-0AB3-5C7A-4CBC8F7DCD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本事業では、安定供給リスクのある</a:t>
            </a:r>
            <a:r>
              <a:rPr kumimoji="1" lang="en-US" altLang="ja-JP" dirty="0">
                <a:solidFill>
                  <a:schemeClr val="tx1"/>
                </a:solidFill>
              </a:rPr>
              <a:t>xx</a:t>
            </a:r>
            <a:r>
              <a:rPr kumimoji="1" lang="ja-JP" altLang="en-US" dirty="0">
                <a:solidFill>
                  <a:schemeClr val="tx1"/>
                </a:solidFill>
              </a:rPr>
              <a:t>を使用するが、</a:t>
            </a:r>
            <a:r>
              <a:rPr kumimoji="1" lang="en-US" altLang="ja-JP" dirty="0">
                <a:solidFill>
                  <a:schemeClr val="tx1"/>
                </a:solidFill>
              </a:rPr>
              <a:t>xx</a:t>
            </a:r>
            <a:r>
              <a:rPr kumimoji="1" lang="ja-JP" altLang="en-US" dirty="0">
                <a:solidFill>
                  <a:schemeClr val="tx1"/>
                </a:solidFill>
              </a:rPr>
              <a:t>の対策を取り、安定確保を目指す</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1526D22E-3F2F-3C7F-3993-D5881F12429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26380449-A4E6-C61A-5B10-70914F81C59A}"/>
              </a:ext>
            </a:extLst>
          </p:cNvPr>
          <p:cNvGrpSpPr/>
          <p:nvPr/>
        </p:nvGrpSpPr>
        <p:grpSpPr>
          <a:xfrm>
            <a:off x="3951099" y="2056250"/>
            <a:ext cx="216000" cy="4509024"/>
            <a:chOff x="6120034" y="2151659"/>
            <a:chExt cx="216000" cy="4509024"/>
          </a:xfrm>
        </p:grpSpPr>
        <p:cxnSp>
          <p:nvCxnSpPr>
            <p:cNvPr id="9" name="Straight Connector 40">
              <a:extLst>
                <a:ext uri="{FF2B5EF4-FFF2-40B4-BE49-F238E27FC236}">
                  <a16:creationId xmlns:a16="http://schemas.microsoft.com/office/drawing/2014/main" id="{3E85C5F1-E99A-309F-CD79-A3E350E179E0}"/>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D2C52DAF-22A2-4059-D88A-61DDE8E616A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19" name="正方形/長方形 18">
            <a:extLst>
              <a:ext uri="{FF2B5EF4-FFF2-40B4-BE49-F238E27FC236}">
                <a16:creationId xmlns:a16="http://schemas.microsoft.com/office/drawing/2014/main" id="{0476B972-A4DA-572C-8DE3-ECD3717B9EC8}"/>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grpSp>
        <p:nvGrpSpPr>
          <p:cNvPr id="30" name="グループ化 29">
            <a:extLst>
              <a:ext uri="{FF2B5EF4-FFF2-40B4-BE49-F238E27FC236}">
                <a16:creationId xmlns:a16="http://schemas.microsoft.com/office/drawing/2014/main" id="{BC915FFA-9E02-B9ED-FE8B-A02EA352B22F}"/>
              </a:ext>
            </a:extLst>
          </p:cNvPr>
          <p:cNvGrpSpPr/>
          <p:nvPr/>
        </p:nvGrpSpPr>
        <p:grpSpPr>
          <a:xfrm>
            <a:off x="4230199" y="1659208"/>
            <a:ext cx="3708000" cy="2043215"/>
            <a:chOff x="4008436" y="1659209"/>
            <a:chExt cx="3672002" cy="2043215"/>
          </a:xfrm>
        </p:grpSpPr>
        <p:sp>
          <p:nvSpPr>
            <p:cNvPr id="14" name="TextBox 24">
              <a:extLst>
                <a:ext uri="{FF2B5EF4-FFF2-40B4-BE49-F238E27FC236}">
                  <a16:creationId xmlns:a16="http://schemas.microsoft.com/office/drawing/2014/main" id="{C7070B8F-12EF-5AF8-6056-B0661CD2C54D}"/>
                </a:ext>
              </a:extLst>
            </p:cNvPr>
            <p:cNvSpPr txBox="1"/>
            <p:nvPr/>
          </p:nvSpPr>
          <p:spPr>
            <a:xfrm>
              <a:off x="4008438" y="2125122"/>
              <a:ext cx="3672000" cy="157730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8" name="グループ化 17">
              <a:extLst>
                <a:ext uri="{FF2B5EF4-FFF2-40B4-BE49-F238E27FC236}">
                  <a16:creationId xmlns:a16="http://schemas.microsoft.com/office/drawing/2014/main" id="{ADC9F1A7-4629-7B73-44D5-555BA758FAB7}"/>
                </a:ext>
              </a:extLst>
            </p:cNvPr>
            <p:cNvGrpSpPr/>
            <p:nvPr/>
          </p:nvGrpSpPr>
          <p:grpSpPr>
            <a:xfrm>
              <a:off x="4008436" y="1659209"/>
              <a:ext cx="3671999" cy="288000"/>
              <a:chOff x="156000" y="1879963"/>
              <a:chExt cx="5760000" cy="288000"/>
            </a:xfrm>
          </p:grpSpPr>
          <p:sp>
            <p:nvSpPr>
              <p:cNvPr id="21" name="正方形/長方形 20">
                <a:extLst>
                  <a:ext uri="{FF2B5EF4-FFF2-40B4-BE49-F238E27FC236}">
                    <a16:creationId xmlns:a16="http://schemas.microsoft.com/office/drawing/2014/main" id="{70F4744C-1831-E336-3180-B2AFCB40F6E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当該製品の製造における使途と必要性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2" name="直線コネクタ 21">
                <a:extLst>
                  <a:ext uri="{FF2B5EF4-FFF2-40B4-BE49-F238E27FC236}">
                    <a16:creationId xmlns:a16="http://schemas.microsoft.com/office/drawing/2014/main" id="{39B00A89-E882-6F0A-1F87-30E45A7D78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grpSp>
        <p:nvGrpSpPr>
          <p:cNvPr id="32" name="グループ化 31">
            <a:extLst>
              <a:ext uri="{FF2B5EF4-FFF2-40B4-BE49-F238E27FC236}">
                <a16:creationId xmlns:a16="http://schemas.microsoft.com/office/drawing/2014/main" id="{36F693D2-A8B5-BC76-2E35-DA69CB9A1902}"/>
              </a:ext>
            </a:extLst>
          </p:cNvPr>
          <p:cNvGrpSpPr/>
          <p:nvPr/>
        </p:nvGrpSpPr>
        <p:grpSpPr>
          <a:xfrm>
            <a:off x="8001299" y="2056250"/>
            <a:ext cx="216000" cy="4509024"/>
            <a:chOff x="6120034" y="2151659"/>
            <a:chExt cx="216000" cy="4509024"/>
          </a:xfrm>
        </p:grpSpPr>
        <p:cxnSp>
          <p:nvCxnSpPr>
            <p:cNvPr id="33" name="Straight Connector 40">
              <a:extLst>
                <a:ext uri="{FF2B5EF4-FFF2-40B4-BE49-F238E27FC236}">
                  <a16:creationId xmlns:a16="http://schemas.microsoft.com/office/drawing/2014/main" id="{BCD552B6-A832-8E93-2B81-499B8C85EA7D}"/>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4" name="Freeform 94">
              <a:extLst>
                <a:ext uri="{FF2B5EF4-FFF2-40B4-BE49-F238E27FC236}">
                  <a16:creationId xmlns:a16="http://schemas.microsoft.com/office/drawing/2014/main" id="{3895A00A-9A98-310D-E5EE-B0CB7CCBB6DB}"/>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3B097FF4-B735-C98E-5C92-618AABCB2868}"/>
              </a:ext>
            </a:extLst>
          </p:cNvPr>
          <p:cNvSpPr/>
          <p:nvPr/>
        </p:nvSpPr>
        <p:spPr>
          <a:xfrm>
            <a:off x="2161954" y="256587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今後入手困難になる可能性のある原材料・安定的な確保に関する計画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→当該製品の製造にあたって、今後入手困難になる可能性のある原材料があれば、その具体的な内容と使途、必要性、安定的な確保に関する計画について、その根拠とともに記載すること。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1036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C0F9F-B26F-318C-A74F-86E7B840B3D3}"/>
            </a:ext>
          </a:extLst>
        </p:cNvPr>
        <p:cNvGrpSpPr/>
        <p:nvPr/>
      </p:nvGrpSpPr>
      <p:grpSpPr>
        <a:xfrm>
          <a:off x="0" y="0"/>
          <a:ext cx="0" cy="0"/>
          <a:chOff x="0" y="0"/>
          <a:chExt cx="0" cy="0"/>
        </a:xfrm>
      </p:grpSpPr>
      <p:graphicFrame>
        <p:nvGraphicFramePr>
          <p:cNvPr id="20" name="think-cell data - do not delete" hidden="1">
            <a:extLst>
              <a:ext uri="{FF2B5EF4-FFF2-40B4-BE49-F238E27FC236}">
                <a16:creationId xmlns:a16="http://schemas.microsoft.com/office/drawing/2014/main" id="{E611E02D-640B-F9B3-67F8-9FD372751F62}"/>
              </a:ext>
            </a:extLst>
          </p:cNvPr>
          <p:cNvGraphicFramePr>
            <a:graphicFrameLocks noChangeAspect="1"/>
          </p:cNvGraphicFramePr>
          <p:nvPr>
            <p:custDataLst>
              <p:tags r:id="rId1"/>
            </p:custDataLst>
            <p:extLst>
              <p:ext uri="{D42A27DB-BD31-4B8C-83A1-F6EECF244321}">
                <p14:modId xmlns:p14="http://schemas.microsoft.com/office/powerpoint/2010/main" val="33317377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20" name="think-cell data - do not delete" hidden="1">
                        <a:extLst>
                          <a:ext uri="{FF2B5EF4-FFF2-40B4-BE49-F238E27FC236}">
                            <a16:creationId xmlns:a16="http://schemas.microsoft.com/office/drawing/2014/main" id="{E611E02D-640B-F9B3-67F8-9FD372751F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0A84920E-2C14-4DE4-F900-5B3B137541C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野心的な取組に関する要件を満たすことによる補助率の引き上げ</a:t>
            </a:r>
          </a:p>
        </p:txBody>
      </p:sp>
      <p:sp>
        <p:nvSpPr>
          <p:cNvPr id="26" name="Title 1">
            <a:extLst>
              <a:ext uri="{FF2B5EF4-FFF2-40B4-BE49-F238E27FC236}">
                <a16:creationId xmlns:a16="http://schemas.microsoft.com/office/drawing/2014/main" id="{5E96323D-1264-54B9-C164-5002918E182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以下すべての要件を満たしているため、補助率の引き上げを希望する</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C9AB56DC-734E-3E90-3885-05577439C6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 name="グループ化 3">
            <a:extLst>
              <a:ext uri="{FF2B5EF4-FFF2-40B4-BE49-F238E27FC236}">
                <a16:creationId xmlns:a16="http://schemas.microsoft.com/office/drawing/2014/main" id="{7DE750E6-D360-994F-7385-6440887F154F}"/>
              </a:ext>
            </a:extLst>
          </p:cNvPr>
          <p:cNvGrpSpPr/>
          <p:nvPr/>
        </p:nvGrpSpPr>
        <p:grpSpPr>
          <a:xfrm>
            <a:off x="155995" y="2336537"/>
            <a:ext cx="3082505" cy="360000"/>
            <a:chOff x="543577" y="1377175"/>
            <a:chExt cx="5239040" cy="360000"/>
          </a:xfrm>
        </p:grpSpPr>
        <p:cxnSp>
          <p:nvCxnSpPr>
            <p:cNvPr id="5" name="Straight Connector 18">
              <a:extLst>
                <a:ext uri="{FF2B5EF4-FFF2-40B4-BE49-F238E27FC236}">
                  <a16:creationId xmlns:a16="http://schemas.microsoft.com/office/drawing/2014/main" id="{C0DD24A2-1BA7-BE9B-D9CC-CBBDB9608BC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TextBox 23">
              <a:extLst>
                <a:ext uri="{FF2B5EF4-FFF2-40B4-BE49-F238E27FC236}">
                  <a16:creationId xmlns:a16="http://schemas.microsoft.com/office/drawing/2014/main" id="{52A707E8-1A2B-198D-84E6-0EAD6E76FEBA}"/>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補助率引き上げのための要件</a:t>
              </a:r>
            </a:p>
          </p:txBody>
        </p:sp>
      </p:grpSp>
      <p:grpSp>
        <p:nvGrpSpPr>
          <p:cNvPr id="14" name="グループ化 13">
            <a:extLst>
              <a:ext uri="{FF2B5EF4-FFF2-40B4-BE49-F238E27FC236}">
                <a16:creationId xmlns:a16="http://schemas.microsoft.com/office/drawing/2014/main" id="{DF7FEAD9-3D15-11CE-4C0E-2BC4DBD92912}"/>
              </a:ext>
            </a:extLst>
          </p:cNvPr>
          <p:cNvGrpSpPr/>
          <p:nvPr/>
        </p:nvGrpSpPr>
        <p:grpSpPr>
          <a:xfrm>
            <a:off x="3283800" y="2336537"/>
            <a:ext cx="8748000" cy="360000"/>
            <a:chOff x="543577" y="1377175"/>
            <a:chExt cx="5239040" cy="360000"/>
          </a:xfrm>
        </p:grpSpPr>
        <p:cxnSp>
          <p:nvCxnSpPr>
            <p:cNvPr id="15" name="Straight Connector 18">
              <a:extLst>
                <a:ext uri="{FF2B5EF4-FFF2-40B4-BE49-F238E27FC236}">
                  <a16:creationId xmlns:a16="http://schemas.microsoft.com/office/drawing/2014/main" id="{2309B3DA-E556-E6FE-FD28-6C0176A09EE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2FAB94B-6B6B-F7A3-D32A-EDF678E3D8E6}"/>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説明</a:t>
              </a:r>
            </a:p>
          </p:txBody>
        </p:sp>
      </p:grpSp>
      <p:sp>
        <p:nvSpPr>
          <p:cNvPr id="7" name="正方形/長方形 6">
            <a:extLst>
              <a:ext uri="{FF2B5EF4-FFF2-40B4-BE49-F238E27FC236}">
                <a16:creationId xmlns:a16="http://schemas.microsoft.com/office/drawing/2014/main" id="{B6583E89-B46B-3F2C-03AC-2C62065EA4DA}"/>
              </a:ext>
            </a:extLst>
          </p:cNvPr>
          <p:cNvSpPr/>
          <p:nvPr/>
        </p:nvSpPr>
        <p:spPr>
          <a:xfrm>
            <a:off x="3283800" y="2768604"/>
            <a:ext cx="8748000" cy="18538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sp>
        <p:nvSpPr>
          <p:cNvPr id="8" name="TextBox 39">
            <a:extLst>
              <a:ext uri="{FF2B5EF4-FFF2-40B4-BE49-F238E27FC236}">
                <a16:creationId xmlns:a16="http://schemas.microsoft.com/office/drawing/2014/main" id="{74680B8E-7DEB-721F-348A-42ABA8505BE4}"/>
              </a:ext>
            </a:extLst>
          </p:cNvPr>
          <p:cNvSpPr txBox="1"/>
          <p:nvPr/>
        </p:nvSpPr>
        <p:spPr>
          <a:xfrm>
            <a:off x="155995" y="2768602"/>
            <a:ext cx="3071302" cy="185386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①生産する製品が、国内のいずれにも当該製品の商用目的の生産設備（開発・実証目的のもの等を除く）が存在しない。</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10" name="TextBox 39">
            <a:extLst>
              <a:ext uri="{FF2B5EF4-FFF2-40B4-BE49-F238E27FC236}">
                <a16:creationId xmlns:a16="http://schemas.microsoft.com/office/drawing/2014/main" id="{F1DBBB49-EE1D-7C01-1C5B-D162F58C102C}"/>
              </a:ext>
            </a:extLst>
          </p:cNvPr>
          <p:cNvSpPr txBox="1"/>
          <p:nvPr/>
        </p:nvSpPr>
        <p:spPr>
          <a:xfrm>
            <a:off x="155995" y="4687191"/>
            <a:ext cx="3071302" cy="185386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②当該製品の市場投入の時期や量、性能等において諸外国との関係で国際競争力を十分に有すると認められる。</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F614615-9954-389F-F915-929E1DA3DBAD}"/>
              </a:ext>
            </a:extLst>
          </p:cNvPr>
          <p:cNvSpPr/>
          <p:nvPr/>
        </p:nvSpPr>
        <p:spPr>
          <a:xfrm>
            <a:off x="3283800" y="4687693"/>
            <a:ext cx="8748000" cy="18538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16DA9B35-4823-A110-6D5B-6F715288DFBE}"/>
              </a:ext>
            </a:extLst>
          </p:cNvPr>
          <p:cNvSpPr/>
          <p:nvPr/>
        </p:nvSpPr>
        <p:spPr>
          <a:xfrm>
            <a:off x="155995" y="1879604"/>
            <a:ext cx="11875805" cy="35593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希望する </a:t>
            </a:r>
            <a:r>
              <a:rPr lang="en-US" altLang="ja-JP" sz="1400" dirty="0">
                <a:solidFill>
                  <a:schemeClr val="tx1"/>
                </a:solidFill>
                <a:latin typeface="Meiryo UI" panose="020B0604030504040204" pitchFamily="50" charset="-128"/>
                <a:ea typeface="Meiryo UI" panose="020B0604030504040204" pitchFamily="50" charset="-128"/>
              </a:rPr>
              <a:t>or </a:t>
            </a:r>
            <a:r>
              <a:rPr lang="ja-JP" altLang="en-US" sz="1400" dirty="0">
                <a:solidFill>
                  <a:schemeClr val="tx1"/>
                </a:solidFill>
                <a:latin typeface="Meiryo UI" panose="020B0604030504040204" pitchFamily="50" charset="-128"/>
                <a:ea typeface="Meiryo UI" panose="020B0604030504040204" pitchFamily="50" charset="-128"/>
              </a:rPr>
              <a:t>希望しない</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28A776-EE96-DA21-D8F0-CAD28AC7EED0}"/>
              </a:ext>
            </a:extLst>
          </p:cNvPr>
          <p:cNvSpPr/>
          <p:nvPr/>
        </p:nvSpPr>
        <p:spPr>
          <a:xfrm>
            <a:off x="3217755" y="1887011"/>
            <a:ext cx="5756491" cy="308397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補助率引き上げの希望</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a:t>
            </a:r>
            <a:r>
              <a:rPr lang="en-US" altLang="ja-JP" sz="1400" dirty="0">
                <a:solidFill>
                  <a:srgbClr val="FF0000"/>
                </a:solidFill>
                <a:latin typeface="Meiryo UI" panose="020B0604030504040204" pitchFamily="50" charset="-128"/>
                <a:ea typeface="Meiryo UI" panose="020B0604030504040204" pitchFamily="50" charset="-128"/>
              </a:rPr>
              <a:t>3.4 </a:t>
            </a:r>
            <a:r>
              <a:rPr lang="ja-JP" altLang="en-US" sz="1400" dirty="0">
                <a:solidFill>
                  <a:srgbClr val="FF0000"/>
                </a:solidFill>
                <a:latin typeface="Meiryo UI" panose="020B0604030504040204" pitchFamily="50" charset="-128"/>
                <a:ea typeface="Meiryo UI" panose="020B0604030504040204" pitchFamily="50" charset="-128"/>
              </a:rPr>
              <a:t>「補助率及び補助金額」を参照したうえで、必ず希望の有無を記載すること。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この希望の有無は、様式第１と一致させること。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補助率引き上げのための要件・説明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→説明には、各要件を満たしていることが分かる情報を記載すること。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なお、補助率の引き上げを希望しない場合は、空欄のままでよい。</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0198225B-4811-B8F5-D7A5-86C55405364F}"/>
              </a:ext>
            </a:extLst>
          </p:cNvPr>
          <p:cNvGrpSpPr/>
          <p:nvPr/>
        </p:nvGrpSpPr>
        <p:grpSpPr>
          <a:xfrm>
            <a:off x="155995" y="1442838"/>
            <a:ext cx="11875805" cy="360000"/>
            <a:chOff x="543577" y="1377175"/>
            <a:chExt cx="5239040" cy="360000"/>
          </a:xfrm>
        </p:grpSpPr>
        <p:cxnSp>
          <p:nvCxnSpPr>
            <p:cNvPr id="23" name="Straight Connector 18">
              <a:extLst>
                <a:ext uri="{FF2B5EF4-FFF2-40B4-BE49-F238E27FC236}">
                  <a16:creationId xmlns:a16="http://schemas.microsoft.com/office/drawing/2014/main" id="{A0BD2A76-DBAC-181A-7E7C-33716A43510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9E7126E-1155-CDD8-D67C-364B80A37E10}"/>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補助率引き上げの希望</a:t>
              </a:r>
            </a:p>
          </p:txBody>
        </p:sp>
      </p:grpSp>
    </p:spTree>
    <p:extLst>
      <p:ext uri="{BB962C8B-B14F-4D97-AF65-F5344CB8AC3E}">
        <p14:creationId xmlns:p14="http://schemas.microsoft.com/office/powerpoint/2010/main" val="36538099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EE4EF6A-FEC7-DF29-7104-1D0A2DDDAD4E}"/>
              </a:ext>
            </a:extLst>
          </p:cNvPr>
          <p:cNvGraphicFramePr>
            <a:graphicFrameLocks noChangeAspect="1"/>
          </p:cNvGraphicFramePr>
          <p:nvPr>
            <p:custDataLst>
              <p:tags r:id="rId1"/>
            </p:custDataLst>
            <p:extLst>
              <p:ext uri="{D42A27DB-BD31-4B8C-83A1-F6EECF244321}">
                <p14:modId xmlns:p14="http://schemas.microsoft.com/office/powerpoint/2010/main" val="38027229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10" name="think-cell data - do not delete" hidden="1">
                        <a:extLst>
                          <a:ext uri="{FF2B5EF4-FFF2-40B4-BE49-F238E27FC236}">
                            <a16:creationId xmlns:a16="http://schemas.microsoft.com/office/drawing/2014/main" id="{5EE4EF6A-FEC7-DF29-7104-1D0A2DDDAD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dirty="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dirty="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戦略検討の背景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オープン戦略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a:t>
            </a: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288681" y="1803209"/>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35D225E-6143-6DE3-1112-04CEBA192A41}"/>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中小企業</a:t>
            </a:r>
          </a:p>
        </p:txBody>
      </p:sp>
      <p:sp>
        <p:nvSpPr>
          <p:cNvPr id="13" name="正方形/長方形 12">
            <a:extLst>
              <a:ext uri="{FF2B5EF4-FFF2-40B4-BE49-F238E27FC236}">
                <a16:creationId xmlns:a16="http://schemas.microsoft.com/office/drawing/2014/main" id="{60CF1948-8454-E9F2-67FC-440670A56AE1}"/>
              </a:ext>
            </a:extLst>
          </p:cNvPr>
          <p:cNvSpPr/>
          <p:nvPr/>
        </p:nvSpPr>
        <p:spPr>
          <a:xfrm>
            <a:off x="10156774" y="85758"/>
            <a:ext cx="953793" cy="38082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大企業</a:t>
            </a: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8C06-AAC4-7FBF-C44E-75906E147C0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C378E29-30A7-DA39-9CC4-E3C96F67F3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③イ 野心的な目標の実現に向けた実施内容</a:t>
            </a:r>
          </a:p>
        </p:txBody>
      </p:sp>
      <p:sp>
        <p:nvSpPr>
          <p:cNvPr id="3" name="正方形/長方形 2">
            <a:extLst>
              <a:ext uri="{FF2B5EF4-FFF2-40B4-BE49-F238E27FC236}">
                <a16:creationId xmlns:a16="http://schemas.microsoft.com/office/drawing/2014/main" id="{981BEC37-9DB4-DC44-B2F1-436E119F2DC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0A2DA169-8711-630F-F9D9-27901B8DFB1F}"/>
              </a:ext>
            </a:extLst>
          </p:cNvPr>
          <p:cNvGrpSpPr/>
          <p:nvPr/>
        </p:nvGrpSpPr>
        <p:grpSpPr>
          <a:xfrm>
            <a:off x="180000" y="1732958"/>
            <a:ext cx="5702400" cy="288000"/>
            <a:chOff x="156000" y="1879963"/>
            <a:chExt cx="5760000" cy="288000"/>
          </a:xfrm>
        </p:grpSpPr>
        <p:sp>
          <p:nvSpPr>
            <p:cNvPr id="4" name="正方形/長方形 3">
              <a:extLst>
                <a:ext uri="{FF2B5EF4-FFF2-40B4-BE49-F238E27FC236}">
                  <a16:creationId xmlns:a16="http://schemas.microsoft.com/office/drawing/2014/main" id="{554F7416-1882-9108-40AD-B995340DCAF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169F4DE4-02BB-BB08-FC3A-8095D0F7C0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D835094D-EB98-AB60-B933-18763465795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AB23CD5D-C95B-E9D7-7589-D36EE6BD6A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左記の実現に向けた実施内容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FD469312-59AB-F3D4-BDC2-E13787ABA28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2743800E-DD52-D6CC-4028-FDAA1DC740AA}"/>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8" name="Freeform 94">
            <a:extLst>
              <a:ext uri="{FF2B5EF4-FFF2-40B4-BE49-F238E27FC236}">
                <a16:creationId xmlns:a16="http://schemas.microsoft.com/office/drawing/2014/main" id="{638A4E60-3CDF-0FB9-3ECF-2382B2D1D9BD}"/>
              </a:ext>
            </a:extLst>
          </p:cNvPr>
          <p:cNvSpPr>
            <a:spLocks/>
          </p:cNvSpPr>
          <p:nvPr/>
        </p:nvSpPr>
        <p:spPr bwMode="gray">
          <a:xfrm rot="10800000" flipH="1">
            <a:off x="5988000" y="427650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Title 1">
            <a:extLst>
              <a:ext uri="{FF2B5EF4-FFF2-40B4-BE49-F238E27FC236}">
                <a16:creationId xmlns:a16="http://schemas.microsoft.com/office/drawing/2014/main" id="{41A86DE2-6402-8702-14E0-5F828EED29B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を実施することにより、</a:t>
            </a:r>
            <a:r>
              <a:rPr lang="en-US" altLang="ja-JP" dirty="0">
                <a:solidFill>
                  <a:schemeClr val="tx1"/>
                </a:solidFill>
              </a:rPr>
              <a:t>xx</a:t>
            </a:r>
            <a:r>
              <a:rPr lang="ja-JP" altLang="en-US" dirty="0">
                <a:solidFill>
                  <a:schemeClr val="tx1"/>
                </a:solidFill>
              </a:rPr>
              <a:t>を</a:t>
            </a:r>
            <a:r>
              <a:rPr kumimoji="1" lang="ja-JP" altLang="en-US" dirty="0">
                <a:solidFill>
                  <a:schemeClr val="tx1"/>
                </a:solidFill>
              </a:rPr>
              <a:t>達成する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97296BF6-B3B3-0CA6-4CC1-266DB0747AE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004037F-9500-903A-685A-A4112E3ACA23}"/>
              </a:ext>
            </a:extLst>
          </p:cNvPr>
          <p:cNvSpPr/>
          <p:nvPr/>
        </p:nvSpPr>
        <p:spPr>
          <a:xfrm>
            <a:off x="2610189" y="26223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→①アで記載した内容を転記すること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左記の実現に向けた実施内容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7793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③ウ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様式第５に記載の通り、当該設備により生産される製品の市場での優位性確保のため、</a:t>
            </a:r>
            <a:br>
              <a:rPr kumimoji="1" lang="en-US" altLang="ja-JP" dirty="0">
                <a:solidFill>
                  <a:schemeClr val="tx1"/>
                </a:solidFill>
              </a:rPr>
            </a:br>
            <a:r>
              <a:rPr kumimoji="1" lang="ja-JP" altLang="en-US" dirty="0">
                <a:solidFill>
                  <a:schemeClr val="tx1"/>
                </a:solidFill>
              </a:rPr>
              <a:t>ノウハウ等に関する技術流出防止措置を含む適切な情報管理体制を整備している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B1AA63-FD8E-AB68-212A-DE0926E9763D}"/>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EBBAB03-0D96-A316-B8E4-43586A9320F3}"/>
              </a:ext>
            </a:extLst>
          </p:cNvPr>
          <p:cNvGraphicFramePr>
            <a:graphicFrameLocks noChangeAspect="1"/>
          </p:cNvGraphicFramePr>
          <p:nvPr>
            <p:custDataLst>
              <p:tags r:id="rId1"/>
            </p:custDataLst>
            <p:extLst>
              <p:ext uri="{D42A27DB-BD31-4B8C-83A1-F6EECF244321}">
                <p14:modId xmlns:p14="http://schemas.microsoft.com/office/powerpoint/2010/main" val="1395140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 name="think-cell data - do not delete" hidden="1">
                        <a:extLst>
                          <a:ext uri="{FF2B5EF4-FFF2-40B4-BE49-F238E27FC236}">
                            <a16:creationId xmlns:a16="http://schemas.microsoft.com/office/drawing/2014/main" id="{BFAB737E-5EBB-CFF6-D495-878E851709C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32AED66B-359B-1E34-B7E7-2925EB010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④ア 間接補助事業に</a:t>
            </a:r>
            <a:r>
              <a:rPr lang="ja-JP" altLang="en-US" sz="2000" dirty="0">
                <a:solidFill>
                  <a:schemeClr val="bg1">
                    <a:lumMod val="50000"/>
                  </a:schemeClr>
                </a:solidFill>
              </a:rPr>
              <a:t>よる国内の</a:t>
            </a:r>
            <a:r>
              <a:rPr lang="en-US" altLang="ja-JP" sz="2000" dirty="0">
                <a:solidFill>
                  <a:schemeClr val="bg1">
                    <a:lumMod val="50000"/>
                  </a:schemeClr>
                </a:solidFill>
              </a:rPr>
              <a:t>CO2</a:t>
            </a:r>
            <a:r>
              <a:rPr lang="ja-JP" altLang="en-US" sz="2000" dirty="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9BE569A7-4649-D561-3F9D-5CEE8943C52E}"/>
              </a:ext>
            </a:extLst>
          </p:cNvPr>
          <p:cNvSpPr txBox="1">
            <a:spLocks/>
          </p:cNvSpPr>
          <p:nvPr/>
        </p:nvSpPr>
        <p:spPr>
          <a:xfrm>
            <a:off x="180000" y="936697"/>
            <a:ext cx="11880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導入する設備による生産される製品の利用によって、従来比</a:t>
            </a:r>
            <a:r>
              <a:rPr kumimoji="1" lang="en-US" altLang="ja-JP" dirty="0">
                <a:solidFill>
                  <a:schemeClr val="tx1"/>
                </a:solidFill>
              </a:rPr>
              <a:t>xx%</a:t>
            </a:r>
            <a:r>
              <a:rPr kumimoji="1"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lang="ja-JP" altLang="en-US" dirty="0">
                <a:solidFill>
                  <a:schemeClr val="tx1"/>
                </a:solidFill>
              </a:rPr>
              <a:t>削減</a:t>
            </a:r>
            <a:r>
              <a:rPr kumimoji="1" lang="ja-JP" altLang="en-US" dirty="0">
                <a:solidFill>
                  <a:schemeClr val="tx1"/>
                </a:solidFill>
              </a:rPr>
              <a:t>を見込む</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F9D14C13-79B0-0F6F-6D43-CB4960A78300}"/>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cxnSp>
        <p:nvCxnSpPr>
          <p:cNvPr id="15" name="直線コネクタ 14">
            <a:extLst>
              <a:ext uri="{FF2B5EF4-FFF2-40B4-BE49-F238E27FC236}">
                <a16:creationId xmlns:a16="http://schemas.microsoft.com/office/drawing/2014/main" id="{D33822E4-2F49-F886-0ADB-817EC52EBF10}"/>
              </a:ext>
            </a:extLst>
          </p:cNvPr>
          <p:cNvCxnSpPr>
            <a:cxnSpLocks/>
          </p:cNvCxnSpPr>
          <p:nvPr/>
        </p:nvCxnSpPr>
        <p:spPr>
          <a:xfrm>
            <a:off x="180000" y="160149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0">
            <a:extLst>
              <a:ext uri="{FF2B5EF4-FFF2-40B4-BE49-F238E27FC236}">
                <a16:creationId xmlns:a16="http://schemas.microsoft.com/office/drawing/2014/main" id="{291C42E8-2B12-79A2-0197-D9F66585331B}"/>
              </a:ext>
            </a:extLst>
          </p:cNvPr>
          <p:cNvSpPr txBox="1"/>
          <p:nvPr/>
        </p:nvSpPr>
        <p:spPr>
          <a:xfrm>
            <a:off x="180000" y="2458835"/>
            <a:ext cx="720804" cy="49661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BDF8CA8B-3F37-1F05-2CAE-4476C2005A25}"/>
              </a:ext>
            </a:extLst>
          </p:cNvPr>
          <p:cNvSpPr txBox="1"/>
          <p:nvPr/>
        </p:nvSpPr>
        <p:spPr>
          <a:xfrm>
            <a:off x="980368" y="2458835"/>
            <a:ext cx="4902033" cy="496607"/>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3A54878C-6952-1568-C125-35C439CDF273}"/>
              </a:ext>
            </a:extLst>
          </p:cNvPr>
          <p:cNvSpPr txBox="1"/>
          <p:nvPr/>
        </p:nvSpPr>
        <p:spPr>
          <a:xfrm>
            <a:off x="180000"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68062B2D-9951-B54E-4DF5-20CD3E740EAA}"/>
              </a:ext>
            </a:extLst>
          </p:cNvPr>
          <p:cNvSpPr txBox="1"/>
          <p:nvPr/>
        </p:nvSpPr>
        <p:spPr>
          <a:xfrm>
            <a:off x="980368" y="3015940"/>
            <a:ext cx="4902029" cy="2250291"/>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a:t>
            </a:r>
            <a:r>
              <a:rPr kumimoji="1" lang="en-US" altLang="ja-JP" sz="1400" dirty="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D5B18838-BE06-9885-7CEE-0AB596209F68}"/>
              </a:ext>
            </a:extLst>
          </p:cNvPr>
          <p:cNvSpPr txBox="1"/>
          <p:nvPr/>
        </p:nvSpPr>
        <p:spPr>
          <a:xfrm>
            <a:off x="180000"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584D7CEB-534D-A566-5030-640C590B1E71}"/>
              </a:ext>
            </a:extLst>
          </p:cNvPr>
          <p:cNvSpPr txBox="1"/>
          <p:nvPr/>
        </p:nvSpPr>
        <p:spPr>
          <a:xfrm>
            <a:off x="980368"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 name="TextBox 40">
            <a:extLst>
              <a:ext uri="{FF2B5EF4-FFF2-40B4-BE49-F238E27FC236}">
                <a16:creationId xmlns:a16="http://schemas.microsoft.com/office/drawing/2014/main" id="{5444C854-D20F-C2E6-0EE7-006D8EAB0C1E}"/>
              </a:ext>
            </a:extLst>
          </p:cNvPr>
          <p:cNvSpPr txBox="1"/>
          <p:nvPr/>
        </p:nvSpPr>
        <p:spPr>
          <a:xfrm>
            <a:off x="6333600" y="2458835"/>
            <a:ext cx="720000" cy="49660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TextBox 40">
            <a:extLst>
              <a:ext uri="{FF2B5EF4-FFF2-40B4-BE49-F238E27FC236}">
                <a16:creationId xmlns:a16="http://schemas.microsoft.com/office/drawing/2014/main" id="{4577D686-6935-8101-8D74-DD799D11365F}"/>
              </a:ext>
            </a:extLst>
          </p:cNvPr>
          <p:cNvSpPr txBox="1"/>
          <p:nvPr/>
        </p:nvSpPr>
        <p:spPr>
          <a:xfrm>
            <a:off x="7133968" y="2458836"/>
            <a:ext cx="4902033" cy="49660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grpSp>
        <p:nvGrpSpPr>
          <p:cNvPr id="20" name="グループ化 19">
            <a:extLst>
              <a:ext uri="{FF2B5EF4-FFF2-40B4-BE49-F238E27FC236}">
                <a16:creationId xmlns:a16="http://schemas.microsoft.com/office/drawing/2014/main" id="{17FEA34B-2147-6AAC-EA26-4D9757DE5F48}"/>
              </a:ext>
            </a:extLst>
          </p:cNvPr>
          <p:cNvGrpSpPr/>
          <p:nvPr/>
        </p:nvGrpSpPr>
        <p:grpSpPr>
          <a:xfrm>
            <a:off x="180000" y="1796035"/>
            <a:ext cx="5702400" cy="497428"/>
            <a:chOff x="156000" y="1879963"/>
            <a:chExt cx="5760000" cy="288000"/>
          </a:xfrm>
        </p:grpSpPr>
        <p:sp>
          <p:nvSpPr>
            <p:cNvPr id="21" name="正方形/長方形 20">
              <a:extLst>
                <a:ext uri="{FF2B5EF4-FFF2-40B4-BE49-F238E27FC236}">
                  <a16:creationId xmlns:a16="http://schemas.microsoft.com/office/drawing/2014/main" id="{BC482781-E2E1-A891-F6E6-6E0F10E43E8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zh-TW" altLang="en-US" sz="1400" dirty="0">
                  <a:solidFill>
                    <a:srgbClr val="FF0000"/>
                  </a:solidFill>
                  <a:latin typeface="Meiryo UI" panose="020B0604030504040204" pitchFamily="50" charset="-128"/>
                  <a:ea typeface="Meiryo UI" panose="020B0604030504040204" pitchFamily="50" charset="-128"/>
                </a:rPr>
                <a:t>浮体式等洋上風力発電設備</a:t>
              </a:r>
              <a:r>
                <a:rPr lang="ja-JP" altLang="en-US" sz="1400" dirty="0">
                  <a:solidFill>
                    <a:schemeClr val="tx1"/>
                  </a:solidFill>
                  <a:latin typeface="Meiryo UI" panose="020B0604030504040204" pitchFamily="50" charset="-128"/>
                  <a:ea typeface="Meiryo UI" panose="020B0604030504040204" pitchFamily="50" charset="-128"/>
                </a:rPr>
                <a:t>の利用により期待される国内の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間接補助事業で導入した設備によって生産される製品に限る</a:t>
              </a:r>
            </a:p>
          </p:txBody>
        </p:sp>
        <p:cxnSp>
          <p:nvCxnSpPr>
            <p:cNvPr id="22" name="直線コネクタ 21">
              <a:extLst>
                <a:ext uri="{FF2B5EF4-FFF2-40B4-BE49-F238E27FC236}">
                  <a16:creationId xmlns:a16="http://schemas.microsoft.com/office/drawing/2014/main" id="{7430FFD7-0748-EBAB-CF7D-5F4D940A4FC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3" name="Straight Connector 40">
            <a:extLst>
              <a:ext uri="{FF2B5EF4-FFF2-40B4-BE49-F238E27FC236}">
                <a16:creationId xmlns:a16="http://schemas.microsoft.com/office/drawing/2014/main" id="{1174AF60-9187-5098-BF5B-B92966FC5F02}"/>
              </a:ext>
            </a:extLst>
          </p:cNvPr>
          <p:cNvCxnSpPr>
            <a:cxnSpLocks/>
          </p:cNvCxnSpPr>
          <p:nvPr/>
        </p:nvCxnSpPr>
        <p:spPr>
          <a:xfrm flipV="1">
            <a:off x="6108000" y="2390558"/>
            <a:ext cx="0" cy="422492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4" name="TextBox 40">
            <a:extLst>
              <a:ext uri="{FF2B5EF4-FFF2-40B4-BE49-F238E27FC236}">
                <a16:creationId xmlns:a16="http://schemas.microsoft.com/office/drawing/2014/main" id="{3874E5C9-1301-1F25-1F0A-4D86B891D3F6}"/>
              </a:ext>
            </a:extLst>
          </p:cNvPr>
          <p:cNvSpPr txBox="1"/>
          <p:nvPr/>
        </p:nvSpPr>
        <p:spPr>
          <a:xfrm>
            <a:off x="6333605"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TextBox 40">
            <a:extLst>
              <a:ext uri="{FF2B5EF4-FFF2-40B4-BE49-F238E27FC236}">
                <a16:creationId xmlns:a16="http://schemas.microsoft.com/office/drawing/2014/main" id="{4F8BB8FB-F79E-2CB0-C02F-F5C43C9E84B2}"/>
              </a:ext>
            </a:extLst>
          </p:cNvPr>
          <p:cNvSpPr txBox="1"/>
          <p:nvPr/>
        </p:nvSpPr>
        <p:spPr>
          <a:xfrm>
            <a:off x="7133973" y="3015939"/>
            <a:ext cx="4902029" cy="2250292"/>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8" name="TextBox 40">
            <a:extLst>
              <a:ext uri="{FF2B5EF4-FFF2-40B4-BE49-F238E27FC236}">
                <a16:creationId xmlns:a16="http://schemas.microsoft.com/office/drawing/2014/main" id="{39B5726F-C928-0BC2-BCAB-AA85822D5118}"/>
              </a:ext>
            </a:extLst>
          </p:cNvPr>
          <p:cNvSpPr txBox="1"/>
          <p:nvPr/>
        </p:nvSpPr>
        <p:spPr>
          <a:xfrm>
            <a:off x="6333605"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TextBox 40">
            <a:extLst>
              <a:ext uri="{FF2B5EF4-FFF2-40B4-BE49-F238E27FC236}">
                <a16:creationId xmlns:a16="http://schemas.microsoft.com/office/drawing/2014/main" id="{4A3F818F-A10A-AF21-4C36-3366AB7F58E4}"/>
              </a:ext>
            </a:extLst>
          </p:cNvPr>
          <p:cNvSpPr txBox="1"/>
          <p:nvPr/>
        </p:nvSpPr>
        <p:spPr>
          <a:xfrm>
            <a:off x="7133973"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grpSp>
        <p:nvGrpSpPr>
          <p:cNvPr id="5" name="グループ化 4">
            <a:extLst>
              <a:ext uri="{FF2B5EF4-FFF2-40B4-BE49-F238E27FC236}">
                <a16:creationId xmlns:a16="http://schemas.microsoft.com/office/drawing/2014/main" id="{6FCD5E3E-BB05-F732-935B-CD5647DC974B}"/>
              </a:ext>
            </a:extLst>
          </p:cNvPr>
          <p:cNvGrpSpPr/>
          <p:nvPr/>
        </p:nvGrpSpPr>
        <p:grpSpPr>
          <a:xfrm>
            <a:off x="6333600" y="1796035"/>
            <a:ext cx="5702400" cy="497428"/>
            <a:chOff x="156000" y="1879963"/>
            <a:chExt cx="5760000" cy="288000"/>
          </a:xfrm>
        </p:grpSpPr>
        <p:sp>
          <p:nvSpPr>
            <p:cNvPr id="6" name="正方形/長方形 5">
              <a:extLst>
                <a:ext uri="{FF2B5EF4-FFF2-40B4-BE49-F238E27FC236}">
                  <a16:creationId xmlns:a16="http://schemas.microsoft.com/office/drawing/2014/main" id="{7D86DFDB-3E61-0EF6-B3B2-B3B2C1CDE26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利用以外の製品ライフサイクルにおける効果など</a:t>
              </a:r>
            </a:p>
          </p:txBody>
        </p:sp>
        <p:cxnSp>
          <p:nvCxnSpPr>
            <p:cNvPr id="8" name="直線コネクタ 7">
              <a:extLst>
                <a:ext uri="{FF2B5EF4-FFF2-40B4-BE49-F238E27FC236}">
                  <a16:creationId xmlns:a16="http://schemas.microsoft.com/office/drawing/2014/main" id="{85865D3E-087B-6984-7EF7-3CE95671DF4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2" name="正方形/長方形 51">
            <a:extLst>
              <a:ext uri="{FF2B5EF4-FFF2-40B4-BE49-F238E27FC236}">
                <a16:creationId xmlns:a16="http://schemas.microsoft.com/office/drawing/2014/main" id="{C6488267-1492-278E-FA8D-DDF1B088FA2A}"/>
              </a:ext>
            </a:extLst>
          </p:cNvPr>
          <p:cNvSpPr/>
          <p:nvPr/>
        </p:nvSpPr>
        <p:spPr>
          <a:xfrm>
            <a:off x="1486850" y="569726"/>
            <a:ext cx="9218301" cy="570790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（全体）</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zh-TW" altLang="en-US" sz="1400" dirty="0">
                <a:solidFill>
                  <a:srgbClr val="FF0000"/>
                </a:solidFill>
                <a:latin typeface="Meiryo UI" panose="020B0604030504040204" pitchFamily="50" charset="-128"/>
                <a:ea typeface="Meiryo UI" panose="020B0604030504040204" pitchFamily="50" charset="-128"/>
              </a:rPr>
              <a:t>浮体式等洋上風力発電設備</a:t>
            </a:r>
            <a:r>
              <a:rPr lang="ja-JP" altLang="en-US" sz="1400" dirty="0">
                <a:solidFill>
                  <a:srgbClr val="FF0000"/>
                </a:solidFill>
                <a:latin typeface="Meiryo UI" panose="020B0604030504040204" pitchFamily="50" charset="-128"/>
                <a:ea typeface="Meiryo UI" panose="020B0604030504040204" pitchFamily="50" charset="-128"/>
              </a:rPr>
              <a:t>の利用により期待される国内の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削減効果、左記以外に期待される国内の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削減効果を分けて記載。導出根拠や、削減に向けた取り組みが具体的に記載されている場合は、加点を行うことがある。　</a:t>
            </a:r>
            <a:br>
              <a:rPr lang="en-US" altLang="ja-JP" sz="1400" strike="dblStrike"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間接補助事業で導入した設備によって生産される製品に限って記載すること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第三者が削減量の算定を再現できるように、導出根拠の導出過程には、エネルギー消費量やそれに対する排出原単位（排出量を示す係数）を基に排出削減量を導出した計算式を、出典には、排出原単位の出典及びデータベース元等を記載すること。（製品の使用段階においては、</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排出量が従来使用されていた製品の使用時等と比べてどの程度削減されるかを、導出過程とともに記載。）</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紙面が足りない場合にはスライドを追加すること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zh-TW" altLang="en-US" sz="1400" dirty="0">
                <a:solidFill>
                  <a:srgbClr val="FF0000"/>
                </a:solidFill>
                <a:latin typeface="Meiryo UI" panose="020B0604030504040204" pitchFamily="50" charset="-128"/>
                <a:ea typeface="Meiryo UI" panose="020B0604030504040204" pitchFamily="50" charset="-128"/>
              </a:rPr>
              <a:t>浮体式等洋上風力発電設備</a:t>
            </a:r>
            <a:r>
              <a:rPr lang="ja-JP" altLang="en-US" sz="1400" dirty="0">
                <a:solidFill>
                  <a:srgbClr val="FF0000"/>
                </a:solidFill>
                <a:latin typeface="Meiryo UI" panose="020B0604030504040204" pitchFamily="50" charset="-128"/>
                <a:ea typeface="Meiryo UI" panose="020B0604030504040204" pitchFamily="50" charset="-128"/>
              </a:rPr>
              <a:t>の利用により期待される国内の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a:t>
            </a:r>
            <a:endParaRPr lang="en-US" altLang="zh-TW"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本項目は、たとえば火力発電を代替した場合を仮定した削減量の算出等が該当しうる。この場合、記載方針はこちらのリンク（</a:t>
            </a:r>
            <a:r>
              <a:rPr kumimoji="0" lang="en-US" altLang="ja-JP" sz="1400" dirty="0">
                <a:latin typeface="Meiryo UI" panose="020B0604030504040204" pitchFamily="50" charset="-128"/>
                <a:ea typeface="Meiryo UI" panose="020B0604030504040204" pitchFamily="50" charset="-128"/>
                <a:hlinkClick r:id="rId6"/>
              </a:rPr>
              <a:t>https://www.meti.go.jp/shingikai/sankoshin/green_innovation/green_power/pdf/013_04_00.pdf</a:t>
            </a:r>
            <a:r>
              <a:rPr lang="ja-JP" altLang="en-US" sz="1400" dirty="0">
                <a:solidFill>
                  <a:srgbClr val="FF0000"/>
                </a:solidFill>
                <a:latin typeface="Meiryo UI" panose="020B0604030504040204" pitchFamily="50" charset="-128"/>
                <a:ea typeface="Meiryo UI" panose="020B0604030504040204" pitchFamily="50" charset="-128"/>
              </a:rPr>
              <a:t>）の</a:t>
            </a:r>
            <a:r>
              <a:rPr lang="en-US" altLang="ja-JP" sz="1400" dirty="0">
                <a:solidFill>
                  <a:srgbClr val="FF0000"/>
                </a:solidFill>
                <a:latin typeface="Meiryo UI" panose="020B0604030504040204" pitchFamily="50" charset="-128"/>
                <a:ea typeface="Meiryo UI" panose="020B0604030504040204" pitchFamily="50" charset="-128"/>
              </a:rPr>
              <a:t>P11</a:t>
            </a:r>
            <a:r>
              <a:rPr lang="ja-JP" altLang="en-US" sz="1400" dirty="0">
                <a:solidFill>
                  <a:srgbClr val="FF0000"/>
                </a:solidFill>
                <a:latin typeface="Meiryo UI" panose="020B0604030504040204" pitchFamily="50" charset="-128"/>
                <a:ea typeface="Meiryo UI" panose="020B0604030504040204" pitchFamily="50" charset="-128"/>
              </a:rPr>
              <a:t>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左記以外に期待される国内の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本項目では、本事業によって導入される設備における製品の単位製造量あたりのライフサイクル排出量が、既存の設備と比べて低いことを示すことなどが該当する</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65645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IRR</a:t>
            </a:r>
            <a:endParaRPr lang="en-US" altLang="ja-JP" sz="1400" strike="sngStrike" dirty="0">
              <a:solidFill>
                <a:schemeClr val="tx1"/>
              </a:solidFill>
              <a:highlight>
                <a:srgbClr val="FFFF00"/>
              </a:highlight>
              <a:latin typeface="Meiryo UI" panose="020B0604030504040204" pitchFamily="50" charset="-128"/>
              <a:ea typeface="Meiryo UI" panose="020B0604030504040204" pitchFamily="50" charset="-128"/>
            </a:endParaRPr>
          </a:p>
          <a:p>
            <a:r>
              <a:rPr lang="en-US" altLang="ja-JP" sz="1050" dirty="0">
                <a:solidFill>
                  <a:srgbClr val="FF0000"/>
                </a:solidFill>
                <a:latin typeface="Meiryo UI" panose="020B0604030504040204" pitchFamily="50" charset="-128"/>
                <a:ea typeface="Meiryo UI" panose="020B0604030504040204" pitchFamily="50" charset="-128"/>
              </a:rPr>
              <a:t>※Project IRR</a:t>
            </a:r>
            <a:r>
              <a:rPr lang="ja-JP" altLang="en-US" sz="1050" dirty="0">
                <a:solidFill>
                  <a:srgbClr val="FF0000"/>
                </a:solidFill>
                <a:latin typeface="Meiryo UI" panose="020B0604030504040204" pitchFamily="50" charset="-128"/>
                <a:ea typeface="Meiryo UI" panose="020B0604030504040204" pitchFamily="50" charset="-128"/>
              </a:rPr>
              <a:t>、　　</a:t>
            </a:r>
            <a:r>
              <a:rPr lang="en-US" altLang="ja-JP" sz="1050" dirty="0">
                <a:solidFill>
                  <a:srgbClr val="FF0000"/>
                </a:solidFill>
                <a:latin typeface="Meiryo UI" panose="020B0604030504040204" pitchFamily="50" charset="-128"/>
                <a:ea typeface="Meiryo UI" panose="020B0604030504040204" pitchFamily="50" charset="-128"/>
              </a:rPr>
              <a:t>Equity IRR</a:t>
            </a:r>
            <a:r>
              <a:rPr lang="ja-JP" altLang="en-US" sz="1050" dirty="0">
                <a:solidFill>
                  <a:srgbClr val="FF0000"/>
                </a:solidFill>
                <a:latin typeface="Meiryo UI" panose="020B0604030504040204" pitchFamily="50" charset="-128"/>
                <a:ea typeface="Meiryo UI" panose="020B0604030504040204" pitchFamily="50" charset="-128"/>
              </a:rPr>
              <a:t>の</a:t>
            </a:r>
            <a:br>
              <a:rPr lang="en-US" altLang="ja-JP" sz="1050" dirty="0">
                <a:solidFill>
                  <a:srgbClr val="FF0000"/>
                </a:solidFill>
                <a:latin typeface="Meiryo UI" panose="020B0604030504040204" pitchFamily="50" charset="-128"/>
                <a:ea typeface="Meiryo UI" panose="020B0604030504040204" pitchFamily="50" charset="-128"/>
              </a:rPr>
            </a:br>
            <a:r>
              <a:rPr lang="ja-JP" altLang="en-US" sz="1050" dirty="0">
                <a:solidFill>
                  <a:srgbClr val="FF0000"/>
                </a:solidFill>
                <a:latin typeface="Meiryo UI" panose="020B0604030504040204" pitchFamily="50" charset="-128"/>
                <a:ea typeface="Meiryo UI" panose="020B0604030504040204" pitchFamily="50" charset="-128"/>
              </a:rPr>
              <a:t>どちらに該当するか明記すること</a:t>
            </a:r>
            <a:endParaRPr lang="en-US" altLang="ja-JP" sz="1050" strike="sngStrike" dirty="0">
              <a:solidFill>
                <a:srgbClr val="FF0000"/>
              </a:solidFill>
              <a:latin typeface="Meiryo UI" panose="020B0604030504040204" pitchFamily="50" charset="-128"/>
              <a:ea typeface="Meiryo UI" panose="020B0604030504040204" pitchFamily="50" charset="-128"/>
            </a:endParaRPr>
          </a:p>
          <a:p>
            <a:endParaRPr kumimoji="1" lang="en-US" altLang="ja-JP" sz="1050" dirty="0">
              <a:solidFill>
                <a:schemeClr val="tx1"/>
              </a:solidFill>
              <a:latin typeface="Meiryo UI" panose="020B0604030504040204" pitchFamily="50" charset="-128"/>
              <a:ea typeface="Meiryo UI" panose="020B0604030504040204" pitchFamily="50" charset="-128"/>
            </a:endParaRPr>
          </a:p>
          <a:p>
            <a:pPr>
              <a:tabLst>
                <a:tab pos="177800" algn="l"/>
              </a:tabLst>
            </a:pP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投資回収期間</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自社の基準値</a:t>
            </a:r>
            <a:endParaRPr kumimoji="1" lang="zh-TW" altLang="en-US" sz="1200" dirty="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3" y="1211149"/>
            <a:ext cx="7868093" cy="443570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補助対象となる製品の生産に係る設備投資計画が、補助を前提としない場合には、投資計画の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u="sng" dirty="0">
                <a:solidFill>
                  <a:schemeClr val="tx1"/>
                </a:solidFill>
                <a:latin typeface="Meiryo UI" panose="020B0604030504040204" pitchFamily="50" charset="-128"/>
                <a:ea typeface="Meiryo UI" panose="020B0604030504040204" pitchFamily="50" charset="-128"/>
              </a:rPr>
              <a:t>P4</a:t>
            </a:r>
            <a:r>
              <a:rPr lang="ja-JP" altLang="en-US" sz="1400" u="sng" dirty="0">
                <a:solidFill>
                  <a:schemeClr val="tx1"/>
                </a:solidFill>
                <a:latin typeface="Meiryo UI" panose="020B0604030504040204" pitchFamily="50" charset="-128"/>
                <a:ea typeface="Meiryo UI" panose="020B0604030504040204" pitchFamily="50" charset="-128"/>
              </a:rPr>
              <a:t>に補助率引上げを希望する旨を記入した場合は、本頁の原則（通常の補助率）の場合に加えて、次頁の野心的な取組であると判断される（補助率が引き上がる）場合についても同様のフォーマットで記入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FC733615-1F17-FBFD-F7E9-FDFB0D4A8B22}"/>
              </a:ext>
            </a:extLst>
          </p:cNvPr>
          <p:cNvSpPr/>
          <p:nvPr/>
        </p:nvSpPr>
        <p:spPr bwMode="gray">
          <a:xfrm>
            <a:off x="0" y="1"/>
            <a:ext cx="342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原則（通常の補助率）の場合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05523-26FF-418A-0CEE-096F87711FAE}"/>
            </a:ext>
          </a:extLst>
        </p:cNvPr>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8F2526DA-3870-1158-6125-CCD7119B4481}"/>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E337931A-5025-CF09-1C49-2A8BC4A099E0}"/>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1AA2A187-72D4-D139-A764-892EF46A3028}"/>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IRR</a:t>
            </a:r>
            <a:endParaRPr lang="en-US" altLang="ja-JP" sz="1400" strike="sngStrike" dirty="0">
              <a:solidFill>
                <a:schemeClr val="tx1"/>
              </a:solidFill>
              <a:highlight>
                <a:srgbClr val="FFFF00"/>
              </a:highlight>
              <a:latin typeface="Meiryo UI" panose="020B0604030504040204" pitchFamily="50" charset="-128"/>
              <a:ea typeface="Meiryo UI" panose="020B0604030504040204" pitchFamily="50" charset="-128"/>
            </a:endParaRPr>
          </a:p>
          <a:p>
            <a:r>
              <a:rPr lang="en-US" altLang="ja-JP" sz="1050" dirty="0">
                <a:solidFill>
                  <a:srgbClr val="FF0000"/>
                </a:solidFill>
                <a:latin typeface="Meiryo UI" panose="020B0604030504040204" pitchFamily="50" charset="-128"/>
                <a:ea typeface="Meiryo UI" panose="020B0604030504040204" pitchFamily="50" charset="-128"/>
              </a:rPr>
              <a:t>※Project IRR</a:t>
            </a:r>
            <a:r>
              <a:rPr lang="ja-JP" altLang="en-US" sz="1050" dirty="0">
                <a:solidFill>
                  <a:srgbClr val="FF0000"/>
                </a:solidFill>
                <a:latin typeface="Meiryo UI" panose="020B0604030504040204" pitchFamily="50" charset="-128"/>
                <a:ea typeface="Meiryo UI" panose="020B0604030504040204" pitchFamily="50" charset="-128"/>
              </a:rPr>
              <a:t>、　　</a:t>
            </a:r>
            <a:r>
              <a:rPr lang="en-US" altLang="ja-JP" sz="1050" dirty="0">
                <a:solidFill>
                  <a:srgbClr val="FF0000"/>
                </a:solidFill>
                <a:latin typeface="Meiryo UI" panose="020B0604030504040204" pitchFamily="50" charset="-128"/>
                <a:ea typeface="Meiryo UI" panose="020B0604030504040204" pitchFamily="50" charset="-128"/>
              </a:rPr>
              <a:t>Equity IRR</a:t>
            </a:r>
            <a:r>
              <a:rPr lang="ja-JP" altLang="en-US" sz="1050" dirty="0">
                <a:solidFill>
                  <a:srgbClr val="FF0000"/>
                </a:solidFill>
                <a:latin typeface="Meiryo UI" panose="020B0604030504040204" pitchFamily="50" charset="-128"/>
                <a:ea typeface="Meiryo UI" panose="020B0604030504040204" pitchFamily="50" charset="-128"/>
              </a:rPr>
              <a:t>の</a:t>
            </a:r>
            <a:br>
              <a:rPr lang="en-US" altLang="ja-JP" sz="1050" dirty="0">
                <a:solidFill>
                  <a:srgbClr val="FF0000"/>
                </a:solidFill>
                <a:latin typeface="Meiryo UI" panose="020B0604030504040204" pitchFamily="50" charset="-128"/>
                <a:ea typeface="Meiryo UI" panose="020B0604030504040204" pitchFamily="50" charset="-128"/>
              </a:rPr>
            </a:br>
            <a:r>
              <a:rPr lang="ja-JP" altLang="en-US" sz="1050" dirty="0">
                <a:solidFill>
                  <a:srgbClr val="FF0000"/>
                </a:solidFill>
                <a:latin typeface="Meiryo UI" panose="020B0604030504040204" pitchFamily="50" charset="-128"/>
                <a:ea typeface="Meiryo UI" panose="020B0604030504040204" pitchFamily="50" charset="-128"/>
              </a:rPr>
              <a:t>どちらに該当するか明記すること</a:t>
            </a:r>
            <a:endParaRPr lang="en-US" altLang="ja-JP" sz="1050" strike="sngStrike" dirty="0">
              <a:solidFill>
                <a:srgbClr val="FF0000"/>
              </a:solidFill>
              <a:latin typeface="Meiryo UI" panose="020B0604030504040204" pitchFamily="50" charset="-128"/>
              <a:ea typeface="Meiryo UI" panose="020B0604030504040204" pitchFamily="50" charset="-128"/>
            </a:endParaRPr>
          </a:p>
          <a:p>
            <a:endParaRPr kumimoji="1" lang="en-US" altLang="ja-JP" sz="1050" dirty="0">
              <a:solidFill>
                <a:schemeClr val="tx1"/>
              </a:solidFill>
              <a:latin typeface="Meiryo UI" panose="020B0604030504040204" pitchFamily="50" charset="-128"/>
              <a:ea typeface="Meiryo UI" panose="020B0604030504040204" pitchFamily="50" charset="-128"/>
            </a:endParaRPr>
          </a:p>
          <a:p>
            <a:pPr>
              <a:tabLst>
                <a:tab pos="177800" algn="l"/>
              </a:tabLst>
            </a:pP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6B5C4E9-F682-8C38-928D-D1BAEAA714D3}"/>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投資回収期間</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F061FC0C-CA2E-7C9B-F383-017D8B21E599}"/>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74D24862-B177-699B-7C3A-92243DC9A6E5}"/>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62AC2A28-18C0-78BD-D8A6-5F8E21807CBE}"/>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D38E3CA0-52D0-409F-A224-5B02030CDC81}"/>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2DE84F38-CE9E-08C4-1076-A112A3F4D2C8}"/>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C371A63B-8466-8190-9609-13D17AF5F192}"/>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4EBCC703-4D84-7600-DFC6-1A3823672E9D}"/>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68C4C0F5-A062-4117-2656-DF2ECD90B4CE}"/>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2377FD30-3E5A-2BB5-D255-5C78120ED477}"/>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31A01DAE-CEAB-EB1B-6DB8-B3E407251BFF}"/>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自社の基準値</a:t>
            </a:r>
            <a:endParaRPr kumimoji="1" lang="zh-TW" altLang="en-US" sz="1200" dirty="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E83E3FA3-25D0-37FB-6FB9-6D681767053F}"/>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D0369A54-3643-2256-1359-9CEA6AFE422D}"/>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86A8A1A2-38E4-336D-C1B8-6E3525FAE887}"/>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E69CBC6-76D8-D754-D396-7AC9FD73781B}"/>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CA7AA6A7-F904-2C04-C71E-1B8326006508}"/>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7CD130B1-70A7-6E0B-CEAF-6613E9DF563B}"/>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645D88E0-9191-E461-667E-C25C2F3634C3}"/>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8269D102-5EA0-CB18-C6E4-1E833D51DE8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CD493C58-9C8D-1A2F-C429-A67AAAA31EF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52E91394-D9FF-A13C-2686-8A569B7818C9}"/>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F6E79BBE-F070-D1E2-FA93-3255E8AB7F9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A672FFE6-8607-DDB3-EC5B-21B747A0D8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A1C9EC75-071E-E169-6043-8D9443829929}"/>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2E5A94C2-A482-703F-A252-51D1422876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6A521693-FDD5-B81D-B4A0-0F49AB87008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8418B679-F2D1-23CB-F604-3A5D0B17616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6B5F16E4-7A65-2B9D-4D8C-FA8D4B316AC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9" name="正方形/長方形 8">
            <a:extLst>
              <a:ext uri="{FF2B5EF4-FFF2-40B4-BE49-F238E27FC236}">
                <a16:creationId xmlns:a16="http://schemas.microsoft.com/office/drawing/2014/main" id="{A70617B5-6770-970D-7A4E-671BBC85AAFD}"/>
              </a:ext>
            </a:extLst>
          </p:cNvPr>
          <p:cNvSpPr/>
          <p:nvPr/>
        </p:nvSpPr>
        <p:spPr>
          <a:xfrm>
            <a:off x="2161954" y="2581011"/>
            <a:ext cx="7868093" cy="169597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補助率の引上げを希望する場合は、補助率が引き上がる場合の情報を前頁同様に記載すること。</a:t>
            </a:r>
            <a:endParaRPr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補助率の引上げを希望しない場合は、本頁を削除すること。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1D8A079-B234-A9CF-4961-D067A8577571}"/>
              </a:ext>
            </a:extLst>
          </p:cNvPr>
          <p:cNvSpPr/>
          <p:nvPr/>
        </p:nvSpPr>
        <p:spPr bwMode="gray">
          <a:xfrm>
            <a:off x="0" y="1"/>
            <a:ext cx="5400000" cy="277000"/>
          </a:xfrm>
          <a:prstGeom prst="rect">
            <a:avLst/>
          </a:prstGeom>
          <a:solidFill>
            <a:schemeClr val="accent6"/>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600" dirty="0">
                <a:solidFill>
                  <a:schemeClr val="bg1"/>
                </a:solidFill>
                <a:latin typeface="Meiryo UI" panose="020B0604030504040204" pitchFamily="50" charset="-128"/>
                <a:ea typeface="Meiryo UI" panose="020B0604030504040204" pitchFamily="50" charset="-128"/>
              </a:rPr>
              <a:t>野心的な取組であると判断される（補助率が引き上がる）場合</a:t>
            </a:r>
            <a:endParaRPr kumimoji="0" lang="en-US" sz="160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0919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dirty="0">
                <a:solidFill>
                  <a:schemeClr val="tx1"/>
                </a:solidFill>
                <a:latin typeface="Meiryo UI" panose="020B0604030504040204" pitchFamily="50" charset="-128"/>
                <a:ea typeface="Meiryo UI" panose="020B0604030504040204" pitchFamily="50" charset="-128"/>
              </a:rPr>
              <a:t>TRL</a:t>
            </a:r>
            <a:r>
              <a:rPr kumimoji="1" lang="ja-JP" altLang="en-US" sz="1400" b="1" dirty="0">
                <a:solidFill>
                  <a:schemeClr val="tx1"/>
                </a:solidFill>
                <a:latin typeface="Meiryo UI" panose="020B0604030504040204" pitchFamily="50" charset="-128"/>
                <a:ea typeface="Meiryo UI" panose="020B0604030504040204" pitchFamily="50" charset="-128"/>
              </a:rPr>
              <a:t>：</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Technology Readiness Level</a:t>
              </a:r>
              <a:r>
                <a:rPr lang="ja-JP" altLang="en-US" sz="1400" dirty="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補助を前提としない場合、商用目的での使用が限定的であり、投資が困難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E2713AA0-9340-7379-752A-5CC7569FFF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5" name="正方形/長方形 14">
            <a:extLst>
              <a:ext uri="{FF2B5EF4-FFF2-40B4-BE49-F238E27FC236}">
                <a16:creationId xmlns:a16="http://schemas.microsoft.com/office/drawing/2014/main" id="{CDFBB9BC-2D86-BA61-B118-4D27246EE228}"/>
              </a:ext>
            </a:extLst>
          </p:cNvPr>
          <p:cNvSpPr/>
          <p:nvPr/>
        </p:nvSpPr>
        <p:spPr>
          <a:xfrm>
            <a:off x="2166958" y="2198930"/>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①基本的事項の審査</a:t>
            </a:r>
            <a:endParaRPr lang="en-US" altLang="ja-JP" sz="48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その他定性的基準（</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事業は自社にとって大規模な投資であ</a:t>
            </a:r>
            <a:r>
              <a:rPr lang="ja-JP" altLang="en-US" dirty="0">
                <a:solidFill>
                  <a:schemeClr val="tx1"/>
                </a:solidFill>
              </a:rPr>
              <a:t>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539043" y="2800709"/>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分母は部門の売上高ではなく、会社全体の売上高とし、分子は補助対象事業総事業費とすること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997800"/>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経済面及び技術面以外のリスク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4737B2D2-054F-23F6-286F-5F99A19E79C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a:t>
            </a:r>
            <a:r>
              <a:rPr lang="ja-JP" altLang="en-US" sz="2000" dirty="0">
                <a:solidFill>
                  <a:schemeClr val="bg1">
                    <a:lumMod val="50000"/>
                  </a:schemeClr>
                </a:solidFill>
              </a:rPr>
              <a:t>基準（</a:t>
            </a:r>
            <a:r>
              <a:rPr lang="en-US" altLang="ja-JP" sz="2000" dirty="0">
                <a:solidFill>
                  <a:schemeClr val="bg1">
                    <a:lumMod val="50000"/>
                  </a:schemeClr>
                </a:solidFill>
              </a:rPr>
              <a:t>ⅱ</a:t>
            </a:r>
            <a:r>
              <a:rPr lang="ja-JP" altLang="en-US" sz="2000" dirty="0">
                <a:solidFill>
                  <a:schemeClr val="bg1">
                    <a:lumMod val="50000"/>
                  </a:schemeClr>
                </a:solidFill>
              </a:rPr>
              <a:t>）</a:t>
            </a:r>
          </a:p>
        </p:txBody>
      </p:sp>
      <p:sp>
        <p:nvSpPr>
          <p:cNvPr id="4" name="Title 1">
            <a:extLst>
              <a:ext uri="{FF2B5EF4-FFF2-40B4-BE49-F238E27FC236}">
                <a16:creationId xmlns:a16="http://schemas.microsoft.com/office/drawing/2014/main" id="{75FE5B3E-397B-4342-0C73-C2C1858D50A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a:t>
            </a:r>
            <a:r>
              <a:rPr kumimoji="1" lang="en-US" altLang="ja-JP" dirty="0">
                <a:solidFill>
                  <a:schemeClr val="tx1"/>
                </a:solidFill>
              </a:rPr>
              <a:t>xx</a:t>
            </a:r>
            <a:r>
              <a:rPr kumimoji="1" lang="ja-JP" altLang="en-US" dirty="0">
                <a:solidFill>
                  <a:schemeClr val="tx1"/>
                </a:solidFill>
              </a:rPr>
              <a:t>のリスクが見込まれ、投資が困難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E987742C-C5FD-7C81-4860-A235030AF0B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99FC8D5-3CD5-3B8A-B426-5797A30CCF4E}"/>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BEA3AF59-B5A9-95CB-6C60-22AF3D4E0558}"/>
              </a:ext>
            </a:extLst>
          </p:cNvPr>
          <p:cNvSpPr/>
          <p:nvPr/>
        </p:nvSpPr>
        <p:spPr>
          <a:xfrm>
            <a:off x="2413755" y="2900985"/>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経済面及び技術面以外のリスク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⑥ア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ja-JP" altLang="en-US" dirty="0">
                <a:solidFill>
                  <a:schemeClr val="tx1"/>
                </a:solidFill>
              </a:rPr>
              <a:t>以下の通り、必須項目については満たしている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2505378825"/>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dirty="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ア　人材確保に向けた取組</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イ　従業員の賃金引上げ計画の表明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暦年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事業年度において、対前年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前年度比で大企業は３％以上、中小企業等は</a:t>
                      </a:r>
                      <a:r>
                        <a:rPr kumimoji="1" lang="en-US" altLang="ja-JP" sz="1200" dirty="0">
                          <a:latin typeface="Meiryo UI" panose="020B0604030504040204" pitchFamily="50" charset="-128"/>
                          <a:ea typeface="Meiryo UI" panose="020B0604030504040204" pitchFamily="50" charset="-128"/>
                        </a:rPr>
                        <a:t>1.5</a:t>
                      </a:r>
                      <a:r>
                        <a:rPr kumimoji="1" lang="ja-JP" altLang="en-US" sz="1200" dirty="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dirty="0">
                          <a:latin typeface="Meiryo UI" panose="020B0604030504040204" pitchFamily="50" charset="-128"/>
                          <a:ea typeface="Meiryo UI" panose="020B0604030504040204" pitchFamily="50" charset="-128"/>
                        </a:rPr>
                        <a:t>ウ　ワーク・ライフ・バランス等の推進</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7" name="正方形/長方形 6">
            <a:extLst>
              <a:ext uri="{FF2B5EF4-FFF2-40B4-BE49-F238E27FC236}">
                <a16:creationId xmlns:a16="http://schemas.microsoft.com/office/drawing/2014/main" id="{B49C8A05-53FE-5EC9-AF9C-00C3453FC3FB}"/>
              </a:ext>
            </a:extLst>
          </p:cNvPr>
          <p:cNvSpPr/>
          <p:nvPr/>
        </p:nvSpPr>
        <p:spPr>
          <a:xfrm>
            <a:off x="2372967" y="1481662"/>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参考資料</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Meiryo UI" panose="020B0604030504040204" pitchFamily="50" charset="-128"/>
                <a:ea typeface="Meiryo UI" panose="020B0604030504040204" pitchFamily="50" charset="-128"/>
              </a:rPr>
              <a:t>EOF</a:t>
            </a:r>
            <a:endParaRPr kumimoji="1" lang="en-US" sz="5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現状、市場は</a:t>
            </a:r>
            <a:r>
              <a:rPr lang="en-US" altLang="ja-JP" dirty="0">
                <a:solidFill>
                  <a:schemeClr val="tx1"/>
                </a:solidFill>
              </a:rPr>
              <a:t>xx</a:t>
            </a:r>
            <a:r>
              <a:rPr lang="ja-JP" altLang="en-US" dirty="0">
                <a:solidFill>
                  <a:schemeClr val="tx1"/>
                </a:solidFill>
              </a:rPr>
              <a:t>のように変化する中、競合は</a:t>
            </a:r>
            <a:r>
              <a:rPr lang="en-US" altLang="ja-JP" dirty="0">
                <a:solidFill>
                  <a:schemeClr val="tx1"/>
                </a:solidFill>
              </a:rPr>
              <a:t>xx</a:t>
            </a:r>
            <a:r>
              <a:rPr lang="ja-JP" altLang="en-US" dirty="0">
                <a:solidFill>
                  <a:schemeClr val="tx1"/>
                </a:solidFill>
              </a:rPr>
              <a:t>に注力。自社は</a:t>
            </a:r>
            <a:r>
              <a:rPr lang="en-US" altLang="ja-JP" dirty="0">
                <a:solidFill>
                  <a:schemeClr val="tx1"/>
                </a:solidFill>
              </a:rPr>
              <a:t>xx</a:t>
            </a:r>
            <a:r>
              <a:rPr lang="ja-JP" altLang="en-US" dirty="0">
                <a:solidFill>
                  <a:schemeClr val="tx1"/>
                </a:solidFill>
              </a:rPr>
              <a:t>の方針</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今後の自社の事業戦略</a:t>
              </a: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717171" y="2132896"/>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→必ずしも</a:t>
            </a:r>
            <a:r>
              <a:rPr lang="en-US" altLang="ja-JP" sz="1400" dirty="0">
                <a:solidFill>
                  <a:srgbClr val="FF0000"/>
                </a:solidFill>
                <a:latin typeface="Meiryo UI" panose="020B0604030504040204" pitchFamily="50" charset="-128"/>
                <a:ea typeface="Meiryo UI" panose="020B0604030504040204" pitchFamily="50" charset="-128"/>
              </a:rPr>
              <a:t>3C</a:t>
            </a:r>
            <a:r>
              <a:rPr lang="ja-JP" altLang="en-US" sz="1400" dirty="0">
                <a:solidFill>
                  <a:srgbClr val="FF0000"/>
                </a:solidFill>
                <a:latin typeface="Meiryo UI" panose="020B0604030504040204" pitchFamily="50" charset="-128"/>
                <a:ea typeface="Meiryo UI" panose="020B0604030504040204" pitchFamily="50" charset="-128"/>
              </a:rPr>
              <a:t>で分析する必要はないが、実施背景の説明として十分な内容を記載すること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前述の事業戦略を踏まえ、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C0A2CB9A-22D9-8F1F-E6B3-AB88ED68B396}"/>
              </a:ext>
            </a:extLst>
          </p:cNvPr>
          <p:cNvSpPr/>
          <p:nvPr/>
        </p:nvSpPr>
        <p:spPr>
          <a:xfrm>
            <a:off x="2045277" y="249369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6E4B3-C1DD-F6F7-5A28-CADEE7A09452}"/>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B325CD58-5A0E-D449-0D80-D720AE5040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D57AFF4-4899-9994-58EA-B22D4B22B054}"/>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公募要領「</a:t>
            </a:r>
            <a:r>
              <a:rPr kumimoji="1" lang="en-US" altLang="ja-JP" dirty="0">
                <a:solidFill>
                  <a:schemeClr val="tx1"/>
                </a:solidFill>
              </a:rPr>
              <a:t>3.1. </a:t>
            </a:r>
            <a:r>
              <a:rPr kumimoji="1" lang="ja-JP" altLang="en-US" dirty="0">
                <a:solidFill>
                  <a:schemeClr val="tx1"/>
                </a:solidFill>
              </a:rPr>
              <a:t>補助対象事業の要件」に記載の内容を全て満たしている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478831A3-5491-4D23-6A36-D56E385C901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DD2078E0-5947-6F86-66AF-B3A3EE7951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62640F57-452D-5FC6-3383-C75BDDD0ADAD}"/>
              </a:ext>
            </a:extLst>
          </p:cNvPr>
          <p:cNvGraphicFramePr>
            <a:graphicFrameLocks noGrp="1"/>
          </p:cNvGraphicFramePr>
          <p:nvPr>
            <p:extLst>
              <p:ext uri="{D42A27DB-BD31-4B8C-83A1-F6EECF244321}">
                <p14:modId xmlns:p14="http://schemas.microsoft.com/office/powerpoint/2010/main" val="693388460"/>
              </p:ext>
            </p:extLst>
          </p:nvPr>
        </p:nvGraphicFramePr>
        <p:xfrm>
          <a:off x="180000" y="1551332"/>
          <a:ext cx="11856000" cy="5013938"/>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303685">
                <a:tc>
                  <a:txBody>
                    <a:bodyPr/>
                    <a:lstStyle/>
                    <a:p>
                      <a:endParaRPr kumimoji="1" lang="ja-JP" altLang="en-US" sz="12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3.1. </a:t>
                      </a:r>
                      <a:r>
                        <a:rPr kumimoji="1" lang="ja-JP" altLang="en-US" sz="1200" dirty="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708599">
                <a:tc>
                  <a:txBody>
                    <a:bodyPr/>
                    <a:lstStyle/>
                    <a:p>
                      <a:r>
                        <a:rPr kumimoji="1" lang="ja-JP" altLang="en-US" sz="1200" dirty="0">
                          <a:latin typeface="Meiryo UI" panose="020B0604030504040204" pitchFamily="50" charset="-128"/>
                          <a:ea typeface="Meiryo UI" panose="020B0604030504040204" pitchFamily="50" charset="-128"/>
                        </a:rPr>
                        <a:t>製品品目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A</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公募要領の表１に掲げる製品の生産に係る設備投資等を行う事業であること。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1315970">
                <a:tc rowSpan="4">
                  <a:txBody>
                    <a:bodyPr/>
                    <a:lstStyle/>
                    <a:p>
                      <a:r>
                        <a:rPr kumimoji="1" lang="ja-JP" altLang="en-US" sz="1200" dirty="0">
                          <a:latin typeface="Meiryo UI" panose="020B0604030504040204" pitchFamily="50" charset="-128"/>
                          <a:ea typeface="Meiryo UI" panose="020B0604030504040204" pitchFamily="50" charset="-128"/>
                        </a:rPr>
                        <a:t>投資計画</a:t>
                      </a:r>
                      <a:endParaRPr kumimoji="1" lang="en-US" altLang="ja-JP"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間接補助事業によって得られる年間あたり製造能力の最低水準目標、生産開始年限</a:t>
                      </a:r>
                      <a:r>
                        <a:rPr kumimoji="1" lang="ja-JP" altLang="en-US" sz="1200" dirty="0">
                          <a:solidFill>
                            <a:schemeClr val="tx1"/>
                          </a:solidFill>
                          <a:latin typeface="Meiryo UI" panose="020B0604030504040204" pitchFamily="50" charset="-128"/>
                          <a:ea typeface="Meiryo UI" panose="020B0604030504040204" pitchFamily="50" charset="-128"/>
                        </a:rPr>
                        <a:t>及びその他目標は、公募要領の表２に記載されているものであること。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その際、</a:t>
                      </a:r>
                      <a:r>
                        <a:rPr kumimoji="1" lang="en-US" altLang="ja-JP" sz="1200" dirty="0">
                          <a:latin typeface="Meiryo UI" panose="020B0604030504040204" pitchFamily="50" charset="-128"/>
                          <a:ea typeface="Meiryo UI" panose="020B0604030504040204" pitchFamily="50" charset="-128"/>
                        </a:rPr>
                        <a:t>CN</a:t>
                      </a:r>
                      <a:r>
                        <a:rPr kumimoji="1" lang="ja-JP" altLang="en-US" sz="1200" dirty="0">
                          <a:latin typeface="Meiryo UI" panose="020B0604030504040204" pitchFamily="50" charset="-128"/>
                          <a:ea typeface="Meiryo UI" panose="020B0604030504040204" pitchFamily="50" charset="-128"/>
                        </a:rPr>
                        <a:t>の市場の広がりを見据え、世界トップクラスを目指し、</a:t>
                      </a: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年に向けた製造能力に関する野心的な目標を対外的に掲げていること。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endParaRPr kumimoji="1" lang="en-US" altLang="ja-JP" sz="1200" dirty="0">
                        <a:solidFill>
                          <a:srgbClr val="C00000"/>
                        </a:solidFill>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0080660"/>
                  </a:ext>
                </a:extLst>
              </a:tr>
              <a:tr h="506142">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C</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435985"/>
                  </a:ext>
                </a:extLst>
              </a:tr>
              <a:tr h="506142">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D</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経済産業省がやむを得ないと認める事情が生じない限り、間接補助事業終了後５年間以上、当該製品の生産を継続すること。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708599">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E</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mj-ea"/>
                        <a:buNone/>
                      </a:pPr>
                      <a:r>
                        <a:rPr kumimoji="1" lang="ja-JP" altLang="en-US" sz="1200" dirty="0">
                          <a:latin typeface="Meiryo UI" panose="020B0604030504040204" pitchFamily="50" charset="-128"/>
                          <a:ea typeface="Meiryo UI" panose="020B0604030504040204" pitchFamily="50" charset="-128"/>
                        </a:rPr>
                        <a:t>補助対象設備によって製造される全製品について、本事業の目的の用に供される製品の割合とそれ以外の事業の用に供される製品の割合の見込みを、間接補助事業終了後の５年間分記載すること。また、本事業の目的以外の用途について、具体的に記載す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506142">
                <a:tc rowSpan="2">
                  <a:txBody>
                    <a:bodyPr/>
                    <a:lstStyle/>
                    <a:p>
                      <a:r>
                        <a:rPr kumimoji="1" lang="ja-JP" altLang="en-US" sz="1200" dirty="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F</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工場（日本標準産業分類（令和５年７月告示）に掲げる製造業の用に供される施設）において行われる事業であること。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458659">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cs typeface="Malgun Gothic Semilight" panose="020B0502040204020203" pitchFamily="50" charset="-128"/>
                        </a:rPr>
                        <a:t>G</a:t>
                      </a:r>
                      <a:endParaRPr kumimoji="1" lang="ja-JP" altLang="en-US" sz="1200" dirty="0">
                        <a:latin typeface="Meiryo UI" panose="020B0604030504040204" pitchFamily="50" charset="-128"/>
                        <a:ea typeface="Meiryo UI" panose="020B0604030504040204" pitchFamily="50" charset="-128"/>
                        <a:cs typeface="Malgun Gothic Semilight" panose="020B0502040204020203"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F19949C0-2A3B-5D72-8374-6BAF47CA5DE5}"/>
              </a:ext>
            </a:extLst>
          </p:cNvPr>
          <p:cNvSpPr/>
          <p:nvPr/>
        </p:nvSpPr>
        <p:spPr>
          <a:xfrm>
            <a:off x="2161954" y="1620916"/>
            <a:ext cx="7868093" cy="361616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：要件を満たす場合には後段に記載のとおり、要件を満たす」などと記載のうえ、本様式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P9</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：①②それぞれについて、要件を満たす場合には「後段に記載の通り、要件を満たす」などと記載のうえ、本様式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P10,11</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D,E</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P12</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1533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8CC1F4-3C65-02A1-E65E-761C917E8F07}"/>
            </a:ext>
          </a:extLst>
        </p:cNvPr>
        <p:cNvGrpSpPr/>
        <p:nvPr/>
      </p:nvGrpSpPr>
      <p:grpSpPr>
        <a:xfrm>
          <a:off x="0" y="0"/>
          <a:ext cx="0" cy="0"/>
          <a:chOff x="0" y="0"/>
          <a:chExt cx="0" cy="0"/>
        </a:xfrm>
      </p:grpSpPr>
      <p:graphicFrame>
        <p:nvGraphicFramePr>
          <p:cNvPr id="52" name="think-cell data - do not delete" hidden="1">
            <a:extLst>
              <a:ext uri="{FF2B5EF4-FFF2-40B4-BE49-F238E27FC236}">
                <a16:creationId xmlns:a16="http://schemas.microsoft.com/office/drawing/2014/main" id="{58547255-C439-75CC-701C-2E7A089A11E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52" name="think-cell data - do not delete" hidden="1">
                        <a:extLst>
                          <a:ext uri="{FF2B5EF4-FFF2-40B4-BE49-F238E27FC236}">
                            <a16:creationId xmlns:a16="http://schemas.microsoft.com/office/drawing/2014/main" id="{D8D4FD8C-CBD7-7098-561E-6EC6004B07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FADA067-92DE-1280-E8D0-7BC2EB0A3C7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CF66733B-D8D9-C19E-1B8B-B4FC0ED10BE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a:t>
            </a:r>
            <a:r>
              <a:rPr lang="ja-JP" altLang="en-US" dirty="0">
                <a:solidFill>
                  <a:schemeClr val="tx1"/>
                </a:solidFill>
              </a:rPr>
              <a:t>導入する設備により生産する製品について、要件を満たしている</a:t>
            </a:r>
            <a:endParaRPr lang="en-US" altLang="ja-JP" dirty="0">
              <a:solidFill>
                <a:schemeClr val="tx1"/>
              </a:solidFill>
            </a:endParaRPr>
          </a:p>
        </p:txBody>
      </p:sp>
      <p:cxnSp>
        <p:nvCxnSpPr>
          <p:cNvPr id="8" name="直線コネクタ 7">
            <a:extLst>
              <a:ext uri="{FF2B5EF4-FFF2-40B4-BE49-F238E27FC236}">
                <a16:creationId xmlns:a16="http://schemas.microsoft.com/office/drawing/2014/main" id="{2CB52EF6-9D3A-8727-0D5B-50954117DA2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9E5C3B6B-613F-12E7-78AF-9A6C2097503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9" name="グループ化 18">
            <a:extLst>
              <a:ext uri="{FF2B5EF4-FFF2-40B4-BE49-F238E27FC236}">
                <a16:creationId xmlns:a16="http://schemas.microsoft.com/office/drawing/2014/main" id="{DE629D9D-F668-DD38-4BA5-0BE7C1CC0BE9}"/>
              </a:ext>
            </a:extLst>
          </p:cNvPr>
          <p:cNvGrpSpPr/>
          <p:nvPr/>
        </p:nvGrpSpPr>
        <p:grpSpPr>
          <a:xfrm>
            <a:off x="156000" y="2441505"/>
            <a:ext cx="5832000" cy="4103002"/>
            <a:chOff x="156000" y="2441505"/>
            <a:chExt cx="5716480" cy="4103002"/>
          </a:xfrm>
        </p:grpSpPr>
        <p:grpSp>
          <p:nvGrpSpPr>
            <p:cNvPr id="18" name="グループ化 17">
              <a:extLst>
                <a:ext uri="{FF2B5EF4-FFF2-40B4-BE49-F238E27FC236}">
                  <a16:creationId xmlns:a16="http://schemas.microsoft.com/office/drawing/2014/main" id="{F3C7C72A-AE65-536F-3740-0C9EE6323A39}"/>
                </a:ext>
              </a:extLst>
            </p:cNvPr>
            <p:cNvGrpSpPr/>
            <p:nvPr/>
          </p:nvGrpSpPr>
          <p:grpSpPr>
            <a:xfrm>
              <a:off x="156000" y="2441505"/>
              <a:ext cx="5716480" cy="360000"/>
              <a:chOff x="543578" y="1377175"/>
              <a:chExt cx="5239039" cy="360000"/>
            </a:xfrm>
          </p:grpSpPr>
          <p:cxnSp>
            <p:nvCxnSpPr>
              <p:cNvPr id="26" name="Straight Connector 18">
                <a:extLst>
                  <a:ext uri="{FF2B5EF4-FFF2-40B4-BE49-F238E27FC236}">
                    <a16:creationId xmlns:a16="http://schemas.microsoft.com/office/drawing/2014/main" id="{C7064E15-F525-35B2-7425-B59C07F5073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914703D4-C27F-ECBA-3634-A7F9A22C533B}"/>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製品の特徴等</a:t>
                </a:r>
              </a:p>
            </p:txBody>
          </p:sp>
        </p:grpSp>
        <p:sp>
          <p:nvSpPr>
            <p:cNvPr id="38" name="正方形/長方形 37">
              <a:extLst>
                <a:ext uri="{FF2B5EF4-FFF2-40B4-BE49-F238E27FC236}">
                  <a16:creationId xmlns:a16="http://schemas.microsoft.com/office/drawing/2014/main" id="{6975D0CD-238D-ED11-35FA-44A8BA2A29DA}"/>
                </a:ext>
              </a:extLst>
            </p:cNvPr>
            <p:cNvSpPr/>
            <p:nvPr/>
          </p:nvSpPr>
          <p:spPr>
            <a:xfrm>
              <a:off x="156000" y="2928550"/>
              <a:ext cx="5716480" cy="361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grpSp>
      <p:grpSp>
        <p:nvGrpSpPr>
          <p:cNvPr id="6" name="グループ化 5">
            <a:extLst>
              <a:ext uri="{FF2B5EF4-FFF2-40B4-BE49-F238E27FC236}">
                <a16:creationId xmlns:a16="http://schemas.microsoft.com/office/drawing/2014/main" id="{D2799935-AF05-F874-9C32-38FD54E45A8F}"/>
              </a:ext>
            </a:extLst>
          </p:cNvPr>
          <p:cNvGrpSpPr/>
          <p:nvPr/>
        </p:nvGrpSpPr>
        <p:grpSpPr>
          <a:xfrm>
            <a:off x="155996" y="1482462"/>
            <a:ext cx="11880002" cy="360000"/>
            <a:chOff x="543577" y="1377175"/>
            <a:chExt cx="5239040" cy="360000"/>
          </a:xfrm>
        </p:grpSpPr>
        <p:cxnSp>
          <p:nvCxnSpPr>
            <p:cNvPr id="12" name="Straight Connector 18">
              <a:extLst>
                <a:ext uri="{FF2B5EF4-FFF2-40B4-BE49-F238E27FC236}">
                  <a16:creationId xmlns:a16="http://schemas.microsoft.com/office/drawing/2014/main" id="{F417CD5F-EE70-CF63-6FCC-082AC6E66A6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23">
              <a:extLst>
                <a:ext uri="{FF2B5EF4-FFF2-40B4-BE49-F238E27FC236}">
                  <a16:creationId xmlns:a16="http://schemas.microsoft.com/office/drawing/2014/main" id="{97413424-7B2C-14C8-EACE-7A993A357066}"/>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品目名</a:t>
              </a:r>
            </a:p>
          </p:txBody>
        </p:sp>
      </p:grpSp>
      <p:sp>
        <p:nvSpPr>
          <p:cNvPr id="14" name="正方形/長方形 13">
            <a:extLst>
              <a:ext uri="{FF2B5EF4-FFF2-40B4-BE49-F238E27FC236}">
                <a16:creationId xmlns:a16="http://schemas.microsoft.com/office/drawing/2014/main" id="{9C35BC2F-7B82-E38F-ECB4-B8976A27C374}"/>
              </a:ext>
            </a:extLst>
          </p:cNvPr>
          <p:cNvSpPr/>
          <p:nvPr/>
        </p:nvSpPr>
        <p:spPr>
          <a:xfrm>
            <a:off x="155999" y="1925364"/>
            <a:ext cx="11879999" cy="4367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xxx</a:t>
            </a: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「ブレード」「タワー」「ナセル」「係留索・係留チェーン」「アンカー」「浮体基礎」のいずれか</a:t>
            </a:r>
            <a:endParaRPr lang="en-US" altLang="ja-JP" sz="1400" dirty="0">
              <a:solidFill>
                <a:srgbClr val="FF0000"/>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D102435A-48E5-C1DC-F07F-28D1D3EC56C4}"/>
              </a:ext>
            </a:extLst>
          </p:cNvPr>
          <p:cNvGrpSpPr/>
          <p:nvPr/>
        </p:nvGrpSpPr>
        <p:grpSpPr>
          <a:xfrm>
            <a:off x="6204002" y="2441505"/>
            <a:ext cx="5832000" cy="4103002"/>
            <a:chOff x="6319518" y="2441505"/>
            <a:chExt cx="5716480" cy="4103002"/>
          </a:xfrm>
        </p:grpSpPr>
        <p:grpSp>
          <p:nvGrpSpPr>
            <p:cNvPr id="3" name="グループ化 2">
              <a:extLst>
                <a:ext uri="{FF2B5EF4-FFF2-40B4-BE49-F238E27FC236}">
                  <a16:creationId xmlns:a16="http://schemas.microsoft.com/office/drawing/2014/main" id="{59FC326A-CBFB-070B-63F7-C4CF77B0F23F}"/>
                </a:ext>
              </a:extLst>
            </p:cNvPr>
            <p:cNvGrpSpPr/>
            <p:nvPr/>
          </p:nvGrpSpPr>
          <p:grpSpPr>
            <a:xfrm>
              <a:off x="6319518" y="2441505"/>
              <a:ext cx="5716480" cy="360000"/>
              <a:chOff x="543578" y="1377175"/>
              <a:chExt cx="5239039" cy="360000"/>
            </a:xfrm>
          </p:grpSpPr>
          <p:cxnSp>
            <p:nvCxnSpPr>
              <p:cNvPr id="7" name="Straight Connector 18">
                <a:extLst>
                  <a:ext uri="{FF2B5EF4-FFF2-40B4-BE49-F238E27FC236}">
                    <a16:creationId xmlns:a16="http://schemas.microsoft.com/office/drawing/2014/main" id="{F8553A94-D4CD-09FC-5F47-A6E032AA2D5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23">
                <a:extLst>
                  <a:ext uri="{FF2B5EF4-FFF2-40B4-BE49-F238E27FC236}">
                    <a16:creationId xmlns:a16="http://schemas.microsoft.com/office/drawing/2014/main" id="{276D6B36-7A61-3AC1-F9D8-FE6B591B59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サプライヤー構造</a:t>
                </a:r>
              </a:p>
            </p:txBody>
          </p:sp>
        </p:grpSp>
        <p:sp>
          <p:nvSpPr>
            <p:cNvPr id="15" name="正方形/長方形 14">
              <a:extLst>
                <a:ext uri="{FF2B5EF4-FFF2-40B4-BE49-F238E27FC236}">
                  <a16:creationId xmlns:a16="http://schemas.microsoft.com/office/drawing/2014/main" id="{2FD7AC92-3643-B2EC-2C5E-8A4DD7A8EE1A}"/>
                </a:ext>
              </a:extLst>
            </p:cNvPr>
            <p:cNvSpPr/>
            <p:nvPr/>
          </p:nvSpPr>
          <p:spPr>
            <a:xfrm>
              <a:off x="6319518" y="2928550"/>
              <a:ext cx="5716480" cy="361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grpSp>
      <p:sp>
        <p:nvSpPr>
          <p:cNvPr id="16" name="正方形/長方形 15">
            <a:extLst>
              <a:ext uri="{FF2B5EF4-FFF2-40B4-BE49-F238E27FC236}">
                <a16:creationId xmlns:a16="http://schemas.microsoft.com/office/drawing/2014/main" id="{33270864-96C0-6BE8-0C54-A29DAB738DBC}"/>
              </a:ext>
            </a:extLst>
          </p:cNvPr>
          <p:cNvSpPr/>
          <p:nvPr/>
        </p:nvSpPr>
        <p:spPr>
          <a:xfrm>
            <a:off x="2647595" y="2362064"/>
            <a:ext cx="7070424" cy="407329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品目名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を踏まえ、記載すること。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製品の特徴</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→製造製品の仕様・スペック（サイズ、製品の型など）や強み、イメージ図などを記載すること。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ブレードの原料・中間材が対象品目になる場合、ブレード製造工程との関係（製造工程フロー図を作成したうえで利用目的を記載するなど）や使用量（１基あたりの使用量など）を示すこと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サプライヤー構造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→導入する設備により生産する製品について、生産に必要となる原料・中間材とそのサプライヤーを可能な限り具体的に記すこと。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サプライヤー企業すべての社名を記載する必要はないが、未確定事項がある場合はその旨を明記すること。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236973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12793</Words>
  <Application>Microsoft Office PowerPoint</Application>
  <PresentationFormat>ワイド画面</PresentationFormat>
  <Paragraphs>1427</Paragraphs>
  <Slides>56</Slides>
  <Notes>35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56</vt:i4>
      </vt:variant>
    </vt:vector>
  </HeadingPairs>
  <TitlesOfParts>
    <vt:vector size="64"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2025-09-29T04:37:42Z</dcterms:created>
  <dcterms:modified xsi:type="dcterms:W3CDTF">2025-10-02T00:13:44Z</dcterms:modified>
</cp:coreProperties>
</file>