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30.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2"/>
  </p:notesMasterIdLst>
  <p:sldIdLst>
    <p:sldId id="2145705059" r:id="rId2"/>
    <p:sldId id="2145705333" r:id="rId3"/>
    <p:sldId id="2147483285" r:id="rId4"/>
    <p:sldId id="267" r:id="rId5"/>
    <p:sldId id="2147483286" r:id="rId6"/>
    <p:sldId id="2145705308" r:id="rId7"/>
    <p:sldId id="2147483287" r:id="rId8"/>
    <p:sldId id="2145705297" r:id="rId9"/>
    <p:sldId id="2147483284" r:id="rId10"/>
    <p:sldId id="2147483288" r:id="rId11"/>
    <p:sldId id="2147483289" r:id="rId12"/>
    <p:sldId id="2147483290" r:id="rId13"/>
    <p:sldId id="2147483291" r:id="rId14"/>
    <p:sldId id="2147483293" r:id="rId15"/>
    <p:sldId id="2145705147" r:id="rId16"/>
    <p:sldId id="2145705326" r:id="rId17"/>
    <p:sldId id="2145705146" r:id="rId18"/>
    <p:sldId id="2147483271" r:id="rId19"/>
    <p:sldId id="2147483292" r:id="rId20"/>
    <p:sldId id="2147483279" r:id="rId21"/>
    <p:sldId id="2145705325" r:id="rId22"/>
    <p:sldId id="2147483257" r:id="rId23"/>
    <p:sldId id="2147483300" r:id="rId24"/>
    <p:sldId id="2145705340" r:id="rId25"/>
    <p:sldId id="2145705311" r:id="rId26"/>
    <p:sldId id="2145705269" r:id="rId27"/>
    <p:sldId id="2147483268" r:id="rId28"/>
    <p:sldId id="2147483280" r:id="rId29"/>
    <p:sldId id="2145705310" r:id="rId30"/>
    <p:sldId id="2145705327" r:id="rId31"/>
    <p:sldId id="2145705294" r:id="rId32"/>
    <p:sldId id="2147483275" r:id="rId33"/>
    <p:sldId id="2147483301" r:id="rId34"/>
    <p:sldId id="2147483265" r:id="rId35"/>
    <p:sldId id="2147483274" r:id="rId36"/>
    <p:sldId id="2147483281" r:id="rId37"/>
    <p:sldId id="2147483294" r:id="rId38"/>
    <p:sldId id="2147483278" r:id="rId39"/>
    <p:sldId id="2147483264" r:id="rId40"/>
    <p:sldId id="2147483295" r:id="rId41"/>
    <p:sldId id="2145705281" r:id="rId42"/>
    <p:sldId id="2145705318" r:id="rId43"/>
    <p:sldId id="2145705319" r:id="rId44"/>
    <p:sldId id="2145705301" r:id="rId45"/>
    <p:sldId id="2145705321" r:id="rId46"/>
    <p:sldId id="2147483296" r:id="rId47"/>
    <p:sldId id="2147483297" r:id="rId48"/>
    <p:sldId id="2147483298" r:id="rId49"/>
    <p:sldId id="2147483299" r:id="rId50"/>
    <p:sldId id="2147483267" r:id="rId51"/>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C89101-F43A-423F-938D-5BA622924CEA}" v="10" dt="2025-07-22T04:46:09.85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98" autoAdjust="0"/>
    <p:restoredTop sz="96242" autoAdjust="0"/>
  </p:normalViewPr>
  <p:slideViewPr>
    <p:cSldViewPr snapToGrid="0">
      <p:cViewPr varScale="1">
        <p:scale>
          <a:sx n="99" d="100"/>
          <a:sy n="99" d="100"/>
        </p:scale>
        <p:origin x="1344" y="72"/>
      </p:cViewPr>
      <p:guideLst/>
    </p:cSldViewPr>
  </p:slideViewPr>
  <p:notesTextViewPr>
    <p:cViewPr>
      <p:scale>
        <a:sx n="1" d="1"/>
        <a:sy n="1" d="1"/>
      </p:scale>
      <p:origin x="0" y="0"/>
    </p:cViewPr>
  </p:notesTextViewPr>
  <p:notesViewPr>
    <p:cSldViewPr snapToGrid="0" showGuides="1">
      <p:cViewPr varScale="1">
        <p:scale>
          <a:sx n="75" d="100"/>
          <a:sy n="75" d="100"/>
        </p:scale>
        <p:origin x="3066" y="66"/>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2025/7/22</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dirty="0"/>
              <a:t>Notes view: </a:t>
            </a:r>
            <a:fld id="{128CEAFE-FA94-43E5-B0FF-D47E1CCDD1B4}" type="slidenum">
              <a:rPr lang="en-US" smtClean="0"/>
              <a:pPr/>
              <a:t>3</a:t>
            </a:fld>
            <a:endParaRPr lang="en-US" dirty="0"/>
          </a:p>
        </p:txBody>
      </p:sp>
    </p:spTree>
    <p:extLst>
      <p:ext uri="{BB962C8B-B14F-4D97-AF65-F5344CB8AC3E}">
        <p14:creationId xmlns:p14="http://schemas.microsoft.com/office/powerpoint/2010/main" val="2153481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375937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dirty="0"/>
              <a:t>Notes view: </a:t>
            </a:r>
            <a:fld id="{128CEAFE-FA94-43E5-B0FF-D47E1CCDD1B4}" type="slidenum">
              <a:rPr lang="en-US" smtClean="0"/>
              <a:pPr/>
              <a:t>5</a:t>
            </a:fld>
            <a:endParaRPr lang="en-US" dirty="0"/>
          </a:p>
        </p:txBody>
      </p:sp>
    </p:spTree>
    <p:extLst>
      <p:ext uri="{BB962C8B-B14F-4D97-AF65-F5344CB8AC3E}">
        <p14:creationId xmlns:p14="http://schemas.microsoft.com/office/powerpoint/2010/main" val="35968684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58F46-A6B4-0363-2A12-071CCD37BE2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F3EF0AD-3CE2-B79F-EC57-EB14F9D2DC3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2810A1C-B27B-4E69-86E4-7A1AA5701E7B}"/>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D30D5A8-7B3E-7AF3-E818-83A205DE2AD6}"/>
              </a:ext>
            </a:extLst>
          </p:cNvPr>
          <p:cNvSpPr>
            <a:spLocks noGrp="1"/>
          </p:cNvSpPr>
          <p:nvPr>
            <p:ph type="sldNum" sz="quarter" idx="5"/>
          </p:nvPr>
        </p:nvSpPr>
        <p:spPr/>
        <p:txBody>
          <a:bodyPr/>
          <a:lstStyle/>
          <a:p>
            <a:r>
              <a:rPr lang="en-US"/>
              <a:t>Notes view: </a:t>
            </a:r>
            <a:fld id="{128CEAFE-FA94-43E5-B0FF-D47E1CCDD1B4}" type="slidenum">
              <a:rPr lang="en-US" smtClean="0"/>
              <a:pPr/>
              <a:t>35</a:t>
            </a:fld>
            <a:endParaRPr lang="en-US"/>
          </a:p>
        </p:txBody>
      </p:sp>
    </p:spTree>
    <p:extLst>
      <p:ext uri="{BB962C8B-B14F-4D97-AF65-F5344CB8AC3E}">
        <p14:creationId xmlns:p14="http://schemas.microsoft.com/office/powerpoint/2010/main" val="17769199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FD9AD-A2ED-E3C7-4C32-B735D22278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DCF1E1E-5D67-2106-C432-71D7EC0808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E49CE4-B49A-0880-9E08-12D1EDA33C4B}"/>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D1E7838D-1516-CCCE-DD54-47875E3E29BE}"/>
              </a:ext>
            </a:extLst>
          </p:cNvPr>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18795975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43</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p:cNvSpPr>
            <a:spLocks noGrp="1"/>
          </p:cNvSpPr>
          <p:nvPr>
            <p:ph type="sldNum" sz="quarter" idx="5"/>
          </p:nvPr>
        </p:nvSpPr>
        <p:spPr/>
        <p:txBody>
          <a:bodyPr/>
          <a:lstStyle/>
          <a:p>
            <a:r>
              <a:rPr lang="en-US" dirty="0"/>
              <a:t>Notes view: </a:t>
            </a:r>
            <a:fld id="{128CEAFE-FA94-43E5-B0FF-D47E1CCDD1B4}" type="slidenum">
              <a:rPr lang="en-US" smtClean="0"/>
              <a:pPr/>
              <a:t>6</a:t>
            </a:fld>
            <a:endParaRPr lang="en-US" dirty="0"/>
          </a:p>
        </p:txBody>
      </p:sp>
    </p:spTree>
    <p:extLst>
      <p:ext uri="{BB962C8B-B14F-4D97-AF65-F5344CB8AC3E}">
        <p14:creationId xmlns:p14="http://schemas.microsoft.com/office/powerpoint/2010/main" val="41349302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47</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C9C50-BFAC-EDDE-624F-16FB49068F8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A8E204A-6685-C2AD-A755-1D32CC2C8D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DDBC536-B655-3705-5C03-AD16B6BCBFDD}"/>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652E6EAC-A44C-E425-AF15-1F09D92B9B97}"/>
              </a:ext>
            </a:extLst>
          </p:cNvPr>
          <p:cNvSpPr>
            <a:spLocks noGrp="1"/>
          </p:cNvSpPr>
          <p:nvPr>
            <p:ph type="sldNum" sz="quarter" idx="5"/>
          </p:nvPr>
        </p:nvSpPr>
        <p:spPr/>
        <p:txBody>
          <a:bodyPr/>
          <a:lstStyle/>
          <a:p>
            <a:r>
              <a:rPr lang="en-US" dirty="0"/>
              <a:t>Notes view: </a:t>
            </a:r>
            <a:fld id="{128CEAFE-FA94-43E5-B0FF-D47E1CCDD1B4}" type="slidenum">
              <a:rPr lang="en-US" smtClean="0"/>
              <a:pPr/>
              <a:t>7</a:t>
            </a:fld>
            <a:endParaRPr lang="en-US" dirty="0"/>
          </a:p>
        </p:txBody>
      </p:sp>
    </p:spTree>
    <p:extLst>
      <p:ext uri="{BB962C8B-B14F-4D97-AF65-F5344CB8AC3E}">
        <p14:creationId xmlns:p14="http://schemas.microsoft.com/office/powerpoint/2010/main" val="3311427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06605-359D-1953-E0FC-D9DB32B260C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DFAA6B4-27B1-A7C1-17D6-643FBB182C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71668FE-F1B8-AF83-0EC9-77A084B7091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AE84D19-3433-166F-F290-34218851B446}"/>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2899995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24DFF-1452-148F-A138-6D365860632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E2696D-2440-E108-97E6-4BA51A5B77E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8967276-CC9B-641F-C923-9144BD1796F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A0D24BA-AFBF-1E27-A2DC-0416A0F7F1AA}"/>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155539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130934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oleObject" Target="../embeddings/oleObject3.bin"/><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2.emf"/><Relationship Id="rId4" Type="http://schemas.openxmlformats.org/officeDocument/2006/relationships/oleObject" Target="../embeddings/oleObject4.bin"/></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9.xml"/><Relationship Id="rId1" Type="http://schemas.openxmlformats.org/officeDocument/2006/relationships/tags" Target="../tags/tag8.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1.xml"/><Relationship Id="rId1" Type="http://schemas.openxmlformats.org/officeDocument/2006/relationships/tags" Target="../tags/tag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3.xml"/><Relationship Id="rId1" Type="http://schemas.openxmlformats.org/officeDocument/2006/relationships/tags" Target="../tags/tag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5.xml"/><Relationship Id="rId1" Type="http://schemas.openxmlformats.org/officeDocument/2006/relationships/tags" Target="../tags/tag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7.xml"/><Relationship Id="rId1" Type="http://schemas.openxmlformats.org/officeDocument/2006/relationships/tags" Target="../tags/tag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9.xml"/><Relationship Id="rId1" Type="http://schemas.openxmlformats.org/officeDocument/2006/relationships/tags" Target="../tags/tag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5CB948D-B448-F7A6-0247-0F37694F3EA9}"/>
              </a:ext>
            </a:extLst>
          </p:cNvPr>
          <p:cNvGraphicFramePr>
            <a:graphicFrameLocks noChangeAspect="1"/>
          </p:cNvGraphicFramePr>
          <p:nvPr>
            <p:custDataLst>
              <p:tags r:id="rId1"/>
            </p:custDataLst>
            <p:extLst>
              <p:ext uri="{D42A27DB-BD31-4B8C-83A1-F6EECF244321}">
                <p14:modId xmlns:p14="http://schemas.microsoft.com/office/powerpoint/2010/main" val="5416887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3" name="think-cell data - do not delete" hidden="1">
                        <a:extLst>
                          <a:ext uri="{FF2B5EF4-FFF2-40B4-BE49-F238E27FC236}">
                            <a16:creationId xmlns:a16="http://schemas.microsoft.com/office/drawing/2014/main" id="{55CB948D-B448-F7A6-0247-0F37694F3E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D2D4C641-8471-DE4C-8214-FC08730FC062}"/>
              </a:ext>
            </a:extLst>
          </p:cNvPr>
          <p:cNvGraphicFramePr>
            <a:graphicFrameLocks noChangeAspect="1"/>
          </p:cNvGraphicFramePr>
          <p:nvPr>
            <p:custDataLst>
              <p:tags r:id="rId2"/>
            </p:custDataLst>
            <p:extLst>
              <p:ext uri="{D42A27DB-BD31-4B8C-83A1-F6EECF244321}">
                <p14:modId xmlns:p14="http://schemas.microsoft.com/office/powerpoint/2010/main" val="41576078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6" imgW="346" imgH="346" progId="TCLayout.ActiveDocument.1">
                  <p:embed/>
                </p:oleObj>
              </mc:Choice>
              <mc:Fallback>
                <p:oleObj name="think-cellスライド" r:id="rId6" imgW="346" imgH="346" progId="TCLayout.ActiveDocument.1">
                  <p:embed/>
                  <p:pic>
                    <p:nvPicPr>
                      <p:cNvPr id="2" name="think-cell data - do not delete" hidden="1">
                        <a:extLst>
                          <a:ext uri="{FF2B5EF4-FFF2-40B4-BE49-F238E27FC236}">
                            <a16:creationId xmlns:a16="http://schemas.microsoft.com/office/drawing/2014/main" id="{D2D4C641-8471-DE4C-8214-FC08730FC0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kumimoji="1" lang="ja-JP" altLang="en-US" sz="2000" dirty="0">
                <a:solidFill>
                  <a:sysClr val="windowText" lastClr="000000"/>
                </a:solidFill>
                <a:latin typeface="Meiryo UI" panose="020B0604030504040204" pitchFamily="50" charset="-128"/>
                <a:ea typeface="Meiryo UI" panose="020B0604030504040204" pitchFamily="50" charset="-128"/>
              </a:rPr>
              <a:t>共同提案者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721756"/>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ＧＸサプライチェーン構築支援事業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Ⅰ</a:t>
            </a:r>
            <a:r>
              <a:rPr lang="ja-JP" altLang="en-US" sz="2000" dirty="0">
                <a:solidFill>
                  <a:schemeClr val="tx1"/>
                </a:solidFill>
              </a:rPr>
              <a:t>（</a:t>
            </a:r>
            <a:r>
              <a:rPr lang="en-US" altLang="ja-JP" sz="2000" dirty="0">
                <a:solidFill>
                  <a:schemeClr val="tx1"/>
                </a:solidFill>
              </a:rPr>
              <a:t>HVDC</a:t>
            </a:r>
            <a:r>
              <a:rPr lang="ja-JP" altLang="en-US" sz="2000" dirty="0">
                <a:solidFill>
                  <a:schemeClr val="tx1"/>
                </a:solidFill>
              </a:rPr>
              <a:t>ケーブル）</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773777" y="4433672"/>
            <a:ext cx="6191395" cy="18402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単独申請の場合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共同提案者欄は削除してください。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lang="en-US" sz="1400" dirty="0">
              <a:solidFill>
                <a:schemeClr val="tx1"/>
              </a:solidFill>
              <a:latin typeface="Meiryo UI" panose="020B0604030504040204" pitchFamily="50" charset="-128"/>
              <a:ea typeface="Meiryo UI" panose="020B0604030504040204" pitchFamily="50" charset="-128"/>
            </a:endParaRPr>
          </a:p>
          <a:p>
            <a:r>
              <a:rPr kumimoji="1"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共同</a:t>
            </a:r>
            <a:r>
              <a:rPr kumimoji="1" lang="ja-JP" altLang="en-US" sz="1400" dirty="0">
                <a:solidFill>
                  <a:schemeClr val="tx1"/>
                </a:solidFill>
                <a:latin typeface="Meiryo UI" panose="020B0604030504040204" pitchFamily="50" charset="-128"/>
                <a:ea typeface="Meiryo UI" panose="020B0604030504040204" pitchFamily="50" charset="-128"/>
              </a:rPr>
              <a:t>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幹事企業については、社名に加えて、代表者の役職と氏名を記載してください。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その他の共同提案者は、社名のみを記載してください。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390235"/>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DAFFA-7006-3AD1-13E6-A5FE192A6C8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BD495D9-7685-A450-6320-C76F58164B6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D0E827C7-1884-7991-7045-4B46C3F6906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066EA209-597B-E993-3677-CDCC7FC0935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【D,E】</a:t>
            </a:r>
            <a:r>
              <a:rPr lang="ja-JP" altLang="en-US" dirty="0">
                <a:solidFill>
                  <a:schemeClr val="tx1"/>
                </a:solidFill>
              </a:rPr>
              <a:t>間接補助事業終了後</a:t>
            </a:r>
            <a:r>
              <a:rPr lang="en-US" altLang="ja-JP" dirty="0">
                <a:solidFill>
                  <a:schemeClr val="tx1"/>
                </a:solidFill>
              </a:rPr>
              <a:t>5</a:t>
            </a:r>
            <a:r>
              <a:rPr lang="ja-JP" altLang="en-US" dirty="0">
                <a:solidFill>
                  <a:schemeClr val="tx1"/>
                </a:solidFill>
              </a:rPr>
              <a:t>年間は</a:t>
            </a:r>
            <a:r>
              <a:rPr lang="en-US" altLang="ja-JP" dirty="0">
                <a:solidFill>
                  <a:schemeClr val="tx1"/>
                </a:solidFill>
              </a:rPr>
              <a:t>HVDC</a:t>
            </a:r>
            <a:r>
              <a:rPr lang="ja-JP" altLang="en-US" dirty="0">
                <a:solidFill>
                  <a:schemeClr val="tx1"/>
                </a:solidFill>
              </a:rPr>
              <a:t>ケーブル完成品の製造を継続する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078D8EA6-3371-11C4-F67B-7FC60719C6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587443CF-A200-0951-106C-E8158A22A1A6}"/>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D56D8495-202A-9972-3221-C8F57A17457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間接補助事業終了後</a:t>
              </a:r>
              <a:r>
                <a:rPr lang="en-US" altLang="ja-JP" sz="1400" dirty="0">
                  <a:solidFill>
                    <a:schemeClr val="tx1"/>
                  </a:solidFill>
                  <a:latin typeface="Meiryo UI" panose="020B0604030504040204" pitchFamily="50" charset="-128"/>
                  <a:ea typeface="Meiryo UI" panose="020B0604030504040204" pitchFamily="50" charset="-128"/>
                </a:rPr>
                <a:t>5</a:t>
              </a:r>
              <a:r>
                <a:rPr lang="ja-JP" altLang="en-US" sz="1400" dirty="0">
                  <a:solidFill>
                    <a:schemeClr val="tx1"/>
                  </a:solidFill>
                  <a:latin typeface="Meiryo UI" panose="020B0604030504040204" pitchFamily="50" charset="-128"/>
                  <a:ea typeface="Meiryo UI" panose="020B0604030504040204" pitchFamily="50" charset="-128"/>
                </a:rPr>
                <a:t>年間の生産計画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FA7D412F-4FEB-2499-7847-987E6D94DF9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C185289A-29BD-0AB1-1C56-1FC7AA05D0E1}"/>
              </a:ext>
            </a:extLst>
          </p:cNvPr>
          <p:cNvGraphicFramePr>
            <a:graphicFrameLocks noGrp="1"/>
          </p:cNvGraphicFramePr>
          <p:nvPr>
            <p:extLst>
              <p:ext uri="{D42A27DB-BD31-4B8C-83A1-F6EECF244321}">
                <p14:modId xmlns:p14="http://schemas.microsoft.com/office/powerpoint/2010/main" val="3967564175"/>
              </p:ext>
            </p:extLst>
          </p:nvPr>
        </p:nvGraphicFramePr>
        <p:xfrm>
          <a:off x="180000" y="3467763"/>
          <a:ext cx="11856002" cy="295656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補助対象設備によって製造される製品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a:txBody>
                    <a:bodyPr/>
                    <a:lstStyle/>
                    <a:p>
                      <a:r>
                        <a:rPr kumimoji="1" lang="ja-JP" altLang="en-US" sz="1400" b="0" dirty="0">
                          <a:latin typeface="Meiryo UI" panose="020B0604030504040204" pitchFamily="50" charset="-128"/>
                          <a:ea typeface="Meiryo UI" panose="020B0604030504040204" pitchFamily="50" charset="-128"/>
                        </a:rPr>
                        <a:t>本事業の目的の用に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a:latin typeface="Meiryo UI" panose="020B0604030504040204" pitchFamily="50" charset="-128"/>
                          <a:ea typeface="Meiryo UI" panose="020B0604030504040204" pitchFamily="50" charset="-128"/>
                        </a:rPr>
                        <a:t>HVDC</a:t>
                      </a:r>
                      <a:r>
                        <a:rPr kumimoji="1" lang="ja-JP" altLang="en-US" sz="1400" b="0" dirty="0">
                          <a:latin typeface="Meiryo UI" panose="020B0604030504040204" pitchFamily="50" charset="-128"/>
                          <a:ea typeface="Meiryo UI" panose="020B0604030504040204" pitchFamily="50" charset="-128"/>
                        </a:rPr>
                        <a:t>ケーブル完成品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rowSpan="3">
                  <a:txBody>
                    <a:bodyPr/>
                    <a:lstStyle/>
                    <a:p>
                      <a:r>
                        <a:rPr kumimoji="1" lang="ja-JP" altLang="en-US" sz="1400" b="0" dirty="0">
                          <a:latin typeface="Meiryo UI" panose="020B0604030504040204" pitchFamily="50" charset="-128"/>
                          <a:ea typeface="Meiryo UI" panose="020B0604030504040204" pitchFamily="50" charset="-128"/>
                        </a:rPr>
                        <a:t>それ以外の事業の用に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7019232"/>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1349018"/>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0277369"/>
                  </a:ext>
                </a:extLst>
              </a:tr>
              <a:tr h="205530">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本事業の目的の用に供される製品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それ以外の事業の用に供される製品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bl>
          </a:graphicData>
        </a:graphic>
      </p:graphicFrame>
      <p:sp>
        <p:nvSpPr>
          <p:cNvPr id="29" name="TextBox 40">
            <a:extLst>
              <a:ext uri="{FF2B5EF4-FFF2-40B4-BE49-F238E27FC236}">
                <a16:creationId xmlns:a16="http://schemas.microsoft.com/office/drawing/2014/main" id="{BFB03D06-70BE-3EB5-7AC7-3F4CB50F0BCF}"/>
              </a:ext>
            </a:extLst>
          </p:cNvPr>
          <p:cNvSpPr txBox="1"/>
          <p:nvPr/>
        </p:nvSpPr>
        <p:spPr>
          <a:xfrm>
            <a:off x="180000" y="2095500"/>
            <a:ext cx="1585623"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間接補助事業</a:t>
            </a:r>
            <a:r>
              <a:rPr lang="ja-JP" altLang="en-US" sz="1400" dirty="0">
                <a:solidFill>
                  <a:schemeClr val="tx1"/>
                </a:solidFill>
                <a:latin typeface="Meiryo UI" panose="020B0604030504040204" pitchFamily="50" charset="-128"/>
                <a:ea typeface="Meiryo UI" panose="020B0604030504040204" pitchFamily="50" charset="-128"/>
              </a:rPr>
              <a:t>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終了予定日</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57555AEA-C9F4-1940-CDD2-2B5087C99849}"/>
              </a:ext>
            </a:extLst>
          </p:cNvPr>
          <p:cNvSpPr txBox="1"/>
          <p:nvPr/>
        </p:nvSpPr>
        <p:spPr>
          <a:xfrm>
            <a:off x="1900660" y="2095500"/>
            <a:ext cx="2159306"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r>
              <a:rPr kumimoji="1" lang="ja-JP" altLang="en-US" sz="1400" dirty="0">
                <a:solidFill>
                  <a:schemeClr val="tx1"/>
                </a:solidFill>
                <a:latin typeface="Meiryo UI" panose="020B0604030504040204" pitchFamily="50" charset="-128"/>
                <a:ea typeface="Meiryo UI" panose="020B0604030504040204" pitchFamily="50" charset="-128"/>
              </a:rPr>
              <a:t>年</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月</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1" name="TextBox 40">
            <a:extLst>
              <a:ext uri="{FF2B5EF4-FFF2-40B4-BE49-F238E27FC236}">
                <a16:creationId xmlns:a16="http://schemas.microsoft.com/office/drawing/2014/main" id="{B4E1140F-2DE1-314F-70C5-ACF808FFBF65}"/>
              </a:ext>
            </a:extLst>
          </p:cNvPr>
          <p:cNvSpPr txBox="1"/>
          <p:nvPr/>
        </p:nvSpPr>
        <p:spPr>
          <a:xfrm>
            <a:off x="4195003" y="2095500"/>
            <a:ext cx="1675262"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本事業の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目的以外の用途</a:t>
            </a:r>
            <a:endParaRPr kumimoji="1" lang="en-US" altLang="ja-JP" sz="1100" dirty="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657F564A-5127-3A8F-F3A1-5A9EDFA925F4}"/>
              </a:ext>
            </a:extLst>
          </p:cNvPr>
          <p:cNvSpPr txBox="1"/>
          <p:nvPr/>
        </p:nvSpPr>
        <p:spPr>
          <a:xfrm>
            <a:off x="6005303" y="2095500"/>
            <a:ext cx="6030695"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p>
        </p:txBody>
      </p:sp>
      <p:cxnSp>
        <p:nvCxnSpPr>
          <p:cNvPr id="33" name="Straight Connector 40">
            <a:extLst>
              <a:ext uri="{FF2B5EF4-FFF2-40B4-BE49-F238E27FC236}">
                <a16:creationId xmlns:a16="http://schemas.microsoft.com/office/drawing/2014/main" id="{1A9DCEA1-A404-FA54-1744-A6F2426E6F2B}"/>
              </a:ext>
            </a:extLst>
          </p:cNvPr>
          <p:cNvCxnSpPr>
            <a:cxnSpLocks/>
          </p:cNvCxnSpPr>
          <p:nvPr/>
        </p:nvCxnSpPr>
        <p:spPr>
          <a:xfrm flipH="1">
            <a:off x="180000" y="3215763"/>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4" name="Freeform 94">
            <a:extLst>
              <a:ext uri="{FF2B5EF4-FFF2-40B4-BE49-F238E27FC236}">
                <a16:creationId xmlns:a16="http://schemas.microsoft.com/office/drawing/2014/main" id="{E1EE77CA-F412-D364-4D8F-8E60E8262590}"/>
              </a:ext>
            </a:extLst>
          </p:cNvPr>
          <p:cNvSpPr>
            <a:spLocks/>
          </p:cNvSpPr>
          <p:nvPr/>
        </p:nvSpPr>
        <p:spPr bwMode="gray">
          <a:xfrm rot="5400000" flipH="1">
            <a:off x="5988000" y="311825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D10E32C-4A8C-83AA-A9E4-5C811BB312FC}"/>
              </a:ext>
            </a:extLst>
          </p:cNvPr>
          <p:cNvSpPr/>
          <p:nvPr/>
        </p:nvSpPr>
        <p:spPr>
          <a:xfrm>
            <a:off x="2053953" y="2249988"/>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間接補助事業の終了予定日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本事業の目的以外の用途</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補助対象設備によって製造される製品とその割合（間接補助事業終了後５年間分）</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→本事業の目的の用に供される製品とそれ以外の事業の用に供される製品の割合は、合計</a:t>
            </a:r>
            <a:r>
              <a:rPr lang="en-US" altLang="ja-JP" sz="1400" dirty="0">
                <a:solidFill>
                  <a:srgbClr val="FF0000"/>
                </a:solidFill>
                <a:latin typeface="Meiryo UI" panose="020B0604030504040204" pitchFamily="50" charset="-128"/>
                <a:ea typeface="Meiryo UI" panose="020B0604030504040204" pitchFamily="50" charset="-128"/>
              </a:rPr>
              <a:t>100%</a:t>
            </a:r>
            <a:r>
              <a:rPr lang="ja-JP" altLang="en-US" sz="1400" dirty="0">
                <a:solidFill>
                  <a:srgbClr val="FF0000"/>
                </a:solidFill>
                <a:latin typeface="Meiryo UI" panose="020B0604030504040204" pitchFamily="50" charset="-128"/>
                <a:ea typeface="Meiryo UI" panose="020B0604030504040204" pitchFamily="50" charset="-128"/>
              </a:rPr>
              <a:t>になるよう記載すること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78698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309208" y="559142"/>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309208" y="928497"/>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2523676133"/>
              </p:ext>
            </p:extLst>
          </p:nvPr>
        </p:nvGraphicFramePr>
        <p:xfrm>
          <a:off x="226279" y="961260"/>
          <a:ext cx="11880000" cy="47396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様式第３別添３に記載の通り、要件を満たす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dirty="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en-US" altLang="ja-JP" sz="1200" dirty="0" err="1">
                          <a:solidFill>
                            <a:srgbClr val="C00000"/>
                          </a:solidFill>
                          <a:highlight>
                            <a:srgbClr val="FFFF00"/>
                          </a:highlight>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dirty="0"/>
                        <a:t>C</a:t>
                      </a: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dirty="0"/>
                        <a:t>D</a:t>
                      </a: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solidFill>
                            <a:srgbClr val="C00000"/>
                          </a:solidFill>
                          <a:highlight>
                            <a:srgbClr val="FFFF00"/>
                          </a:highlight>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dirty="0"/>
                        <a:t>E</a:t>
                      </a: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dirty="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2473190440"/>
              </p:ext>
            </p:extLst>
          </p:nvPr>
        </p:nvGraphicFramePr>
        <p:xfrm>
          <a:off x="226279" y="6068942"/>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4.2. </a:t>
                      </a:r>
                      <a:r>
                        <a:rPr kumimoji="1" lang="ja-JP" altLang="en-US" sz="1200" dirty="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G</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1339157" y="1650572"/>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：要件を満たす場合には「様式第３別添３に記載の通り、要件を満たす」などと記載のうえ、様式第３別添３を提出すること。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P12</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（資料名。財務諸表、応募申請者概要などを想定）に記載の通り、要件を満たす」などと記載のうえ、当該資料を提出すること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：要件を満たす場合には「様式第４に記載の通り、要件を満たす」などと記載のうえ、様式第４を提出すること。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【C】</a:t>
            </a:r>
            <a:r>
              <a:rPr lang="ja-JP" altLang="en-US" dirty="0">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→単独申請の場合、</a:t>
            </a:r>
            <a:r>
              <a:rPr lang="ja-JP" altLang="en-US" sz="1400" u="sng" dirty="0">
                <a:solidFill>
                  <a:srgbClr val="FF0000"/>
                </a:solidFill>
                <a:latin typeface="Meiryo UI" panose="020B0604030504040204" pitchFamily="50" charset="-128"/>
                <a:ea typeface="Meiryo UI" panose="020B0604030504040204" pitchFamily="50" charset="-128"/>
              </a:rPr>
              <a:t>事業部等の単位で</a:t>
            </a:r>
            <a:r>
              <a:rPr lang="ja-JP" altLang="en-US" sz="1400" dirty="0">
                <a:solidFill>
                  <a:srgbClr val="FF0000"/>
                </a:solidFill>
                <a:latin typeface="Meiryo UI" panose="020B0604030504040204" pitchFamily="50" charset="-128"/>
                <a:ea typeface="Meiryo UI" panose="020B0604030504040204" pitchFamily="50" charset="-128"/>
              </a:rPr>
              <a:t>間接補助事業における役割分担を記載すること。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共同申請の場合、</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間接補助事業を実施する全ての者において、経営層のコミットを約束する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2955741923"/>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73951" y="2355471"/>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幹事会社、共同実施者の全てにおける経営層のコミット状況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→各項目について、以下の通り記載すること。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P14-17</a:t>
            </a:r>
            <a:r>
              <a:rPr lang="ja-JP" altLang="en-US" sz="1400" dirty="0">
                <a:solidFill>
                  <a:srgbClr val="FF0000"/>
                </a:solidFill>
                <a:latin typeface="Meiryo UI" panose="020B0604030504040204" pitchFamily="50" charset="-128"/>
                <a:ea typeface="Meiryo UI" panose="020B0604030504040204" pitchFamily="50" charset="-128"/>
              </a:rPr>
              <a:t>にて説明する場合は、「後段に記載の通り、経営層がコミットする」などと記載すること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P18</a:t>
            </a:r>
            <a:r>
              <a:rPr lang="ja-JP" altLang="en-US" sz="1400" dirty="0">
                <a:solidFill>
                  <a:srgbClr val="FF0000"/>
                </a:solidFill>
                <a:latin typeface="Meiryo UI" panose="020B0604030504040204" pitchFamily="50" charset="-128"/>
                <a:ea typeface="Meiryo UI" panose="020B0604030504040204" pitchFamily="50" charset="-128"/>
              </a:rPr>
              <a:t>に示す代替手段にて説明する場合は、「後段に記載の通り、経営層がコミットする（代替手段様式を提出）」　などと記載すること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代替手段が認められるのは、共同申請者のうち、本事業を中核的に推進する主体ではない場合のみであることに注意すること。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87903"/>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間接補助事業の遂行において、経営層は</a:t>
            </a:r>
            <a:r>
              <a:rPr lang="en-US" altLang="ja-JP" dirty="0">
                <a:solidFill>
                  <a:schemeClr val="tx1"/>
                </a:solidFill>
              </a:rPr>
              <a:t>xx</a:t>
            </a:r>
            <a:r>
              <a:rPr lang="ja-JP" altLang="en-US" dirty="0">
                <a:solidFill>
                  <a:schemeClr val="tx1"/>
                </a:solidFill>
              </a:rPr>
              <a:t>の役割を担う</a:t>
            </a:r>
            <a:endParaRPr kumimoji="1" lang="en-US" altLang="ja-JP" strike="sngStrike" dirty="0">
              <a:solidFill>
                <a:srgbClr val="FF0000"/>
              </a:solidFill>
              <a:highlight>
                <a:srgbClr val="FFFF00"/>
              </a:highlight>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責任者と担当部署</a:t>
            </a:r>
            <a:endParaRPr lang="en-US" altLang="ja-JP" sz="1400" dirty="0">
              <a:latin typeface="Meiryo UI" panose="020B0604030504040204" pitchFamily="50" charset="-128"/>
              <a:ea typeface="Meiryo UI" panose="020B0604030504040204" pitchFamily="50" charset="-128"/>
            </a:endParaRPr>
          </a:p>
          <a:p>
            <a:pPr lvl="1">
              <a:buSzPct val="100000"/>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a:t>
            </a:r>
            <a:endParaRPr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E</a:t>
            </a:r>
            <a:r>
              <a:rPr kumimoji="1" lang="ja-JP" altLang="en-US" sz="1400" dirty="0">
                <a:latin typeface="Meiryo UI" panose="020B0604030504040204" pitchFamily="50" charset="-128"/>
                <a:ea typeface="Meiryo UI" panose="020B0604030504040204" pitchFamily="50" charset="-128"/>
              </a:rPr>
              <a:t>本部長：</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a:t>
            </a: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担当チーム</a:t>
            </a:r>
            <a:endParaRPr kumimoji="1" lang="en-US" altLang="ja-JP" sz="1400" dirty="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dirty="0">
                <a:latin typeface="Meiryo UI" panose="020B0604030504040204" pitchFamily="50" charset="-128"/>
                <a:ea typeface="Meiryo UI" panose="020B0604030504040204" pitchFamily="50" charset="-128"/>
              </a:rPr>
              <a:t>チーム</a:t>
            </a:r>
            <a:r>
              <a:rPr kumimoji="1" lang="en-US" altLang="ja-JP" sz="1400" dirty="0">
                <a:latin typeface="Meiryo UI" panose="020B0604030504040204" pitchFamily="50" charset="-128"/>
                <a:ea typeface="Meiryo UI" panose="020B0604030504040204" pitchFamily="50" charset="-128"/>
              </a:rPr>
              <a:t>A</a:t>
            </a:r>
            <a:r>
              <a:rPr kumimoji="1" lang="ja-JP" altLang="en-US" sz="1400" dirty="0">
                <a:latin typeface="Meiryo UI" panose="020B0604030504040204" pitchFamily="50" charset="-128"/>
                <a:ea typeface="Meiryo UI" panose="020B0604030504040204" pitchFamily="50" charset="-128"/>
              </a:rPr>
              <a:t>：①</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：③</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C</a:t>
            </a:r>
            <a:r>
              <a:rPr lang="ja-JP" altLang="en-US" sz="1400" dirty="0">
                <a:latin typeface="Meiryo UI" panose="020B0604030504040204" pitchFamily="50" charset="-128"/>
                <a:ea typeface="Meiryo UI" panose="020B0604030504040204" pitchFamily="50" charset="-128"/>
              </a:rPr>
              <a:t>：④</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D</a:t>
            </a:r>
            <a:r>
              <a:rPr lang="ja-JP" altLang="en-US" sz="1400" dirty="0">
                <a:latin typeface="Meiryo UI" panose="020B0604030504040204" pitchFamily="50" charset="-128"/>
                <a:ea typeface="Meiryo UI" panose="020B0604030504040204" pitchFamily="50" charset="-128"/>
              </a:rPr>
              <a:t>部（</a:t>
            </a:r>
            <a:r>
              <a:rPr lang="en-US" altLang="ja-JP" sz="1400" dirty="0">
                <a:latin typeface="Meiryo UI" panose="020B0604030504040204" pitchFamily="50" charset="-128"/>
                <a:ea typeface="Meiryo UI" panose="020B0604030504040204" pitchFamily="50" charset="-128"/>
              </a:rPr>
              <a:t>F</a:t>
            </a:r>
            <a:r>
              <a:rPr lang="ja-JP" altLang="en-US" sz="1400" dirty="0">
                <a:latin typeface="Meiryo UI" panose="020B0604030504040204" pitchFamily="50" charset="-128"/>
                <a:ea typeface="Meiryo UI" panose="020B0604030504040204" pitchFamily="50" charset="-128"/>
              </a:rPr>
              <a:t>部長）：</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チームリーダー</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チームリーダー</a:t>
            </a:r>
            <a:r>
              <a:rPr kumimoji="1" lang="en-US" altLang="ja-JP" sz="1400" dirty="0">
                <a:latin typeface="Meiryo UI" panose="020B0604030504040204" pitchFamily="50" charset="-128"/>
                <a:ea typeface="Meiryo UI" panose="020B0604030504040204" pitchFamily="50" charset="-128"/>
              </a:rPr>
              <a:t>G</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H</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I</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br>
              <a:rPr kumimoji="1" lang="en-US" altLang="ja-JP" sz="1400" dirty="0">
                <a:latin typeface="Meiryo UI" panose="020B0604030504040204" pitchFamily="50" charset="-128"/>
                <a:ea typeface="Meiryo UI" panose="020B0604030504040204" pitchFamily="50" charset="-128"/>
              </a:rPr>
            </a:br>
            <a:endParaRPr lang="en-US" altLang="ja-JP" sz="1400" dirty="0">
              <a:latin typeface="Meiryo UI" panose="020B0604030504040204" pitchFamily="50" charset="-128"/>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部門間の連携方法</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17"/>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015551" y="2063305"/>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確実な市場導入を実現する上で、各担当部門と連携した実施体制を構築し、体制図に記載すること。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の投入方針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lvl="1">
              <a:buSzPct val="100000"/>
            </a:pPr>
            <a:r>
              <a:rPr kumimoji="1" lang="ja-JP" altLang="en-US" sz="1400" dirty="0">
                <a:latin typeface="Meiryo UI" panose="020B0604030504040204" pitchFamily="50" charset="-128"/>
                <a:ea typeface="Meiryo UI" panose="020B0604030504040204" pitchFamily="50" charset="-128"/>
              </a:rPr>
              <a:t>機動的な経営資源投入、実施体制の柔軟性確保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に取り組むことで、間接補助事業の円滑な推進と目標達成を目指す</a:t>
            </a:r>
            <a:endParaRPr kumimoji="1" lang="en-US" altLang="ja-JP" dirty="0">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経営者のリーダーシップ</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事業のモニタリング・管理</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dirty="0">
                <a:latin typeface="Meiryo UI" panose="020B0604030504040204" pitchFamily="50" charset="-128"/>
                <a:ea typeface="Meiryo UI" panose="020B0604030504040204" pitchFamily="50" charset="-128"/>
              </a:rPr>
              <a:t>KPI</a:t>
            </a:r>
            <a:r>
              <a:rPr kumimoji="1" lang="ja-JP" altLang="en-US" sz="1400" dirty="0">
                <a:latin typeface="Meiryo UI" panose="020B0604030504040204" pitchFamily="50" charset="-128"/>
                <a:ea typeface="Meiryo UI" panose="020B0604030504040204" pitchFamily="50" charset="-128"/>
              </a:rPr>
              <a:t>・条件を予め設定しておくか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1869279" y="2040181"/>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に取り組むことで、間接補助事業の継続性を確保する</a:t>
            </a:r>
            <a:endParaRPr kumimoji="1" lang="en-US" altLang="ja-JP" dirty="0">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3" y="1969102"/>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中長期的な企業価値向上に関する情報開示</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全社的な経営戦略を示す</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株主・</a:t>
            </a:r>
            <a:r>
              <a:rPr lang="ja-JP" altLang="en-US" sz="1400" dirty="0">
                <a:latin typeface="Meiryo UI" panose="020B0604030504040204" pitchFamily="50" charset="-128"/>
                <a:ea typeface="Meiryo UI" panose="020B0604030504040204" pitchFamily="50" charset="-128"/>
              </a:rPr>
              <a:t>投資</a:t>
            </a:r>
            <a:r>
              <a:rPr kumimoji="1" lang="ja-JP" altLang="en-US" sz="1400" dirty="0">
                <a:latin typeface="Meiryo UI" panose="020B0604030504040204" pitchFamily="50" charset="-128"/>
                <a:ea typeface="Meiryo UI" panose="020B0604030504040204" pitchFamily="50" charset="-128"/>
              </a:rPr>
              <a:t>家に</a:t>
            </a:r>
            <a:r>
              <a:rPr lang="ja-JP" altLang="en-US" sz="1400" dirty="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採択された場合、本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の概要や事業の効果（社会的価値等）をリリースや</a:t>
            </a:r>
            <a:r>
              <a:rPr lang="en-US" altLang="ja-JP" sz="1400" dirty="0">
                <a:latin typeface="Meiryo UI" panose="020B0604030504040204" pitchFamily="50" charset="-128"/>
                <a:ea typeface="Meiryo UI" panose="020B0604030504040204" pitchFamily="50" charset="-128"/>
              </a:rPr>
              <a:t>IR</a:t>
            </a:r>
            <a:r>
              <a:rPr lang="ja-JP" altLang="en-US" sz="1400" dirty="0">
                <a:latin typeface="Meiryo UI" panose="020B0604030504040204" pitchFamily="50" charset="-128"/>
                <a:ea typeface="Meiryo UI" panose="020B0604030504040204" pitchFamily="50" charset="-128"/>
              </a:rPr>
              <a:t>等でどのように幅広く継続的に発信するか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lvl="2">
              <a:buSzPct val="100000"/>
            </a:pPr>
            <a:endParaRPr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企業価値向上とステークホルダーとの対話</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に取り組むことで、中長期的な企業価値向上とステークホルダーとの対話を推進</a:t>
            </a:r>
            <a:endParaRPr kumimoji="1" lang="en-US" altLang="ja-JP" dirty="0">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713116" y="1823966"/>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→具体的取組内容を記載すること。なお、必ず</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年に向けた製造能力等に関する野心的な目標を対外的に掲げていることがわかるように記載すること（先述の「補助対象事業の要件充足に係る</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設定」を参照すること。）。</a:t>
            </a:r>
            <a:br>
              <a:rPr lang="en-US" altLang="ja-JP" sz="1400" dirty="0">
                <a:solidFill>
                  <a:schemeClr val="tx2">
                    <a:lumMod val="50000"/>
                    <a:lumOff val="50000"/>
                  </a:schemeClr>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必須項目（代替手段）</a:t>
            </a:r>
          </a:p>
        </p:txBody>
      </p:sp>
      <p:grpSp>
        <p:nvGrpSpPr>
          <p:cNvPr id="10" name="グループ化 9">
            <a:extLst>
              <a:ext uri="{FF2B5EF4-FFF2-40B4-BE49-F238E27FC236}">
                <a16:creationId xmlns:a16="http://schemas.microsoft.com/office/drawing/2014/main" id="{6C0338E0-C360-D9ED-CABB-AB7899FE0F47}"/>
              </a:ext>
            </a:extLst>
          </p:cNvPr>
          <p:cNvGrpSpPr/>
          <p:nvPr/>
        </p:nvGrpSpPr>
        <p:grpSpPr>
          <a:xfrm>
            <a:off x="717587" y="1095482"/>
            <a:ext cx="10862772" cy="4653997"/>
            <a:chOff x="717587" y="1095482"/>
            <a:chExt cx="10862772" cy="4653997"/>
          </a:xfrm>
        </p:grpSpPr>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7" name="図 6" descr="図形&#10;&#10;AI によって生成されたコンテンツは間違っている可能性があります。">
              <a:extLst>
                <a:ext uri="{FF2B5EF4-FFF2-40B4-BE49-F238E27FC236}">
                  <a16:creationId xmlns:a16="http://schemas.microsoft.com/office/drawing/2014/main" id="{D193192D-765E-8C80-BCDD-EB492B661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85" y="1417780"/>
              <a:ext cx="10756774" cy="642857"/>
            </a:xfrm>
            <a:prstGeom prst="rect">
              <a:avLst/>
            </a:prstGeom>
          </p:spPr>
        </p:pic>
        <p:pic>
          <p:nvPicPr>
            <p:cNvPr id="9" name="図 8" descr="図形&#10;&#10;AI によって生成されたコンテンツは間違っている可能性があります。">
              <a:extLst>
                <a:ext uri="{FF2B5EF4-FFF2-40B4-BE49-F238E27FC236}">
                  <a16:creationId xmlns:a16="http://schemas.microsoft.com/office/drawing/2014/main" id="{EA30DA07-10A9-A40E-B9DA-A9F8128780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587" y="3732749"/>
              <a:ext cx="10756800" cy="2016730"/>
            </a:xfrm>
            <a:prstGeom prst="rect">
              <a:avLst/>
            </a:prstGeom>
          </p:spPr>
        </p:pic>
      </p:grpSp>
      <p:sp>
        <p:nvSpPr>
          <p:cNvPr id="4" name="正方形/長方形 3">
            <a:extLst>
              <a:ext uri="{FF2B5EF4-FFF2-40B4-BE49-F238E27FC236}">
                <a16:creationId xmlns:a16="http://schemas.microsoft.com/office/drawing/2014/main" id="{669EB5FD-A661-459B-276F-C8D62293D476}"/>
              </a:ext>
            </a:extLst>
          </p:cNvPr>
          <p:cNvSpPr/>
          <p:nvPr/>
        </p:nvSpPr>
        <p:spPr>
          <a:xfrm>
            <a:off x="2465386" y="3290012"/>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P13</a:t>
            </a:r>
            <a:r>
              <a:rPr lang="ja-JP" altLang="en-US" sz="1400" dirty="0">
                <a:solidFill>
                  <a:schemeClr val="tx1"/>
                </a:solidFill>
                <a:latin typeface="Meiryo UI" panose="020B0604030504040204" pitchFamily="50" charset="-128"/>
                <a:ea typeface="Meiryo UI" panose="020B0604030504040204" pitchFamily="50" charset="-128"/>
              </a:rPr>
              <a:t>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共同申請者のうち、本事業を中核的に推進する主体ではない場合は、本文書を作成・提出することにより、</a:t>
            </a:r>
            <a:r>
              <a:rPr lang="en-US" altLang="ja-JP" sz="1400" dirty="0">
                <a:solidFill>
                  <a:prstClr val="black"/>
                </a:solidFill>
                <a:latin typeface="Meiryo UI" panose="020B0604030504040204" pitchFamily="50" charset="-128"/>
                <a:ea typeface="Meiryo UI" panose="020B0604030504040204" pitchFamily="50" charset="-128"/>
              </a:rPr>
              <a:t>P</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14-17</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全ての者において財務の健全性を有し、間接補助事業を円滑に推進することが可能である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3392415187"/>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C</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D</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E</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3111907" y="199702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7C26629-115E-DC42-DDBB-16718F690C2A}"/>
              </a:ext>
            </a:extLst>
          </p:cNvPr>
          <p:cNvGraphicFramePr>
            <a:graphicFrameLocks noChangeAspect="1"/>
          </p:cNvGraphicFramePr>
          <p:nvPr>
            <p:custDataLst>
              <p:tags r:id="rId2"/>
            </p:custDataLst>
            <p:extLst>
              <p:ext uri="{D42A27DB-BD31-4B8C-83A1-F6EECF244321}">
                <p14:modId xmlns:p14="http://schemas.microsoft.com/office/powerpoint/2010/main" val="1863959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3" name="think-cell data - do not delete" hidden="1">
                        <a:extLst>
                          <a:ext uri="{FF2B5EF4-FFF2-40B4-BE49-F238E27FC236}">
                            <a16:creationId xmlns:a16="http://schemas.microsoft.com/office/drawing/2014/main" id="{D7C26629-115E-DC42-DDBB-16718F690C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202309" y="125747"/>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目次</a:t>
            </a:r>
          </a:p>
        </p:txBody>
      </p:sp>
      <p:grpSp>
        <p:nvGrpSpPr>
          <p:cNvPr id="15" name="グループ化 14">
            <a:extLst>
              <a:ext uri="{FF2B5EF4-FFF2-40B4-BE49-F238E27FC236}">
                <a16:creationId xmlns:a16="http://schemas.microsoft.com/office/drawing/2014/main" id="{1F018041-A60A-0804-C7AD-3A7F10E93732}"/>
              </a:ext>
            </a:extLst>
          </p:cNvPr>
          <p:cNvGrpSpPr/>
          <p:nvPr/>
        </p:nvGrpSpPr>
        <p:grpSpPr>
          <a:xfrm>
            <a:off x="1189690" y="292726"/>
            <a:ext cx="9818839" cy="6612036"/>
            <a:chOff x="1189690" y="292726"/>
            <a:chExt cx="9818839" cy="6612036"/>
          </a:xfrm>
        </p:grpSpPr>
        <p:grpSp>
          <p:nvGrpSpPr>
            <p:cNvPr id="9" name="グループ化 8">
              <a:extLst>
                <a:ext uri="{FF2B5EF4-FFF2-40B4-BE49-F238E27FC236}">
                  <a16:creationId xmlns:a16="http://schemas.microsoft.com/office/drawing/2014/main" id="{6B390F13-A07D-6990-6CA7-35F2BC03D1C2}"/>
                </a:ext>
              </a:extLst>
            </p:cNvPr>
            <p:cNvGrpSpPr/>
            <p:nvPr/>
          </p:nvGrpSpPr>
          <p:grpSpPr>
            <a:xfrm>
              <a:off x="1189690" y="292726"/>
              <a:ext cx="9812620" cy="6612036"/>
              <a:chOff x="3173468" y="461407"/>
              <a:chExt cx="9812620" cy="6612036"/>
            </a:xfrm>
          </p:grpSpPr>
          <p:sp>
            <p:nvSpPr>
              <p:cNvPr id="5" name="テキスト ボックス 4">
                <a:extLst>
                  <a:ext uri="{FF2B5EF4-FFF2-40B4-BE49-F238E27FC236}">
                    <a16:creationId xmlns:a16="http://schemas.microsoft.com/office/drawing/2014/main" id="{A3B18FB5-5C26-A89E-FC34-E0338884256F}"/>
                  </a:ext>
                </a:extLst>
              </p:cNvPr>
              <p:cNvSpPr txBox="1"/>
              <p:nvPr/>
            </p:nvSpPr>
            <p:spPr>
              <a:xfrm>
                <a:off x="3509817" y="733246"/>
                <a:ext cx="5532074" cy="634019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適格性（必須項目）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経営層のコミット（必須項目）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エ</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財務の</a:t>
                </a:r>
                <a:r>
                  <a:rPr lang="zh-TW" altLang="en-US" sz="1400" dirty="0">
                    <a:latin typeface="Meiryo UI" panose="020B0604030504040204" pitchFamily="50" charset="-128"/>
                    <a:ea typeface="Meiryo UI" panose="020B0604030504040204" pitchFamily="50" charset="-128"/>
                  </a:rPr>
                  <a:t>健全性（必須項目）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間接補助事業の実施体制（必須項目）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間接補助事業の内容及び実施スケジュール（必須項目）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間接補助事業のリスク対応（必須項目）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グリーン市場獲得に向けた事業戦略（必須項目、加点項目）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野心的な目標の実現に向けた実施内容（必須項目）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情報管理体制（必須項目）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人材確保に向けた取組（必須項目）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ワーク・ライフ・バランス等の推進（加点項目）</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3173468" y="4614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 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3173469" y="172140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 間接補助事業の実現性に関する審査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3173468" y="284284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　産業競争力強化への貢献に関する審査</a:t>
                </a:r>
              </a:p>
            </p:txBody>
          </p:sp>
        </p:grpSp>
        <p:sp>
          <p:nvSpPr>
            <p:cNvPr id="12" name="正方形/長方形 11">
              <a:extLst>
                <a:ext uri="{FF2B5EF4-FFF2-40B4-BE49-F238E27FC236}">
                  <a16:creationId xmlns:a16="http://schemas.microsoft.com/office/drawing/2014/main" id="{AD5ABCEB-86A9-7447-2931-F27F71A3FC2F}"/>
                </a:ext>
              </a:extLst>
            </p:cNvPr>
            <p:cNvSpPr/>
            <p:nvPr/>
          </p:nvSpPr>
          <p:spPr bwMode="gray">
            <a:xfrm>
              <a:off x="1195910" y="37132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　排出削減への貢献に関する審査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89690" y="455418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　民間企業のみでは投資判断が真に困難な事業であることに関する審査</a:t>
              </a:r>
            </a:p>
          </p:txBody>
        </p:sp>
        <p:sp>
          <p:nvSpPr>
            <p:cNvPr id="10" name="正方形/長方形 9">
              <a:extLst>
                <a:ext uri="{FF2B5EF4-FFF2-40B4-BE49-F238E27FC236}">
                  <a16:creationId xmlns:a16="http://schemas.microsoft.com/office/drawing/2014/main" id="{77686306-74D1-5924-7CBF-30B806E113D9}"/>
                </a:ext>
              </a:extLst>
            </p:cNvPr>
            <p:cNvSpPr/>
            <p:nvPr/>
          </p:nvSpPr>
          <p:spPr bwMode="gray">
            <a:xfrm>
              <a:off x="1189690" y="5593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　人材確保に向けた取組に関する審査</a:t>
              </a:r>
            </a:p>
          </p:txBody>
        </p:sp>
      </p:grpSp>
      <p:sp>
        <p:nvSpPr>
          <p:cNvPr id="2" name="正方形/長方形 1">
            <a:extLst>
              <a:ext uri="{FF2B5EF4-FFF2-40B4-BE49-F238E27FC236}">
                <a16:creationId xmlns:a16="http://schemas.microsoft.com/office/drawing/2014/main" id="{13FFFD29-3F90-AC14-72FF-B9B4B4F08896}"/>
              </a:ext>
            </a:extLst>
          </p:cNvPr>
          <p:cNvSpPr/>
          <p:nvPr/>
        </p:nvSpPr>
        <p:spPr>
          <a:xfrm>
            <a:off x="3315587" y="1308863"/>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8849ED-48E5-66B2-5C9A-60844C61AD9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間接補助事業の実施体制</a:t>
            </a:r>
          </a:p>
        </p:txBody>
      </p:sp>
      <p:sp>
        <p:nvSpPr>
          <p:cNvPr id="4" name="Title 1">
            <a:extLst>
              <a:ext uri="{FF2B5EF4-FFF2-40B4-BE49-F238E27FC236}">
                <a16:creationId xmlns:a16="http://schemas.microsoft.com/office/drawing/2014/main" id="{4CE0907A-ECF5-696A-99F8-1E2D1EC6E0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dirty="0">
                <a:solidFill>
                  <a:schemeClr val="tx1"/>
                </a:solidFill>
              </a:rPr>
              <a:t>@@@</a:t>
            </a:r>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各社の役割は以下の通り。各社とも経営層がコミットし、円滑に推進する</a:t>
            </a:r>
            <a:endParaRPr kumimoji="1" lang="en-US" altLang="ja-JP" dirty="0">
              <a:solidFill>
                <a:schemeClr val="tx1"/>
              </a:solidFill>
            </a:endParaRPr>
          </a:p>
        </p:txBody>
      </p:sp>
      <p:cxnSp>
        <p:nvCxnSpPr>
          <p:cNvPr id="5" name="直線コネクタ 4">
            <a:extLst>
              <a:ext uri="{FF2B5EF4-FFF2-40B4-BE49-F238E27FC236}">
                <a16:creationId xmlns:a16="http://schemas.microsoft.com/office/drawing/2014/main" id="{13ED08AB-1180-4DF1-B6B6-F752E23649A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06CDE55A-E96F-F7FC-A1B8-D72319F3DCD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74" name="正方形/長方形 73">
            <a:extLst>
              <a:ext uri="{FF2B5EF4-FFF2-40B4-BE49-F238E27FC236}">
                <a16:creationId xmlns:a16="http://schemas.microsoft.com/office/drawing/2014/main" id="{850711A9-42A5-68C3-BFDD-6781BA3F9D56}"/>
              </a:ext>
            </a:extLst>
          </p:cNvPr>
          <p:cNvSpPr/>
          <p:nvPr/>
        </p:nvSpPr>
        <p:spPr>
          <a:xfrm>
            <a:off x="1907429" y="1504526"/>
            <a:ext cx="7868093" cy="49967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→下のスライド（①イ）の体制図を転記すること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pic>
        <p:nvPicPr>
          <p:cNvPr id="75" name="図 74">
            <a:extLst>
              <a:ext uri="{FF2B5EF4-FFF2-40B4-BE49-F238E27FC236}">
                <a16:creationId xmlns:a16="http://schemas.microsoft.com/office/drawing/2014/main" id="{A085ACDA-4412-6335-A1A6-200B0863A457}"/>
              </a:ext>
            </a:extLst>
          </p:cNvPr>
          <p:cNvPicPr>
            <a:picLocks noChangeAspect="1"/>
          </p:cNvPicPr>
          <p:nvPr/>
        </p:nvPicPr>
        <p:blipFill>
          <a:blip r:embed="rId3"/>
          <a:stretch>
            <a:fillRect/>
          </a:stretch>
        </p:blipFill>
        <p:spPr>
          <a:xfrm>
            <a:off x="2740132" y="2739136"/>
            <a:ext cx="5996748" cy="3373170"/>
          </a:xfrm>
          <a:prstGeom prst="rect">
            <a:avLst/>
          </a:prstGeom>
        </p:spPr>
      </p:pic>
    </p:spTree>
    <p:extLst>
      <p:ext uri="{BB962C8B-B14F-4D97-AF65-F5344CB8AC3E}">
        <p14:creationId xmlns:p14="http://schemas.microsoft.com/office/powerpoint/2010/main" val="58291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間接補助事業の内容及び実施スケジュール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err="1">
                <a:solidFill>
                  <a:schemeClr val="tx1"/>
                </a:solidFill>
              </a:rPr>
              <a:t>Xx</a:t>
            </a:r>
            <a:r>
              <a:rPr lang="ja-JP" altLang="en-US" dirty="0">
                <a:solidFill>
                  <a:schemeClr val="tx1"/>
                </a:solidFill>
              </a:rPr>
              <a:t>を目的として、</a:t>
            </a:r>
            <a:r>
              <a:rPr lang="en-US" altLang="ja-JP" dirty="0">
                <a:solidFill>
                  <a:schemeClr val="tx1"/>
                </a:solidFill>
              </a:rPr>
              <a:t>xx</a:t>
            </a:r>
            <a:r>
              <a:rPr lang="ja-JP" altLang="en-US" dirty="0">
                <a:solidFill>
                  <a:schemeClr val="tx1"/>
                </a:solidFill>
              </a:rPr>
              <a:t>を実施する。具体的には</a:t>
            </a:r>
            <a:r>
              <a:rPr lang="en-US" altLang="ja-JP" dirty="0">
                <a:solidFill>
                  <a:schemeClr val="tx1"/>
                </a:solidFill>
              </a:rPr>
              <a:t>xx</a:t>
            </a:r>
            <a:r>
              <a:rPr lang="ja-JP" altLang="en-US" dirty="0">
                <a:solidFill>
                  <a:schemeClr val="tx1"/>
                </a:solidFill>
              </a:rPr>
              <a:t>などの設備を導入する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2EEC2F3F-0628-6B82-0E31-5D7465117FC6}"/>
              </a:ext>
            </a:extLst>
          </p:cNvPr>
          <p:cNvSpPr/>
          <p:nvPr/>
        </p:nvSpPr>
        <p:spPr>
          <a:xfrm>
            <a:off x="1907429" y="2528047"/>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・主要設備の導入場所を事業所の図面に示すこと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間接補助事業の内容及び実施スケジュール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年には間接補助事業の終了を目指す</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907429" y="2528047"/>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設備導入、商用生産開始、投資回収の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459833717"/>
              </p:ext>
            </p:extLst>
          </p:nvPr>
        </p:nvGraphicFramePr>
        <p:xfrm>
          <a:off x="279955" y="2019603"/>
          <a:ext cx="11484443" cy="3680460"/>
        </p:xfrm>
        <a:graphic>
          <a:graphicData uri="http://schemas.openxmlformats.org/drawingml/2006/table">
            <a:tbl>
              <a:tblPr firstRow="1" bandRow="1">
                <a:tableStyleId>{5940675A-B579-460E-94D1-54222C63F5DA}</a:tableStyleId>
              </a:tblPr>
              <a:tblGrid>
                <a:gridCol w="598571">
                  <a:extLst>
                    <a:ext uri="{9D8B030D-6E8A-4147-A177-3AD203B41FA5}">
                      <a16:colId xmlns:a16="http://schemas.microsoft.com/office/drawing/2014/main" val="2754854949"/>
                    </a:ext>
                  </a:extLst>
                </a:gridCol>
                <a:gridCol w="838001">
                  <a:extLst>
                    <a:ext uri="{9D8B030D-6E8A-4147-A177-3AD203B41FA5}">
                      <a16:colId xmlns:a16="http://schemas.microsoft.com/office/drawing/2014/main" val="108642108"/>
                    </a:ext>
                  </a:extLst>
                </a:gridCol>
                <a:gridCol w="949597">
                  <a:extLst>
                    <a:ext uri="{9D8B030D-6E8A-4147-A177-3AD203B41FA5}">
                      <a16:colId xmlns:a16="http://schemas.microsoft.com/office/drawing/2014/main" val="1578758832"/>
                    </a:ext>
                  </a:extLst>
                </a:gridCol>
                <a:gridCol w="957714">
                  <a:extLst>
                    <a:ext uri="{9D8B030D-6E8A-4147-A177-3AD203B41FA5}">
                      <a16:colId xmlns:a16="http://schemas.microsoft.com/office/drawing/2014/main" val="3681164895"/>
                    </a:ext>
                  </a:extLst>
                </a:gridCol>
                <a:gridCol w="508785">
                  <a:extLst>
                    <a:ext uri="{9D8B030D-6E8A-4147-A177-3AD203B41FA5}">
                      <a16:colId xmlns:a16="http://schemas.microsoft.com/office/drawing/2014/main" val="2013143228"/>
                    </a:ext>
                  </a:extLst>
                </a:gridCol>
                <a:gridCol w="508785">
                  <a:extLst>
                    <a:ext uri="{9D8B030D-6E8A-4147-A177-3AD203B41FA5}">
                      <a16:colId xmlns:a16="http://schemas.microsoft.com/office/drawing/2014/main" val="1867669983"/>
                    </a:ext>
                  </a:extLst>
                </a:gridCol>
                <a:gridCol w="508785">
                  <a:extLst>
                    <a:ext uri="{9D8B030D-6E8A-4147-A177-3AD203B41FA5}">
                      <a16:colId xmlns:a16="http://schemas.microsoft.com/office/drawing/2014/main" val="3983930382"/>
                    </a:ext>
                  </a:extLst>
                </a:gridCol>
                <a:gridCol w="508785">
                  <a:extLst>
                    <a:ext uri="{9D8B030D-6E8A-4147-A177-3AD203B41FA5}">
                      <a16:colId xmlns:a16="http://schemas.microsoft.com/office/drawing/2014/main" val="3221756989"/>
                    </a:ext>
                  </a:extLst>
                </a:gridCol>
                <a:gridCol w="508785">
                  <a:extLst>
                    <a:ext uri="{9D8B030D-6E8A-4147-A177-3AD203B41FA5}">
                      <a16:colId xmlns:a16="http://schemas.microsoft.com/office/drawing/2014/main" val="156497035"/>
                    </a:ext>
                  </a:extLst>
                </a:gridCol>
                <a:gridCol w="508785">
                  <a:extLst>
                    <a:ext uri="{9D8B030D-6E8A-4147-A177-3AD203B41FA5}">
                      <a16:colId xmlns:a16="http://schemas.microsoft.com/office/drawing/2014/main" val="3852437361"/>
                    </a:ext>
                  </a:extLst>
                </a:gridCol>
                <a:gridCol w="508785">
                  <a:extLst>
                    <a:ext uri="{9D8B030D-6E8A-4147-A177-3AD203B41FA5}">
                      <a16:colId xmlns:a16="http://schemas.microsoft.com/office/drawing/2014/main" val="474125499"/>
                    </a:ext>
                  </a:extLst>
                </a:gridCol>
                <a:gridCol w="508785">
                  <a:extLst>
                    <a:ext uri="{9D8B030D-6E8A-4147-A177-3AD203B41FA5}">
                      <a16:colId xmlns:a16="http://schemas.microsoft.com/office/drawing/2014/main" val="3194168371"/>
                    </a:ext>
                  </a:extLst>
                </a:gridCol>
                <a:gridCol w="508785">
                  <a:extLst>
                    <a:ext uri="{9D8B030D-6E8A-4147-A177-3AD203B41FA5}">
                      <a16:colId xmlns:a16="http://schemas.microsoft.com/office/drawing/2014/main" val="4023144307"/>
                    </a:ext>
                  </a:extLst>
                </a:gridCol>
                <a:gridCol w="508785">
                  <a:extLst>
                    <a:ext uri="{9D8B030D-6E8A-4147-A177-3AD203B41FA5}">
                      <a16:colId xmlns:a16="http://schemas.microsoft.com/office/drawing/2014/main" val="813031846"/>
                    </a:ext>
                  </a:extLst>
                </a:gridCol>
                <a:gridCol w="508785">
                  <a:extLst>
                    <a:ext uri="{9D8B030D-6E8A-4147-A177-3AD203B41FA5}">
                      <a16:colId xmlns:a16="http://schemas.microsoft.com/office/drawing/2014/main" val="78145945"/>
                    </a:ext>
                  </a:extLst>
                </a:gridCol>
                <a:gridCol w="508785">
                  <a:extLst>
                    <a:ext uri="{9D8B030D-6E8A-4147-A177-3AD203B41FA5}">
                      <a16:colId xmlns:a16="http://schemas.microsoft.com/office/drawing/2014/main" val="203141626"/>
                    </a:ext>
                  </a:extLst>
                </a:gridCol>
                <a:gridCol w="508785">
                  <a:extLst>
                    <a:ext uri="{9D8B030D-6E8A-4147-A177-3AD203B41FA5}">
                      <a16:colId xmlns:a16="http://schemas.microsoft.com/office/drawing/2014/main" val="2189492911"/>
                    </a:ext>
                  </a:extLst>
                </a:gridCol>
                <a:gridCol w="508785">
                  <a:extLst>
                    <a:ext uri="{9D8B030D-6E8A-4147-A177-3AD203B41FA5}">
                      <a16:colId xmlns:a16="http://schemas.microsoft.com/office/drawing/2014/main" val="1510036931"/>
                    </a:ext>
                  </a:extLst>
                </a:gridCol>
                <a:gridCol w="508785">
                  <a:extLst>
                    <a:ext uri="{9D8B030D-6E8A-4147-A177-3AD203B41FA5}">
                      <a16:colId xmlns:a16="http://schemas.microsoft.com/office/drawing/2014/main" val="2166533557"/>
                    </a:ext>
                  </a:extLst>
                </a:gridCol>
                <a:gridCol w="508785">
                  <a:extLst>
                    <a:ext uri="{9D8B030D-6E8A-4147-A177-3AD203B41FA5}">
                      <a16:colId xmlns:a16="http://schemas.microsoft.com/office/drawing/2014/main" val="892298966"/>
                    </a:ext>
                  </a:extLst>
                </a:gridCol>
              </a:tblGrid>
              <a:tr h="135974">
                <a:tc rowSpan="2">
                  <a:txBody>
                    <a:bodyPr/>
                    <a:lstStyle/>
                    <a:p>
                      <a:pPr algn="ctr"/>
                      <a:r>
                        <a:rPr kumimoji="1" lang="ja-JP" altLang="en-US" sz="1400" b="1" dirty="0">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dirty="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dirty="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6">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dirty="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800" b="1" dirty="0">
                          <a:latin typeface="Meiryo UI" panose="020B0604030504040204" pitchFamily="50" charset="-128"/>
                          <a:ea typeface="Meiryo UI" panose="020B0604030504040204" pitchFamily="50" charset="-128"/>
                        </a:rPr>
                        <a:t>2025</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2026</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2027</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2028</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2029</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2030</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2031</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2032</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2033</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2034</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2035</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latin typeface="Meiryo UI" panose="020B0604030504040204" pitchFamily="50" charset="-128"/>
                          <a:ea typeface="Meiryo UI" panose="020B0604030504040204" pitchFamily="50" charset="-128"/>
                        </a:rPr>
                        <a:t>2036</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latin typeface="Meiryo UI" panose="020B0604030504040204" pitchFamily="50" charset="-128"/>
                          <a:ea typeface="Meiryo UI" panose="020B0604030504040204" pitchFamily="50" charset="-128"/>
                        </a:rPr>
                        <a:t>2037</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latin typeface="Meiryo UI" panose="020B0604030504040204" pitchFamily="50" charset="-128"/>
                          <a:ea typeface="Meiryo UI" panose="020B0604030504040204" pitchFamily="50" charset="-128"/>
                        </a:rPr>
                        <a:t>2038</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latin typeface="Meiryo UI" panose="020B0604030504040204" pitchFamily="50" charset="-128"/>
                          <a:ea typeface="Meiryo UI" panose="020B0604030504040204" pitchFamily="50" charset="-128"/>
                        </a:rPr>
                        <a:t>2039</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2040</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dirty="0">
                          <a:latin typeface="Meiryo UI" panose="020B0604030504040204" pitchFamily="50" charset="-128"/>
                          <a:ea typeface="Meiryo UI" panose="020B0604030504040204" pitchFamily="50" charset="-128"/>
                        </a:rPr>
                        <a:t>補助</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間接補助事業の内容及び実施スケジュール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err="1">
                <a:solidFill>
                  <a:schemeClr val="tx1"/>
                </a:solidFill>
              </a:rPr>
              <a:t>Xx</a:t>
            </a:r>
            <a:r>
              <a:rPr kumimoji="1" lang="ja-JP" altLang="en-US" dirty="0">
                <a:solidFill>
                  <a:schemeClr val="tx1"/>
                </a:solidFill>
              </a:rPr>
              <a:t>年の商用生産開始に向けて、総額</a:t>
            </a:r>
            <a:r>
              <a:rPr kumimoji="1" lang="en-US" altLang="ja-JP" dirty="0">
                <a:solidFill>
                  <a:schemeClr val="tx1"/>
                </a:solidFill>
              </a:rPr>
              <a:t>xx</a:t>
            </a:r>
            <a:r>
              <a:rPr kumimoji="1" lang="ja-JP" altLang="en-US" dirty="0">
                <a:solidFill>
                  <a:schemeClr val="tx1"/>
                </a:solidFill>
              </a:rPr>
              <a:t>円（うち、交付申請額</a:t>
            </a:r>
            <a:r>
              <a:rPr kumimoji="1" lang="en-US" altLang="ja-JP" dirty="0">
                <a:solidFill>
                  <a:schemeClr val="tx1"/>
                </a:solidFill>
              </a:rPr>
              <a:t>xx</a:t>
            </a:r>
            <a:r>
              <a:rPr kumimoji="1" lang="ja-JP" altLang="en-US" dirty="0">
                <a:solidFill>
                  <a:schemeClr val="tx1"/>
                </a:solidFill>
              </a:rPr>
              <a:t>円）の投資を行う予定</a:t>
            </a:r>
            <a:endParaRPr kumimoji="1" lang="en-US" altLang="ja-JP"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4656840" y="1655761"/>
            <a:ext cx="7107557"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1982376" y="1655761"/>
            <a:ext cx="7868093" cy="3734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生産の開始時期</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最低</a:t>
            </a:r>
            <a:r>
              <a:rPr lang="en-US" altLang="ja-JP" sz="1400" dirty="0">
                <a:solidFill>
                  <a:srgbClr val="FF0000"/>
                </a:solidFill>
                <a:latin typeface="Meiryo UI" panose="020B0604030504040204" pitchFamily="50" charset="-128"/>
                <a:ea typeface="Meiryo UI" panose="020B0604030504040204" pitchFamily="50" charset="-128"/>
              </a:rPr>
              <a:t>2040</a:t>
            </a:r>
            <a:r>
              <a:rPr lang="ja-JP" altLang="en-US" sz="1400" dirty="0">
                <a:solidFill>
                  <a:srgbClr val="FF0000"/>
                </a:solidFill>
                <a:latin typeface="Meiryo UI" panose="020B0604030504040204" pitchFamily="50" charset="-128"/>
                <a:ea typeface="Meiryo UI" panose="020B0604030504040204" pitchFamily="50" charset="-128"/>
              </a:rPr>
              <a:t>年度まで記載すること（補助対象経費の記載は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年度までの記載で問題ない）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留意事項等がある場合は、表外に適宜記載</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1761041282"/>
              </p:ext>
            </p:extLst>
          </p:nvPr>
        </p:nvGraphicFramePr>
        <p:xfrm>
          <a:off x="156000" y="1496656"/>
          <a:ext cx="11879988" cy="3831600"/>
        </p:xfrm>
        <a:graphic>
          <a:graphicData uri="http://schemas.openxmlformats.org/drawingml/2006/table">
            <a:tbl>
              <a:tblPr firstRow="1" bandRow="1">
                <a:tableStyleId>{5940675A-B579-460E-94D1-54222C63F5DA}</a:tableStyleId>
              </a:tblPr>
              <a:tblGrid>
                <a:gridCol w="312631">
                  <a:extLst>
                    <a:ext uri="{9D8B030D-6E8A-4147-A177-3AD203B41FA5}">
                      <a16:colId xmlns:a16="http://schemas.microsoft.com/office/drawing/2014/main" val="108642108"/>
                    </a:ext>
                  </a:extLst>
                </a:gridCol>
                <a:gridCol w="3063789">
                  <a:extLst>
                    <a:ext uri="{9D8B030D-6E8A-4147-A177-3AD203B41FA5}">
                      <a16:colId xmlns:a16="http://schemas.microsoft.com/office/drawing/2014/main" val="3681164895"/>
                    </a:ext>
                  </a:extLst>
                </a:gridCol>
                <a:gridCol w="531473">
                  <a:extLst>
                    <a:ext uri="{9D8B030D-6E8A-4147-A177-3AD203B41FA5}">
                      <a16:colId xmlns:a16="http://schemas.microsoft.com/office/drawing/2014/main" val="2013143228"/>
                    </a:ext>
                  </a:extLst>
                </a:gridCol>
                <a:gridCol w="531473">
                  <a:extLst>
                    <a:ext uri="{9D8B030D-6E8A-4147-A177-3AD203B41FA5}">
                      <a16:colId xmlns:a16="http://schemas.microsoft.com/office/drawing/2014/main" val="1867669983"/>
                    </a:ext>
                  </a:extLst>
                </a:gridCol>
                <a:gridCol w="531473">
                  <a:extLst>
                    <a:ext uri="{9D8B030D-6E8A-4147-A177-3AD203B41FA5}">
                      <a16:colId xmlns:a16="http://schemas.microsoft.com/office/drawing/2014/main" val="3983930382"/>
                    </a:ext>
                  </a:extLst>
                </a:gridCol>
                <a:gridCol w="531473">
                  <a:extLst>
                    <a:ext uri="{9D8B030D-6E8A-4147-A177-3AD203B41FA5}">
                      <a16:colId xmlns:a16="http://schemas.microsoft.com/office/drawing/2014/main" val="3221756989"/>
                    </a:ext>
                  </a:extLst>
                </a:gridCol>
                <a:gridCol w="531473">
                  <a:extLst>
                    <a:ext uri="{9D8B030D-6E8A-4147-A177-3AD203B41FA5}">
                      <a16:colId xmlns:a16="http://schemas.microsoft.com/office/drawing/2014/main" val="156497035"/>
                    </a:ext>
                  </a:extLst>
                </a:gridCol>
                <a:gridCol w="531473">
                  <a:extLst>
                    <a:ext uri="{9D8B030D-6E8A-4147-A177-3AD203B41FA5}">
                      <a16:colId xmlns:a16="http://schemas.microsoft.com/office/drawing/2014/main" val="3852437361"/>
                    </a:ext>
                  </a:extLst>
                </a:gridCol>
                <a:gridCol w="531473">
                  <a:extLst>
                    <a:ext uri="{9D8B030D-6E8A-4147-A177-3AD203B41FA5}">
                      <a16:colId xmlns:a16="http://schemas.microsoft.com/office/drawing/2014/main" val="474125499"/>
                    </a:ext>
                  </a:extLst>
                </a:gridCol>
                <a:gridCol w="531473">
                  <a:extLst>
                    <a:ext uri="{9D8B030D-6E8A-4147-A177-3AD203B41FA5}">
                      <a16:colId xmlns:a16="http://schemas.microsoft.com/office/drawing/2014/main" val="3194168371"/>
                    </a:ext>
                  </a:extLst>
                </a:gridCol>
                <a:gridCol w="531473">
                  <a:extLst>
                    <a:ext uri="{9D8B030D-6E8A-4147-A177-3AD203B41FA5}">
                      <a16:colId xmlns:a16="http://schemas.microsoft.com/office/drawing/2014/main" val="4287526936"/>
                    </a:ext>
                  </a:extLst>
                </a:gridCol>
                <a:gridCol w="531473">
                  <a:extLst>
                    <a:ext uri="{9D8B030D-6E8A-4147-A177-3AD203B41FA5}">
                      <a16:colId xmlns:a16="http://schemas.microsoft.com/office/drawing/2014/main" val="1122488915"/>
                    </a:ext>
                  </a:extLst>
                </a:gridCol>
                <a:gridCol w="531473">
                  <a:extLst>
                    <a:ext uri="{9D8B030D-6E8A-4147-A177-3AD203B41FA5}">
                      <a16:colId xmlns:a16="http://schemas.microsoft.com/office/drawing/2014/main" val="2253341398"/>
                    </a:ext>
                  </a:extLst>
                </a:gridCol>
                <a:gridCol w="531473">
                  <a:extLst>
                    <a:ext uri="{9D8B030D-6E8A-4147-A177-3AD203B41FA5}">
                      <a16:colId xmlns:a16="http://schemas.microsoft.com/office/drawing/2014/main" val="21134363"/>
                    </a:ext>
                  </a:extLst>
                </a:gridCol>
                <a:gridCol w="531473">
                  <a:extLst>
                    <a:ext uri="{9D8B030D-6E8A-4147-A177-3AD203B41FA5}">
                      <a16:colId xmlns:a16="http://schemas.microsoft.com/office/drawing/2014/main" val="2785892642"/>
                    </a:ext>
                  </a:extLst>
                </a:gridCol>
                <a:gridCol w="531473">
                  <a:extLst>
                    <a:ext uri="{9D8B030D-6E8A-4147-A177-3AD203B41FA5}">
                      <a16:colId xmlns:a16="http://schemas.microsoft.com/office/drawing/2014/main" val="4215879220"/>
                    </a:ext>
                  </a:extLst>
                </a:gridCol>
                <a:gridCol w="531473">
                  <a:extLst>
                    <a:ext uri="{9D8B030D-6E8A-4147-A177-3AD203B41FA5}">
                      <a16:colId xmlns:a16="http://schemas.microsoft.com/office/drawing/2014/main" val="811695367"/>
                    </a:ext>
                  </a:extLst>
                </a:gridCol>
                <a:gridCol w="531473">
                  <a:extLst>
                    <a:ext uri="{9D8B030D-6E8A-4147-A177-3AD203B41FA5}">
                      <a16:colId xmlns:a16="http://schemas.microsoft.com/office/drawing/2014/main" val="78145945"/>
                    </a:ext>
                  </a:extLst>
                </a:gridCol>
              </a:tblGrid>
              <a:tr h="214831">
                <a:tc rowSpan="2" gridSpan="2">
                  <a:txBody>
                    <a:bodyPr/>
                    <a:lstStyle/>
                    <a:p>
                      <a:pPr algn="ctr"/>
                      <a:r>
                        <a:rPr kumimoji="1" lang="ja-JP" altLang="en-US" sz="12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6">
                  <a:txBody>
                    <a:bodyPr/>
                    <a:lstStyle/>
                    <a:p>
                      <a:pPr algn="ctr"/>
                      <a:r>
                        <a:rPr kumimoji="1" lang="ja-JP" altLang="en-US" sz="12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212116">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dirty="0">
                          <a:latin typeface="Meiryo UI" panose="020B0604030504040204" pitchFamily="50" charset="-128"/>
                          <a:ea typeface="Meiryo UI" panose="020B0604030504040204" pitchFamily="50" charset="-128"/>
                        </a:rPr>
                        <a:t>2025</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2026</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2027</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2028</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2029</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2030</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2031</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2033</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2034</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2035</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2036</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2037</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2038</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2039</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dirty="0">
                          <a:latin typeface="Meiryo UI" panose="020B0604030504040204" pitchFamily="50" charset="-128"/>
                          <a:ea typeface="Meiryo UI" panose="020B0604030504040204" pitchFamily="50" charset="-128"/>
                        </a:rPr>
                        <a:t>2040</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01129">
                <a:tc>
                  <a:txBody>
                    <a:bodyPr/>
                    <a:lstStyle/>
                    <a:p>
                      <a:pPr algn="l"/>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01129">
                <a:tc>
                  <a:txBody>
                    <a:bodyPr/>
                    <a:lstStyle/>
                    <a:p>
                      <a:pPr algn="l"/>
                      <a:r>
                        <a:rPr kumimoji="1" lang="en-US" altLang="ja-JP" sz="1200">
                          <a:latin typeface="Meiryo UI" panose="020B0604030504040204" pitchFamily="50" charset="-128"/>
                          <a:ea typeface="Meiryo UI" panose="020B0604030504040204" pitchFamily="50" charset="-128"/>
                        </a:rPr>
                        <a:t>2</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3</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営業利益（</a:t>
                      </a: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01129">
                <a:tc>
                  <a:txBody>
                    <a:bodyPr/>
                    <a:lstStyle/>
                    <a:p>
                      <a:pPr algn="l"/>
                      <a:r>
                        <a:rPr kumimoji="1" lang="en-US" altLang="ja-JP" sz="1200">
                          <a:latin typeface="Meiryo UI" panose="020B0604030504040204" pitchFamily="50" charset="-128"/>
                          <a:ea typeface="Meiryo UI" panose="020B0604030504040204" pitchFamily="50" charset="-128"/>
                        </a:rPr>
                        <a:t>4</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減価償却費（</a:t>
                      </a:r>
                      <a:r>
                        <a:rPr kumimoji="1" lang="en-US" altLang="ja-JP" sz="1200">
                          <a:latin typeface="Meiryo UI" panose="020B0604030504040204" pitchFamily="50" charset="-128"/>
                          <a:ea typeface="Meiryo UI" panose="020B0604030504040204" pitchFamily="50" charset="-128"/>
                        </a:rPr>
                        <a:t>b</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5</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補助事業に関する経費（</a:t>
                      </a:r>
                      <a:r>
                        <a:rPr kumimoji="1" lang="en-US" altLang="ja-JP" sz="1200" dirty="0">
                          <a:latin typeface="Meiryo UI" panose="020B0604030504040204" pitchFamily="50" charset="-128"/>
                          <a:ea typeface="Meiryo UI" panose="020B0604030504040204" pitchFamily="50" charset="-128"/>
                        </a:rPr>
                        <a:t>c</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01129">
                <a:tc>
                  <a:txBody>
                    <a:bodyPr/>
                    <a:lstStyle/>
                    <a:p>
                      <a:pPr algn="l"/>
                      <a:r>
                        <a:rPr kumimoji="1" lang="en-US" altLang="ja-JP" sz="1200">
                          <a:latin typeface="Meiryo UI" panose="020B0604030504040204" pitchFamily="50" charset="-128"/>
                          <a:ea typeface="Meiryo UI" panose="020B0604030504040204" pitchFamily="50" charset="-128"/>
                        </a:rPr>
                        <a:t>6</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補助金額（</a:t>
                      </a: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他制度による収益等</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a:t>
                      </a: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01129">
                <a:tc>
                  <a:txBody>
                    <a:bodyPr/>
                    <a:lstStyle/>
                    <a:p>
                      <a:pPr algn="l"/>
                      <a:r>
                        <a:rPr kumimoji="1" lang="en-US" altLang="ja-JP" sz="1200">
                          <a:latin typeface="Meiryo UI" panose="020B0604030504040204" pitchFamily="50" charset="-128"/>
                          <a:ea typeface="Meiryo UI" panose="020B0604030504040204" pitchFamily="50" charset="-128"/>
                        </a:rPr>
                        <a:t>7</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補助事業におけるキャッシュフロー（</a:t>
                      </a:r>
                      <a:r>
                        <a:rPr kumimoji="1" lang="en-US" altLang="ja-JP" sz="1200" dirty="0">
                          <a:latin typeface="Meiryo UI" panose="020B0604030504040204" pitchFamily="50" charset="-128"/>
                          <a:ea typeface="Meiryo UI" panose="020B0604030504040204" pitchFamily="50" charset="-128"/>
                        </a:rPr>
                        <a:t>e=</a:t>
                      </a:r>
                      <a:r>
                        <a:rPr kumimoji="1" lang="en-US" altLang="ja-JP" sz="1200" dirty="0" err="1">
                          <a:latin typeface="Meiryo UI" panose="020B0604030504040204" pitchFamily="50" charset="-128"/>
                          <a:ea typeface="Meiryo UI" panose="020B0604030504040204" pitchFamily="50" charset="-128"/>
                        </a:rPr>
                        <a:t>a+b</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01129">
                <a:tc>
                  <a:txBody>
                    <a:bodyPr/>
                    <a:lstStyle/>
                    <a:p>
                      <a:pPr algn="l"/>
                      <a:r>
                        <a:rPr kumimoji="1" lang="en-US" altLang="ja-JP" sz="1200">
                          <a:latin typeface="Meiryo UI" panose="020B0604030504040204" pitchFamily="50" charset="-128"/>
                          <a:ea typeface="Meiryo UI" panose="020B0604030504040204" pitchFamily="50" charset="-128"/>
                        </a:rPr>
                        <a:t>8</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投資未回収額（</a:t>
                      </a:r>
                      <a:r>
                        <a:rPr kumimoji="1" lang="en-US" altLang="ja-JP" sz="1200">
                          <a:latin typeface="Meiryo UI" panose="020B0604030504040204" pitchFamily="50" charset="-128"/>
                          <a:ea typeface="Meiryo UI" panose="020B0604030504040204" pitchFamily="50" charset="-128"/>
                        </a:rPr>
                        <a:t>c-d-d’-e</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01129">
                <a:tc>
                  <a:txBody>
                    <a:bodyPr/>
                    <a:lstStyle/>
                    <a:p>
                      <a:pPr algn="l"/>
                      <a:r>
                        <a:rPr kumimoji="1" lang="en-US" altLang="ja-JP" sz="1200">
                          <a:latin typeface="Meiryo UI" panose="020B0604030504040204" pitchFamily="50" charset="-128"/>
                          <a:ea typeface="Meiryo UI" panose="020B0604030504040204" pitchFamily="50" charset="-128"/>
                        </a:rPr>
                        <a:t>9</a:t>
                      </a:r>
                      <a:r>
                        <a:rPr kumimoji="1" lang="ja-JP" altLang="en-US" sz="12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間接補助事業の内容及び実施スケジュール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投資回収</a:t>
            </a:r>
            <a:r>
              <a:rPr lang="ja-JP" altLang="en-US" dirty="0">
                <a:solidFill>
                  <a:schemeClr val="tx1"/>
                </a:solidFill>
              </a:rPr>
              <a:t>の目処は</a:t>
            </a:r>
            <a:r>
              <a:rPr lang="en-US" altLang="ja-JP" dirty="0">
                <a:solidFill>
                  <a:schemeClr val="tx1"/>
                </a:solidFill>
              </a:rPr>
              <a:t>xx</a:t>
            </a:r>
            <a:r>
              <a:rPr lang="ja-JP" altLang="en-US" dirty="0">
                <a:solidFill>
                  <a:schemeClr val="tx1"/>
                </a:solidFill>
              </a:rPr>
              <a:t>年を</a:t>
            </a:r>
            <a:r>
              <a:rPr kumimoji="1" lang="ja-JP" altLang="en-US" dirty="0">
                <a:solidFill>
                  <a:schemeClr val="tx1"/>
                </a:solidFill>
              </a:rPr>
              <a:t>想定している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1" name="正方形/長方形 10">
            <a:extLst>
              <a:ext uri="{FF2B5EF4-FFF2-40B4-BE49-F238E27FC236}">
                <a16:creationId xmlns:a16="http://schemas.microsoft.com/office/drawing/2014/main" id="{06175814-4467-8F5B-2697-AC255303456E}"/>
              </a:ext>
            </a:extLst>
          </p:cNvPr>
          <p:cNvSpPr/>
          <p:nvPr/>
        </p:nvSpPr>
        <p:spPr>
          <a:xfrm>
            <a:off x="156000" y="5472777"/>
            <a:ext cx="11879998" cy="123185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（売上高の伸びに関する根拠）</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A4B8B7BB-6529-1594-E694-912EE3B1A32D}"/>
              </a:ext>
            </a:extLst>
          </p:cNvPr>
          <p:cNvSpPr/>
          <p:nvPr/>
        </p:nvSpPr>
        <p:spPr>
          <a:xfrm>
            <a:off x="2074406" y="860981"/>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→別添２から転記すること。別添２作成の際は、補助対象事業の不確実性を前提とした上で、一定の仮定に基づき、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2040</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売上高の伸びに関する根拠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→本様式の</a:t>
            </a:r>
            <a:r>
              <a:rPr lang="en-US" altLang="ja-JP" sz="1400" dirty="0">
                <a:solidFill>
                  <a:srgbClr val="FF0000"/>
                </a:solidFill>
                <a:latin typeface="Meiryo UI" panose="020B0604030504040204" pitchFamily="50" charset="-128"/>
                <a:ea typeface="Meiryo UI" panose="020B0604030504040204" pitchFamily="50" charset="-128"/>
              </a:rPr>
              <a:t>P30,31</a:t>
            </a:r>
            <a:r>
              <a:rPr lang="ja-JP" altLang="en-US" sz="1400" dirty="0">
                <a:solidFill>
                  <a:srgbClr val="FF0000"/>
                </a:solidFill>
                <a:latin typeface="Meiryo UI" panose="020B0604030504040204" pitchFamily="50" charset="-128"/>
                <a:ea typeface="Meiryo UI" panose="020B0604030504040204" pitchFamily="50" charset="-128"/>
              </a:rPr>
              <a:t>の内容も踏まえながら、可能な限り具体的に記載すること。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973297016"/>
              </p:ext>
            </p:extLst>
          </p:nvPr>
        </p:nvGraphicFramePr>
        <p:xfrm>
          <a:off x="765595" y="1901509"/>
          <a:ext cx="10657144" cy="22660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R7</a:t>
                      </a:r>
                    </a:p>
                    <a:p>
                      <a:pPr algn="ctr"/>
                      <a:r>
                        <a:rPr lang="ja-JP" altLang="en-US" sz="1000" dirty="0">
                          <a:latin typeface="Meiryo UI" panose="020B0604030504040204" pitchFamily="50" charset="-128"/>
                          <a:ea typeface="Meiryo UI" panose="020B0604030504040204" pitchFamily="50" charset="-128"/>
                        </a:rPr>
                        <a:t>年度</a:t>
                      </a:r>
                      <a:endParaRPr lang="en-US" sz="10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R8</a:t>
                      </a:r>
                    </a:p>
                    <a:p>
                      <a:pPr algn="ctr"/>
                      <a:r>
                        <a:rPr lang="ja-JP" altLang="en-US" sz="1000" kern="1200" dirty="0">
                          <a:solidFill>
                            <a:schemeClr val="tx1"/>
                          </a:solidFill>
                          <a:latin typeface="Meiryo UI" panose="020B0604030504040204" pitchFamily="50" charset="-128"/>
                          <a:ea typeface="Meiryo UI" panose="020B0604030504040204" pitchFamily="50" charset="-128"/>
                          <a:cs typeface="+mn-cs"/>
                        </a:rPr>
                        <a:t>年度</a:t>
                      </a:r>
                      <a:endParaRPr lang="en-US" sz="10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R11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ＧＸサプライチェーン構築支援事業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dirty="0">
                          <a:latin typeface="Meiryo UI" panose="020B0604030504040204" pitchFamily="50" charset="-128"/>
                          <a:ea typeface="Meiryo UI" panose="020B0604030504040204" pitchFamily="50" charset="-128"/>
                        </a:rPr>
                        <a:t>自己負担（</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dirty="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間接補助事業の内容及び実施スケジュール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0119" y="2285800"/>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資金調達方針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等がリスクとして想定されるが、十分な対策を講じて間接補助事業を推進する</a:t>
            </a:r>
            <a:endParaRPr kumimoji="1" lang="en-US" altLang="ja-JP" dirty="0">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9"/>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a:t>
            </a: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商用化</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（経済社会）</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観点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dirty="0">
                <a:solidFill>
                  <a:schemeClr val="tx1"/>
                </a:solidFill>
                <a:latin typeface="Meiryo UI" panose="020B0604030504040204" pitchFamily="50" charset="-128"/>
                <a:ea typeface="Meiryo UI" panose="020B0604030504040204" pitchFamily="50" charset="-128"/>
              </a:rPr>
              <a: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615609" y="204176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dirty="0">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dirty="0">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a:t>
            </a:r>
            <a:r>
              <a:rPr lang="en-US" altLang="ja-JP" sz="2000" dirty="0">
                <a:solidFill>
                  <a:schemeClr val="tx1">
                    <a:lumMod val="50000"/>
                    <a:lumOff val="50000"/>
                  </a:schemeClr>
                </a:solidFill>
              </a:rPr>
              <a:t>.</a:t>
            </a:r>
            <a:r>
              <a:rPr lang="ja-JP" altLang="en-US" sz="2000" dirty="0">
                <a:solidFill>
                  <a:schemeClr val="tx1">
                    <a:lumMod val="50000"/>
                    <a:lumOff val="50000"/>
                  </a:schemeClr>
                </a:solidFill>
              </a:rPr>
              <a:t>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a:t>
            </a:r>
            <a:r>
              <a:rPr lang="ja-JP" altLang="en-US" sz="2000" dirty="0">
                <a:solidFill>
                  <a:schemeClr val="bg1">
                    <a:lumMod val="50000"/>
                  </a:schemeClr>
                </a:solidFill>
              </a:rPr>
              <a:t>戦略（</a:t>
            </a:r>
            <a:r>
              <a:rPr lang="en-US" altLang="ja-JP" sz="2000" dirty="0">
                <a:solidFill>
                  <a:schemeClr val="bg1">
                    <a:lumMod val="50000"/>
                  </a:schemeClr>
                </a:solidFill>
              </a:rPr>
              <a:t>ⅵ</a:t>
            </a:r>
            <a:r>
              <a:rPr lang="ja-JP" altLang="en-US" sz="2000" dirty="0">
                <a:solidFill>
                  <a:schemeClr val="bg1">
                    <a:lumMod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err="1">
                <a:solidFill>
                  <a:schemeClr val="tx1"/>
                </a:solidFill>
              </a:rPr>
              <a:t>Xx</a:t>
            </a:r>
            <a:r>
              <a:rPr lang="ja-JP" altLang="en-US" dirty="0">
                <a:solidFill>
                  <a:schemeClr val="tx1"/>
                </a:solidFill>
              </a:rPr>
              <a:t>や</a:t>
            </a:r>
            <a:r>
              <a:rPr lang="en-US" altLang="ja-JP" dirty="0">
                <a:solidFill>
                  <a:schemeClr val="tx1"/>
                </a:solidFill>
              </a:rPr>
              <a:t>xx</a:t>
            </a:r>
            <a:r>
              <a:rPr lang="ja-JP" altLang="en-US" dirty="0">
                <a:solidFill>
                  <a:schemeClr val="tx1"/>
                </a:solidFill>
              </a:rPr>
              <a:t>に取り組むことで、</a:t>
            </a:r>
            <a:r>
              <a:rPr kumimoji="1" lang="ja-JP" altLang="en-US" dirty="0">
                <a:solidFill>
                  <a:schemeClr val="tx1"/>
                </a:solidFill>
              </a:rPr>
              <a:t>間接補助事業終了後の自立化を目指す</a:t>
            </a:r>
            <a:endParaRPr kumimoji="1" lang="en-US" altLang="ja-JP" dirty="0">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HVDC</a:t>
              </a:r>
              <a:r>
                <a:rPr lang="ja-JP" altLang="en-US" sz="1400" dirty="0">
                  <a:solidFill>
                    <a:schemeClr val="tx1"/>
                  </a:solidFill>
                  <a:latin typeface="Meiryo UI" panose="020B0604030504040204" pitchFamily="50" charset="-128"/>
                  <a:ea typeface="Meiryo UI" panose="020B0604030504040204" pitchFamily="50" charset="-128"/>
                </a:rPr>
                <a:t>ケーブルの製造における自社及び競合各社の特徴、方向性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5494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2019804"/>
            <a:ext cx="0" cy="450921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7"/>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ⅰ</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製品の</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7"/>
            <a:ext cx="4577709"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902824"/>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ⅱ</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需要家の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巻き込み</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902824"/>
            <a:ext cx="4577708"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826091"/>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ⅲ</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原材料の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安定確保</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826091"/>
            <a:ext cx="4577700"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5988000" y="4104885"/>
            <a:ext cx="216000" cy="169525"/>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25" name="正方形/長方形 24">
            <a:extLst>
              <a:ext uri="{FF2B5EF4-FFF2-40B4-BE49-F238E27FC236}">
                <a16:creationId xmlns:a16="http://schemas.microsoft.com/office/drawing/2014/main" id="{0D220384-E7FB-1C50-7A19-A72D9AAB7114}"/>
              </a:ext>
            </a:extLst>
          </p:cNvPr>
          <p:cNvSpPr/>
          <p:nvPr/>
        </p:nvSpPr>
        <p:spPr>
          <a:xfrm>
            <a:off x="181476" y="4749357"/>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ⅳ</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オープン・</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クローズ戦略</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4749357"/>
            <a:ext cx="4577700"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20B5C1FC-62EE-AF60-954E-6E33F9ABB96E}"/>
              </a:ext>
            </a:extLst>
          </p:cNvPr>
          <p:cNvSpPr/>
          <p:nvPr/>
        </p:nvSpPr>
        <p:spPr>
          <a:xfrm>
            <a:off x="184353" y="5672623"/>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ⅴ</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海外進出</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戦略</a:t>
            </a:r>
          </a:p>
        </p:txBody>
      </p:sp>
      <p:sp>
        <p:nvSpPr>
          <p:cNvPr id="30" name="正方形/長方形 29">
            <a:extLst>
              <a:ext uri="{FF2B5EF4-FFF2-40B4-BE49-F238E27FC236}">
                <a16:creationId xmlns:a16="http://schemas.microsoft.com/office/drawing/2014/main" id="{1CF71C9D-7DC2-3CB9-D737-0F1F6656769B}"/>
              </a:ext>
            </a:extLst>
          </p:cNvPr>
          <p:cNvSpPr/>
          <p:nvPr/>
        </p:nvSpPr>
        <p:spPr>
          <a:xfrm>
            <a:off x="1307575" y="5672623"/>
            <a:ext cx="4577700"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482063" y="2831570"/>
            <a:ext cx="7868093" cy="25425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ⅴ</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 、（</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 （中小企業のみ（加点項目））については、加点項目であるため、加点対象でない場合は不要とする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299596"/>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latin typeface="Meiryo UI" panose="020B0604030504040204" pitchFamily="50" charset="-128"/>
                <a:ea typeface="Meiryo UI" panose="020B0604030504040204" pitchFamily="50" charset="-128"/>
              </a:rPr>
              <a:t>実施場所・</a:t>
            </a:r>
            <a:endParaRPr lang="en-US" altLang="ja-JP" sz="1200" dirty="0">
              <a:solidFill>
                <a:schemeClr val="bg1"/>
              </a:solidFill>
              <a:latin typeface="Meiryo UI" panose="020B0604030504040204" pitchFamily="50" charset="-128"/>
              <a:ea typeface="Meiryo UI" panose="020B0604030504040204" pitchFamily="50" charset="-128"/>
            </a:endParaRPr>
          </a:p>
          <a:p>
            <a:pPr algn="ctr"/>
            <a:r>
              <a:rPr lang="ja-JP" altLang="en-US" sz="1200" dirty="0">
                <a:solidFill>
                  <a:schemeClr val="bg1"/>
                </a:solidFill>
                <a:latin typeface="Meiryo UI" panose="020B0604030504040204" pitchFamily="50" charset="-128"/>
                <a:ea typeface="Meiryo UI" panose="020B0604030504040204" pitchFamily="50" charset="-128"/>
              </a:rPr>
              <a:t>対象設備</a:t>
            </a:r>
            <a:endParaRPr kumimoji="1" lang="ja-JP" altLang="en-US" sz="1200" dirty="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866401"/>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本応募申請の概要</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734214"/>
            <a:ext cx="1366227" cy="221025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間接補助事業の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735705"/>
            <a:ext cx="4576564" cy="219820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2A566B97-1456-ADB7-DE84-5FACD2313A0A}"/>
              </a:ext>
            </a:extLst>
          </p:cNvPr>
          <p:cNvSpPr txBox="1"/>
          <p:nvPr/>
        </p:nvSpPr>
        <p:spPr>
          <a:xfrm>
            <a:off x="7283160" y="2299597"/>
            <a:ext cx="912650" cy="50255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施設名称</a:t>
            </a: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29959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86750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1166640"/>
            <a:ext cx="1819804"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2071886" y="116664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733445"/>
            <a:ext cx="372450" cy="449006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実施内容</a:t>
            </a:r>
          </a:p>
        </p:txBody>
      </p:sp>
      <p:sp>
        <p:nvSpPr>
          <p:cNvPr id="113" name="正方形/長方形 112">
            <a:extLst>
              <a:ext uri="{FF2B5EF4-FFF2-40B4-BE49-F238E27FC236}">
                <a16:creationId xmlns:a16="http://schemas.microsoft.com/office/drawing/2014/main" id="{CD40B455-B47D-7CA3-CA1D-C08DE684389A}"/>
              </a:ext>
            </a:extLst>
          </p:cNvPr>
          <p:cNvSpPr/>
          <p:nvPr/>
        </p:nvSpPr>
        <p:spPr>
          <a:xfrm>
            <a:off x="2071886" y="4002718"/>
            <a:ext cx="4576563"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43693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投資規模</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43828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円（うち、補助対象経費総額　</a:t>
            </a:r>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433652"/>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400518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補助率</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400619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57342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交付申請額</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57410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514167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開始予定日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514201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70991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終了予定日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70991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CB90FD5-F01C-3C6A-FF6E-150148806A51}"/>
              </a:ext>
            </a:extLst>
          </p:cNvPr>
          <p:cNvSpPr/>
          <p:nvPr/>
        </p:nvSpPr>
        <p:spPr>
          <a:xfrm>
            <a:off x="2071886" y="4571784"/>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595153DE-DF3C-0A02-D497-A6EA94899D3C}"/>
              </a:ext>
            </a:extLst>
          </p:cNvPr>
          <p:cNvSpPr txBox="1"/>
          <p:nvPr/>
        </p:nvSpPr>
        <p:spPr>
          <a:xfrm>
            <a:off x="633577" y="4003663"/>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生産製品・品目</a:t>
            </a:r>
          </a:p>
        </p:txBody>
      </p:sp>
      <p:sp>
        <p:nvSpPr>
          <p:cNvPr id="10" name="テキスト ボックス 9">
            <a:extLst>
              <a:ext uri="{FF2B5EF4-FFF2-40B4-BE49-F238E27FC236}">
                <a16:creationId xmlns:a16="http://schemas.microsoft.com/office/drawing/2014/main" id="{0062C53C-6B82-33D0-4E16-62FD3A78CB2B}"/>
              </a:ext>
            </a:extLst>
          </p:cNvPr>
          <p:cNvSpPr txBox="1"/>
          <p:nvPr/>
        </p:nvSpPr>
        <p:spPr>
          <a:xfrm>
            <a:off x="633577" y="4576566"/>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製造能力目標・</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達成年度</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en-US" altLang="ja-JP" sz="1050" dirty="0">
                <a:solidFill>
                  <a:schemeClr val="tx1"/>
                </a:solidFill>
                <a:latin typeface="Meiryo UI" panose="020B0604030504040204" pitchFamily="50" charset="-128"/>
                <a:ea typeface="Meiryo UI" panose="020B0604030504040204" pitchFamily="50" charset="-128"/>
              </a:rPr>
              <a:t>※km</a:t>
            </a:r>
            <a:r>
              <a:rPr lang="ja-JP" altLang="en-US" sz="1050" dirty="0">
                <a:solidFill>
                  <a:schemeClr val="tx1"/>
                </a:solidFill>
                <a:latin typeface="Meiryo UI" panose="020B0604030504040204" pitchFamily="50" charset="-128"/>
                <a:ea typeface="Meiryo UI" panose="020B0604030504040204" pitchFamily="50" charset="-128"/>
              </a:rPr>
              <a:t>／年</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5144687"/>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5149469"/>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その他目標・達成年度</a:t>
            </a:r>
          </a:p>
        </p:txBody>
      </p:sp>
      <p:sp>
        <p:nvSpPr>
          <p:cNvPr id="15" name="正方形/長方形 14">
            <a:extLst>
              <a:ext uri="{FF2B5EF4-FFF2-40B4-BE49-F238E27FC236}">
                <a16:creationId xmlns:a16="http://schemas.microsoft.com/office/drawing/2014/main" id="{FAEB353D-D0EE-12F1-EA69-9CDA32F851DB}"/>
              </a:ext>
            </a:extLst>
          </p:cNvPr>
          <p:cNvSpPr/>
          <p:nvPr/>
        </p:nvSpPr>
        <p:spPr>
          <a:xfrm>
            <a:off x="2071886" y="5715671"/>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B8FF547-2D61-E552-5607-EDB0485148E6}"/>
              </a:ext>
            </a:extLst>
          </p:cNvPr>
          <p:cNvSpPr txBox="1"/>
          <p:nvPr/>
        </p:nvSpPr>
        <p:spPr>
          <a:xfrm>
            <a:off x="633577" y="5720453"/>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主要用途市場</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・主要顧客</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1166640"/>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1166639"/>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（幹事会社）</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rPr>
              <a:t>（共同実施者）</a:t>
            </a:r>
            <a:endParaRPr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err="1">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kumimoji="1" lang="ja-JP" altLang="en-US" sz="2400" dirty="0">
                <a:solidFill>
                  <a:schemeClr val="tx1"/>
                </a:solidFill>
              </a:rPr>
              <a:t>自社の強みは</a:t>
            </a:r>
            <a:r>
              <a:rPr kumimoji="1" lang="en-US" altLang="ja-JP" sz="2400" dirty="0">
                <a:solidFill>
                  <a:schemeClr val="tx1"/>
                </a:solidFill>
              </a:rPr>
              <a:t>xx</a:t>
            </a:r>
            <a:r>
              <a:rPr kumimoji="1" lang="ja-JP" altLang="en-US" sz="2400" dirty="0">
                <a:solidFill>
                  <a:schemeClr val="tx1"/>
                </a:solidFill>
              </a:rPr>
              <a:t>であり、</a:t>
            </a:r>
            <a:r>
              <a:rPr kumimoji="1" lang="en-US" altLang="ja-JP" sz="2400" dirty="0">
                <a:solidFill>
                  <a:schemeClr val="tx1"/>
                </a:solidFill>
              </a:rPr>
              <a:t>xx</a:t>
            </a:r>
            <a:r>
              <a:rPr kumimoji="1" lang="ja-JP" altLang="en-US" sz="2400" dirty="0">
                <a:solidFill>
                  <a:schemeClr val="tx1"/>
                </a:solidFill>
              </a:rPr>
              <a:t>によって競合他社との差別化を目指す</a:t>
            </a:r>
            <a:endParaRPr kumimoji="1" lang="en-US" altLang="ja-JP" dirty="0">
              <a:solidFill>
                <a:schemeClr val="tx1"/>
              </a:solidFill>
              <a:highlight>
                <a:srgbClr val="FFFF00"/>
              </a:highlight>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9C89B22F-A493-6436-899D-A7093640878F}"/>
              </a:ext>
            </a:extLst>
          </p:cNvPr>
          <p:cNvSpPr/>
          <p:nvPr/>
        </p:nvSpPr>
        <p:spPr>
          <a:xfrm>
            <a:off x="11152486" y="85758"/>
            <a:ext cx="953793" cy="38082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endParaRPr lang="en-US" altLang="ja-JP" sz="1600" dirty="0">
              <a:latin typeface="Meiryo UI" panose="020B0604030504040204" pitchFamily="50" charset="-128"/>
              <a:ea typeface="Meiryo UI" panose="020B0604030504040204" pitchFamily="50" charset="-128"/>
              <a:cs typeface="+mj-cs"/>
            </a:endParaRPr>
          </a:p>
        </p:txBody>
      </p:sp>
      <p:cxnSp>
        <p:nvCxnSpPr>
          <p:cNvPr id="4" name="Straight Connector 13">
            <a:extLst>
              <a:ext uri="{FF2B5EF4-FFF2-40B4-BE49-F238E27FC236}">
                <a16:creationId xmlns:a16="http://schemas.microsoft.com/office/drawing/2014/main" id="{B7CCF14D-02E6-D99B-E60C-0933BD7E0778}"/>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9FF0EB21-BA9B-9146-C48B-BBCA59A378FC}"/>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8" name="Straight Connector 75">
            <a:extLst>
              <a:ext uri="{FF2B5EF4-FFF2-40B4-BE49-F238E27FC236}">
                <a16:creationId xmlns:a16="http://schemas.microsoft.com/office/drawing/2014/main" id="{73EC56DF-A885-08D8-D960-AA27038D3B7C}"/>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9" name="TextBox 52">
            <a:extLst>
              <a:ext uri="{FF2B5EF4-FFF2-40B4-BE49-F238E27FC236}">
                <a16:creationId xmlns:a16="http://schemas.microsoft.com/office/drawing/2014/main" id="{4ED35526-4514-FEB4-CA43-3AF83C649D3C}"/>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0" name="正方形/長方形 19">
            <a:extLst>
              <a:ext uri="{FF2B5EF4-FFF2-40B4-BE49-F238E27FC236}">
                <a16:creationId xmlns:a16="http://schemas.microsoft.com/office/drawing/2014/main" id="{4A32953B-7CBF-5F99-5743-257C494827F8}"/>
              </a:ext>
            </a:extLst>
          </p:cNvPr>
          <p:cNvSpPr/>
          <p:nvPr/>
        </p:nvSpPr>
        <p:spPr>
          <a:xfrm>
            <a:off x="181464" y="2468927"/>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C41D4302-43EB-D0E7-6911-94D9563C090C}"/>
              </a:ext>
            </a:extLst>
          </p:cNvPr>
          <p:cNvSpPr/>
          <p:nvPr/>
        </p:nvSpPr>
        <p:spPr>
          <a:xfrm>
            <a:off x="130469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CDD6178D-71CA-5DBA-BF15-4661390C9E38}"/>
              </a:ext>
            </a:extLst>
          </p:cNvPr>
          <p:cNvSpPr/>
          <p:nvPr/>
        </p:nvSpPr>
        <p:spPr>
          <a:xfrm>
            <a:off x="287354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C21EDEA-CB45-21F4-EA2A-8CC63AB7CC14}"/>
              </a:ext>
            </a:extLst>
          </p:cNvPr>
          <p:cNvSpPr/>
          <p:nvPr/>
        </p:nvSpPr>
        <p:spPr>
          <a:xfrm>
            <a:off x="444240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24" name="グループ化 23">
            <a:extLst>
              <a:ext uri="{FF2B5EF4-FFF2-40B4-BE49-F238E27FC236}">
                <a16:creationId xmlns:a16="http://schemas.microsoft.com/office/drawing/2014/main" id="{8D6901B5-AA96-9761-B54E-E17F264168C0}"/>
              </a:ext>
            </a:extLst>
          </p:cNvPr>
          <p:cNvGrpSpPr/>
          <p:nvPr/>
        </p:nvGrpSpPr>
        <p:grpSpPr>
          <a:xfrm>
            <a:off x="1304690" y="2037176"/>
            <a:ext cx="1440000" cy="360000"/>
            <a:chOff x="543578" y="1377175"/>
            <a:chExt cx="5239039" cy="360000"/>
          </a:xfrm>
        </p:grpSpPr>
        <p:cxnSp>
          <p:nvCxnSpPr>
            <p:cNvPr id="25" name="Straight Connector 18">
              <a:extLst>
                <a:ext uri="{FF2B5EF4-FFF2-40B4-BE49-F238E27FC236}">
                  <a16:creationId xmlns:a16="http://schemas.microsoft.com/office/drawing/2014/main" id="{4974193A-31AA-8743-109F-DA9BD282D05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6" name="TextBox 23">
              <a:extLst>
                <a:ext uri="{FF2B5EF4-FFF2-40B4-BE49-F238E27FC236}">
                  <a16:creationId xmlns:a16="http://schemas.microsoft.com/office/drawing/2014/main" id="{54325C7E-98A1-012D-5BFD-3C04C063440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27" name="グループ化 26">
            <a:extLst>
              <a:ext uri="{FF2B5EF4-FFF2-40B4-BE49-F238E27FC236}">
                <a16:creationId xmlns:a16="http://schemas.microsoft.com/office/drawing/2014/main" id="{7223A74C-42F8-BF0F-CCAA-BAB15B457017}"/>
              </a:ext>
            </a:extLst>
          </p:cNvPr>
          <p:cNvGrpSpPr/>
          <p:nvPr/>
        </p:nvGrpSpPr>
        <p:grpSpPr>
          <a:xfrm>
            <a:off x="2873545" y="2030835"/>
            <a:ext cx="1440000" cy="360000"/>
            <a:chOff x="543578" y="1377175"/>
            <a:chExt cx="5239039" cy="360000"/>
          </a:xfrm>
        </p:grpSpPr>
        <p:cxnSp>
          <p:nvCxnSpPr>
            <p:cNvPr id="30" name="Straight Connector 18">
              <a:extLst>
                <a:ext uri="{FF2B5EF4-FFF2-40B4-BE49-F238E27FC236}">
                  <a16:creationId xmlns:a16="http://schemas.microsoft.com/office/drawing/2014/main" id="{8596B17D-D978-3483-E447-D198E04398A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1" name="TextBox 23">
              <a:extLst>
                <a:ext uri="{FF2B5EF4-FFF2-40B4-BE49-F238E27FC236}">
                  <a16:creationId xmlns:a16="http://schemas.microsoft.com/office/drawing/2014/main" id="{B17656B5-9964-0358-DF01-FF939D7F910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2" name="グループ化 31">
            <a:extLst>
              <a:ext uri="{FF2B5EF4-FFF2-40B4-BE49-F238E27FC236}">
                <a16:creationId xmlns:a16="http://schemas.microsoft.com/office/drawing/2014/main" id="{DFE5AC07-7EB9-4899-E917-A7C7994AC1AD}"/>
              </a:ext>
            </a:extLst>
          </p:cNvPr>
          <p:cNvGrpSpPr/>
          <p:nvPr/>
        </p:nvGrpSpPr>
        <p:grpSpPr>
          <a:xfrm>
            <a:off x="4442400" y="2030835"/>
            <a:ext cx="1440000" cy="360000"/>
            <a:chOff x="543578" y="1377175"/>
            <a:chExt cx="5239039" cy="360000"/>
          </a:xfrm>
        </p:grpSpPr>
        <p:cxnSp>
          <p:nvCxnSpPr>
            <p:cNvPr id="33" name="Straight Connector 18">
              <a:extLst>
                <a:ext uri="{FF2B5EF4-FFF2-40B4-BE49-F238E27FC236}">
                  <a16:creationId xmlns:a16="http://schemas.microsoft.com/office/drawing/2014/main" id="{2B07836E-0702-8ACE-8480-6588DFE5CA7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23">
              <a:extLst>
                <a:ext uri="{FF2B5EF4-FFF2-40B4-BE49-F238E27FC236}">
                  <a16:creationId xmlns:a16="http://schemas.microsoft.com/office/drawing/2014/main" id="{8E7FA084-101F-9205-1C4B-1F969C7A4F72}"/>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5" name="正方形/長方形 34">
            <a:extLst>
              <a:ext uri="{FF2B5EF4-FFF2-40B4-BE49-F238E27FC236}">
                <a16:creationId xmlns:a16="http://schemas.microsoft.com/office/drawing/2014/main" id="{24DB4582-F47F-BD8B-EEAA-EF0C8181D0B9}"/>
              </a:ext>
            </a:extLst>
          </p:cNvPr>
          <p:cNvSpPr/>
          <p:nvPr/>
        </p:nvSpPr>
        <p:spPr>
          <a:xfrm>
            <a:off x="181464" y="377291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7DD177D9-62E5-77FD-5C6A-35D39C9DDE53}"/>
              </a:ext>
            </a:extLst>
          </p:cNvPr>
          <p:cNvSpPr/>
          <p:nvPr/>
        </p:nvSpPr>
        <p:spPr>
          <a:xfrm>
            <a:off x="130469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9AA27B5A-96AF-72BC-5237-AD375CAB24B1}"/>
              </a:ext>
            </a:extLst>
          </p:cNvPr>
          <p:cNvSpPr/>
          <p:nvPr/>
        </p:nvSpPr>
        <p:spPr>
          <a:xfrm>
            <a:off x="287354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04E35457-73C7-14D9-0F66-89DFE42B3F7D}"/>
              </a:ext>
            </a:extLst>
          </p:cNvPr>
          <p:cNvSpPr/>
          <p:nvPr/>
        </p:nvSpPr>
        <p:spPr>
          <a:xfrm>
            <a:off x="444240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6FB7F02F-B7C5-A1C8-8509-004C68D28EB7}"/>
              </a:ext>
            </a:extLst>
          </p:cNvPr>
          <p:cNvSpPr/>
          <p:nvPr/>
        </p:nvSpPr>
        <p:spPr>
          <a:xfrm>
            <a:off x="181476" y="507252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C942A82F-F780-DA54-B8FD-D53F669C3D9B}"/>
              </a:ext>
            </a:extLst>
          </p:cNvPr>
          <p:cNvSpPr/>
          <p:nvPr/>
        </p:nvSpPr>
        <p:spPr>
          <a:xfrm>
            <a:off x="130469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704B48B8-8A3E-3712-31A6-4E44DD0D63E7}"/>
              </a:ext>
            </a:extLst>
          </p:cNvPr>
          <p:cNvSpPr/>
          <p:nvPr/>
        </p:nvSpPr>
        <p:spPr>
          <a:xfrm>
            <a:off x="287354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E4D39A5-D8F4-3963-016D-174DB924344D}"/>
              </a:ext>
            </a:extLst>
          </p:cNvPr>
          <p:cNvSpPr/>
          <p:nvPr/>
        </p:nvSpPr>
        <p:spPr>
          <a:xfrm>
            <a:off x="444240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3" name="Group 41">
            <a:extLst>
              <a:ext uri="{FF2B5EF4-FFF2-40B4-BE49-F238E27FC236}">
                <a16:creationId xmlns:a16="http://schemas.microsoft.com/office/drawing/2014/main" id="{1FFE038A-32BF-D1CA-AA29-8D7E4F7B999F}"/>
              </a:ext>
            </a:extLst>
          </p:cNvPr>
          <p:cNvGrpSpPr/>
          <p:nvPr/>
        </p:nvGrpSpPr>
        <p:grpSpPr>
          <a:xfrm rot="10800000" flipH="1">
            <a:off x="6000000" y="4055679"/>
            <a:ext cx="216000" cy="216000"/>
            <a:chOff x="5937564" y="3833745"/>
            <a:chExt cx="306171" cy="306910"/>
          </a:xfrm>
        </p:grpSpPr>
        <p:sp>
          <p:nvSpPr>
            <p:cNvPr id="44" name="Freeform 94">
              <a:extLst>
                <a:ext uri="{FF2B5EF4-FFF2-40B4-BE49-F238E27FC236}">
                  <a16:creationId xmlns:a16="http://schemas.microsoft.com/office/drawing/2014/main" id="{B566A816-68E9-19BA-54DD-ECF545A09F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41F1FA72-6198-B83D-CA5C-DD18317C8EA7}"/>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6" name="Group 41">
            <a:extLst>
              <a:ext uri="{FF2B5EF4-FFF2-40B4-BE49-F238E27FC236}">
                <a16:creationId xmlns:a16="http://schemas.microsoft.com/office/drawing/2014/main" id="{A8427716-96A7-CDF9-0727-F42BAFB08D33}"/>
              </a:ext>
            </a:extLst>
          </p:cNvPr>
          <p:cNvGrpSpPr/>
          <p:nvPr/>
        </p:nvGrpSpPr>
        <p:grpSpPr>
          <a:xfrm rot="16200000" flipH="1">
            <a:off x="9067201" y="4200335"/>
            <a:ext cx="216000" cy="216000"/>
            <a:chOff x="5937564" y="3833745"/>
            <a:chExt cx="306171" cy="306910"/>
          </a:xfrm>
        </p:grpSpPr>
        <p:sp>
          <p:nvSpPr>
            <p:cNvPr id="47" name="Freeform 94">
              <a:extLst>
                <a:ext uri="{FF2B5EF4-FFF2-40B4-BE49-F238E27FC236}">
                  <a16:creationId xmlns:a16="http://schemas.microsoft.com/office/drawing/2014/main" id="{85523C88-F120-0EBF-FD35-3472F67B4F5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8" name="Freeform 95">
              <a:extLst>
                <a:ext uri="{FF2B5EF4-FFF2-40B4-BE49-F238E27FC236}">
                  <a16:creationId xmlns:a16="http://schemas.microsoft.com/office/drawing/2014/main" id="{57C73E08-AE3E-DA7E-5267-1DB87D5B98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7A5A719A-9F90-F40C-E298-F9C10FE997A7}"/>
              </a:ext>
            </a:extLst>
          </p:cNvPr>
          <p:cNvGrpSpPr/>
          <p:nvPr/>
        </p:nvGrpSpPr>
        <p:grpSpPr>
          <a:xfrm>
            <a:off x="180000" y="1659209"/>
            <a:ext cx="5702400" cy="288000"/>
            <a:chOff x="156000" y="1879963"/>
            <a:chExt cx="5760000" cy="288000"/>
          </a:xfrm>
        </p:grpSpPr>
        <p:sp>
          <p:nvSpPr>
            <p:cNvPr id="50" name="正方形/長方形 49">
              <a:extLst>
                <a:ext uri="{FF2B5EF4-FFF2-40B4-BE49-F238E27FC236}">
                  <a16:creationId xmlns:a16="http://schemas.microsoft.com/office/drawing/2014/main" id="{65814083-C917-A3DA-70C3-75A6AEAD505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競合に対する自社の優位性　</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51" name="直線コネクタ 50">
              <a:extLst>
                <a:ext uri="{FF2B5EF4-FFF2-40B4-BE49-F238E27FC236}">
                  <a16:creationId xmlns:a16="http://schemas.microsoft.com/office/drawing/2014/main" id="{8CB67073-CC21-700A-CDE6-E8972BC95BB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2" name="グループ化 51">
            <a:extLst>
              <a:ext uri="{FF2B5EF4-FFF2-40B4-BE49-F238E27FC236}">
                <a16:creationId xmlns:a16="http://schemas.microsoft.com/office/drawing/2014/main" id="{5FDA1483-0A7D-2FDE-12FB-E67C68F76A11}"/>
              </a:ext>
            </a:extLst>
          </p:cNvPr>
          <p:cNvGrpSpPr/>
          <p:nvPr/>
        </p:nvGrpSpPr>
        <p:grpSpPr>
          <a:xfrm>
            <a:off x="6333600" y="1659209"/>
            <a:ext cx="5702400" cy="288000"/>
            <a:chOff x="156000" y="1879963"/>
            <a:chExt cx="5760000" cy="288000"/>
          </a:xfrm>
        </p:grpSpPr>
        <p:sp>
          <p:nvSpPr>
            <p:cNvPr id="53" name="正方形/長方形 52">
              <a:extLst>
                <a:ext uri="{FF2B5EF4-FFF2-40B4-BE49-F238E27FC236}">
                  <a16:creationId xmlns:a16="http://schemas.microsoft.com/office/drawing/2014/main" id="{0A670CB5-7293-8699-BA0B-9980F1D47AD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4" name="直線コネクタ 53">
              <a:extLst>
                <a:ext uri="{FF2B5EF4-FFF2-40B4-BE49-F238E27FC236}">
                  <a16:creationId xmlns:a16="http://schemas.microsoft.com/office/drawing/2014/main" id="{FD9ED612-356D-FEF9-FBFB-0B1A37452F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5" name="TextBox 52">
            <a:extLst>
              <a:ext uri="{FF2B5EF4-FFF2-40B4-BE49-F238E27FC236}">
                <a16:creationId xmlns:a16="http://schemas.microsoft.com/office/drawing/2014/main" id="{057AE00D-2A7F-1CEC-988A-AEFF2C3E0C27}"/>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 name="正方形/長方形 1">
            <a:extLst>
              <a:ext uri="{FF2B5EF4-FFF2-40B4-BE49-F238E27FC236}">
                <a16:creationId xmlns:a16="http://schemas.microsoft.com/office/drawing/2014/main" id="{4266EDD6-6E63-1993-7D04-66BDB0AFAA4B}"/>
              </a:ext>
            </a:extLst>
          </p:cNvPr>
          <p:cNvSpPr/>
          <p:nvPr/>
        </p:nvSpPr>
        <p:spPr>
          <a:xfrm>
            <a:off x="2847458" y="2195504"/>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を注力セグメントとし、需要家の巻き込みを目指す</a:t>
            </a:r>
            <a:endParaRPr kumimoji="1" lang="ja-JP" altLang="en-US" dirty="0">
              <a:solidFill>
                <a:schemeClr val="tx1"/>
              </a:solidFill>
            </a:endParaRP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BAEB8405-0735-4DC5-C484-67FDE5F74A7C}"/>
              </a:ext>
            </a:extLst>
          </p:cNvPr>
          <p:cNvGrpSpPr/>
          <p:nvPr/>
        </p:nvGrpSpPr>
        <p:grpSpPr>
          <a:xfrm>
            <a:off x="154688" y="1600633"/>
            <a:ext cx="11905313" cy="360000"/>
            <a:chOff x="532415" y="1377175"/>
            <a:chExt cx="5250202" cy="360000"/>
          </a:xfrm>
        </p:grpSpPr>
        <p:cxnSp>
          <p:nvCxnSpPr>
            <p:cNvPr id="6" name="Straight Connector 18">
              <a:extLst>
                <a:ext uri="{FF2B5EF4-FFF2-40B4-BE49-F238E27FC236}">
                  <a16:creationId xmlns:a16="http://schemas.microsoft.com/office/drawing/2014/main" id="{C401E70E-6976-E0AE-BF3F-FBEEB39E7D1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310276CE-695A-7826-2EA5-1910CDEA6403}"/>
                </a:ext>
              </a:extLst>
            </p:cNvPr>
            <p:cNvSpPr txBox="1"/>
            <p:nvPr/>
          </p:nvSpPr>
          <p:spPr>
            <a:xfrm>
              <a:off x="532415" y="1377175"/>
              <a:ext cx="523116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需要家の巻き込みに関する方針</a:t>
              </a:r>
            </a:p>
          </p:txBody>
        </p:sp>
      </p:grpSp>
      <p:sp>
        <p:nvSpPr>
          <p:cNvPr id="33" name="正方形/長方形 32">
            <a:extLst>
              <a:ext uri="{FF2B5EF4-FFF2-40B4-BE49-F238E27FC236}">
                <a16:creationId xmlns:a16="http://schemas.microsoft.com/office/drawing/2014/main" id="{A1E903E3-0EB1-A68C-6E16-97ED0427B95D}"/>
              </a:ext>
            </a:extLst>
          </p:cNvPr>
          <p:cNvSpPr/>
          <p:nvPr/>
        </p:nvSpPr>
        <p:spPr>
          <a:xfrm>
            <a:off x="7192468"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141ACB23-B9CE-4313-6DA8-CC8C46A9F334}"/>
              </a:ext>
            </a:extLst>
          </p:cNvPr>
          <p:cNvSpPr/>
          <p:nvPr/>
        </p:nvSpPr>
        <p:spPr>
          <a:xfrm>
            <a:off x="5868490"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企業</a:t>
            </a:r>
            <a:r>
              <a:rPr kumimoji="1" lang="en-US" altLang="ja-JP" sz="1200" dirty="0">
                <a:solidFill>
                  <a:schemeClr val="tx1"/>
                </a:solidFill>
                <a:latin typeface="Meiryo UI" panose="020B0604030504040204" pitchFamily="50" charset="-128"/>
                <a:ea typeface="Meiryo UI" panose="020B0604030504040204" pitchFamily="50" charset="-128"/>
              </a:rPr>
              <a:t>A</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CBA2C1B7-CA0F-5719-A56D-E10D98626DEC}"/>
              </a:ext>
            </a:extLst>
          </p:cNvPr>
          <p:cNvSpPr/>
          <p:nvPr/>
        </p:nvSpPr>
        <p:spPr>
          <a:xfrm>
            <a:off x="7192468"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A8AEFFA-3638-384A-AF7B-27B0E190C19F}"/>
              </a:ext>
            </a:extLst>
          </p:cNvPr>
          <p:cNvSpPr/>
          <p:nvPr/>
        </p:nvSpPr>
        <p:spPr>
          <a:xfrm>
            <a:off x="5868490"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83DEAB0-A89F-6ED1-0A84-55BD39FAB491}"/>
              </a:ext>
            </a:extLst>
          </p:cNvPr>
          <p:cNvSpPr/>
          <p:nvPr/>
        </p:nvSpPr>
        <p:spPr>
          <a:xfrm>
            <a:off x="7192468"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1538215B-6E67-3A97-7F9D-1B4B9ECCB608}"/>
              </a:ext>
            </a:extLst>
          </p:cNvPr>
          <p:cNvSpPr/>
          <p:nvPr/>
        </p:nvSpPr>
        <p:spPr>
          <a:xfrm>
            <a:off x="7192468"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19D9350A-2626-BA06-E5C1-803D9AE1AC12}"/>
              </a:ext>
            </a:extLst>
          </p:cNvPr>
          <p:cNvSpPr/>
          <p:nvPr/>
        </p:nvSpPr>
        <p:spPr>
          <a:xfrm>
            <a:off x="5868490"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4EE5D12-FA93-0DD0-0D2B-13F94D6804C6}"/>
              </a:ext>
            </a:extLst>
          </p:cNvPr>
          <p:cNvSpPr/>
          <p:nvPr/>
        </p:nvSpPr>
        <p:spPr>
          <a:xfrm>
            <a:off x="7192468"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1DB23180-BE10-93C0-AF5D-3CF28F7F9D65}"/>
              </a:ext>
            </a:extLst>
          </p:cNvPr>
          <p:cNvSpPr/>
          <p:nvPr/>
        </p:nvSpPr>
        <p:spPr>
          <a:xfrm>
            <a:off x="5868490"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06920D3C-FCA1-DB37-F3BD-E81F6EF60AF4}"/>
              </a:ext>
            </a:extLst>
          </p:cNvPr>
          <p:cNvSpPr/>
          <p:nvPr/>
        </p:nvSpPr>
        <p:spPr>
          <a:xfrm>
            <a:off x="7192468"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56" name="グループ化 55">
            <a:extLst>
              <a:ext uri="{FF2B5EF4-FFF2-40B4-BE49-F238E27FC236}">
                <a16:creationId xmlns:a16="http://schemas.microsoft.com/office/drawing/2014/main" id="{EB7F40C1-AB51-78BC-7EDC-2A6D2BB89EAE}"/>
              </a:ext>
            </a:extLst>
          </p:cNvPr>
          <p:cNvGrpSpPr/>
          <p:nvPr/>
        </p:nvGrpSpPr>
        <p:grpSpPr>
          <a:xfrm>
            <a:off x="5862770" y="2118703"/>
            <a:ext cx="1260000" cy="288000"/>
            <a:chOff x="-91819" y="1879963"/>
            <a:chExt cx="6007819" cy="288000"/>
          </a:xfrm>
        </p:grpSpPr>
        <p:sp>
          <p:nvSpPr>
            <p:cNvPr id="57" name="正方形/長方形 56">
              <a:extLst>
                <a:ext uri="{FF2B5EF4-FFF2-40B4-BE49-F238E27FC236}">
                  <a16:creationId xmlns:a16="http://schemas.microsoft.com/office/drawing/2014/main" id="{2EAB8722-5DEA-97C5-BBA7-12594310C88A}"/>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ターゲット顧客</a:t>
              </a:r>
            </a:p>
          </p:txBody>
        </p:sp>
        <p:cxnSp>
          <p:nvCxnSpPr>
            <p:cNvPr id="59" name="直線コネクタ 58">
              <a:extLst>
                <a:ext uri="{FF2B5EF4-FFF2-40B4-BE49-F238E27FC236}">
                  <a16:creationId xmlns:a16="http://schemas.microsoft.com/office/drawing/2014/main" id="{6B9E1B7E-4675-5E2F-BF65-B0A53BA481D7}"/>
                </a:ext>
              </a:extLst>
            </p:cNvPr>
            <p:cNvCxnSpPr>
              <a:cxnSpLocks/>
            </p:cNvCxnSpPr>
            <p:nvPr/>
          </p:nvCxnSpPr>
          <p:spPr>
            <a:xfrm>
              <a:off x="-91819" y="2167963"/>
              <a:ext cx="60078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62" name="グループ化 61">
            <a:extLst>
              <a:ext uri="{FF2B5EF4-FFF2-40B4-BE49-F238E27FC236}">
                <a16:creationId xmlns:a16="http://schemas.microsoft.com/office/drawing/2014/main" id="{4AC34E53-DBEA-74C6-C524-1F4FB92A4D0B}"/>
              </a:ext>
            </a:extLst>
          </p:cNvPr>
          <p:cNvGrpSpPr/>
          <p:nvPr/>
        </p:nvGrpSpPr>
        <p:grpSpPr>
          <a:xfrm>
            <a:off x="7192469" y="2118703"/>
            <a:ext cx="2716237" cy="288000"/>
            <a:chOff x="156000" y="1879963"/>
            <a:chExt cx="5760000" cy="288000"/>
          </a:xfrm>
        </p:grpSpPr>
        <p:sp>
          <p:nvSpPr>
            <p:cNvPr id="63" name="正方形/長方形 62">
              <a:extLst>
                <a:ext uri="{FF2B5EF4-FFF2-40B4-BE49-F238E27FC236}">
                  <a16:creationId xmlns:a16="http://schemas.microsoft.com/office/drawing/2014/main" id="{5ECBA4B3-F956-7BFC-8928-8BE695C5386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ターゲット顧客の選定理由</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F61F029A-752D-B8B4-18AE-6202A7E751D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5" name="正方形/長方形 104">
            <a:extLst>
              <a:ext uri="{FF2B5EF4-FFF2-40B4-BE49-F238E27FC236}">
                <a16:creationId xmlns:a16="http://schemas.microsoft.com/office/drawing/2014/main" id="{BBE865B7-B0D3-14FE-48D1-5915BD115BEF}"/>
              </a:ext>
            </a:extLst>
          </p:cNvPr>
          <p:cNvSpPr/>
          <p:nvPr/>
        </p:nvSpPr>
        <p:spPr>
          <a:xfrm>
            <a:off x="9995128"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6" name="正方形/長方形 105">
            <a:extLst>
              <a:ext uri="{FF2B5EF4-FFF2-40B4-BE49-F238E27FC236}">
                <a16:creationId xmlns:a16="http://schemas.microsoft.com/office/drawing/2014/main" id="{9028B5B1-A172-BD36-8D51-E8365B3B80B5}"/>
              </a:ext>
            </a:extLst>
          </p:cNvPr>
          <p:cNvSpPr/>
          <p:nvPr/>
        </p:nvSpPr>
        <p:spPr>
          <a:xfrm>
            <a:off x="9995128"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8" name="正方形/長方形 107">
            <a:extLst>
              <a:ext uri="{FF2B5EF4-FFF2-40B4-BE49-F238E27FC236}">
                <a16:creationId xmlns:a16="http://schemas.microsoft.com/office/drawing/2014/main" id="{347AB11F-526C-860D-0FDB-7ED2646F9ED9}"/>
              </a:ext>
            </a:extLst>
          </p:cNvPr>
          <p:cNvSpPr/>
          <p:nvPr/>
        </p:nvSpPr>
        <p:spPr>
          <a:xfrm>
            <a:off x="9995128"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9" name="正方形/長方形 108">
            <a:extLst>
              <a:ext uri="{FF2B5EF4-FFF2-40B4-BE49-F238E27FC236}">
                <a16:creationId xmlns:a16="http://schemas.microsoft.com/office/drawing/2014/main" id="{87FD6C84-6EC8-7904-DF65-4413DC0C061A}"/>
              </a:ext>
            </a:extLst>
          </p:cNvPr>
          <p:cNvSpPr/>
          <p:nvPr/>
        </p:nvSpPr>
        <p:spPr>
          <a:xfrm>
            <a:off x="9995128"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ー</a:t>
            </a:r>
          </a:p>
        </p:txBody>
      </p:sp>
      <p:grpSp>
        <p:nvGrpSpPr>
          <p:cNvPr id="111" name="グループ化 110">
            <a:extLst>
              <a:ext uri="{FF2B5EF4-FFF2-40B4-BE49-F238E27FC236}">
                <a16:creationId xmlns:a16="http://schemas.microsoft.com/office/drawing/2014/main" id="{D6AB8646-FE5E-BBFC-6DC0-13269C27D3F0}"/>
              </a:ext>
            </a:extLst>
          </p:cNvPr>
          <p:cNvGrpSpPr/>
          <p:nvPr/>
        </p:nvGrpSpPr>
        <p:grpSpPr>
          <a:xfrm>
            <a:off x="9995128" y="2118703"/>
            <a:ext cx="2042186" cy="288000"/>
            <a:chOff x="156000" y="1879963"/>
            <a:chExt cx="5760000" cy="288000"/>
          </a:xfrm>
        </p:grpSpPr>
        <p:sp>
          <p:nvSpPr>
            <p:cNvPr id="112" name="正方形/長方形 111">
              <a:extLst>
                <a:ext uri="{FF2B5EF4-FFF2-40B4-BE49-F238E27FC236}">
                  <a16:creationId xmlns:a16="http://schemas.microsoft.com/office/drawing/2014/main" id="{7CC9590C-A537-AF2A-9D87-81A1EC60AFB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交渉状況（申請時点）</a:t>
              </a:r>
            </a:p>
          </p:txBody>
        </p:sp>
        <p:cxnSp>
          <p:nvCxnSpPr>
            <p:cNvPr id="113" name="直線コネクタ 112">
              <a:extLst>
                <a:ext uri="{FF2B5EF4-FFF2-40B4-BE49-F238E27FC236}">
                  <a16:creationId xmlns:a16="http://schemas.microsoft.com/office/drawing/2014/main" id="{37AE50DE-79AF-F1C6-DC10-4D376A17B2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14" name="正方形/長方形 113">
            <a:extLst>
              <a:ext uri="{FF2B5EF4-FFF2-40B4-BE49-F238E27FC236}">
                <a16:creationId xmlns:a16="http://schemas.microsoft.com/office/drawing/2014/main" id="{F8162C0F-F16E-513E-AA96-3BF295F1E85B}"/>
              </a:ext>
            </a:extLst>
          </p:cNvPr>
          <p:cNvSpPr/>
          <p:nvPr/>
        </p:nvSpPr>
        <p:spPr>
          <a:xfrm>
            <a:off x="10377077" y="3195588"/>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0ECFCB6A-C77D-2985-56B4-0940E591862F}"/>
              </a:ext>
            </a:extLst>
          </p:cNvPr>
          <p:cNvSpPr/>
          <p:nvPr/>
        </p:nvSpPr>
        <p:spPr>
          <a:xfrm>
            <a:off x="10377077" y="3829901"/>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6" name="正方形/長方形 115">
            <a:extLst>
              <a:ext uri="{FF2B5EF4-FFF2-40B4-BE49-F238E27FC236}">
                <a16:creationId xmlns:a16="http://schemas.microsoft.com/office/drawing/2014/main" id="{EB29F693-9D82-91E5-4E6C-92D87F4ED7A1}"/>
              </a:ext>
            </a:extLst>
          </p:cNvPr>
          <p:cNvSpPr/>
          <p:nvPr/>
        </p:nvSpPr>
        <p:spPr>
          <a:xfrm>
            <a:off x="10377077" y="5098527"/>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7" name="正方形/長方形 116">
            <a:extLst>
              <a:ext uri="{FF2B5EF4-FFF2-40B4-BE49-F238E27FC236}">
                <a16:creationId xmlns:a16="http://schemas.microsoft.com/office/drawing/2014/main" id="{B167D45E-93CC-A957-4231-615421A02CA8}"/>
              </a:ext>
            </a:extLst>
          </p:cNvPr>
          <p:cNvSpPr/>
          <p:nvPr/>
        </p:nvSpPr>
        <p:spPr>
          <a:xfrm>
            <a:off x="10377077" y="5732840"/>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正方形/長方形 119">
            <a:extLst>
              <a:ext uri="{FF2B5EF4-FFF2-40B4-BE49-F238E27FC236}">
                <a16:creationId xmlns:a16="http://schemas.microsoft.com/office/drawing/2014/main" id="{376BF7FE-4D4F-87DE-81BD-99D8F6A7B62B}"/>
              </a:ext>
            </a:extLst>
          </p:cNvPr>
          <p:cNvSpPr/>
          <p:nvPr/>
        </p:nvSpPr>
        <p:spPr bwMode="gray">
          <a:xfrm>
            <a:off x="7166344" y="6390859"/>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dirty="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23" name="正方形/長方形 122">
            <a:extLst>
              <a:ext uri="{FF2B5EF4-FFF2-40B4-BE49-F238E27FC236}">
                <a16:creationId xmlns:a16="http://schemas.microsoft.com/office/drawing/2014/main" id="{15D71876-3AB0-D6BB-D2EB-DE669DCED5C5}"/>
              </a:ext>
            </a:extLst>
          </p:cNvPr>
          <p:cNvSpPr/>
          <p:nvPr/>
        </p:nvSpPr>
        <p:spPr>
          <a:xfrm>
            <a:off x="5868490" y="2561275"/>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6CD672FB-F6C9-24FF-C520-C9D5AEDC1CDD}"/>
              </a:ext>
            </a:extLst>
          </p:cNvPr>
          <p:cNvSpPr/>
          <p:nvPr/>
        </p:nvSpPr>
        <p:spPr>
          <a:xfrm>
            <a:off x="5868490" y="4464214"/>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正方形/長方形 124">
            <a:extLst>
              <a:ext uri="{FF2B5EF4-FFF2-40B4-BE49-F238E27FC236}">
                <a16:creationId xmlns:a16="http://schemas.microsoft.com/office/drawing/2014/main" id="{6D6D736E-D793-7222-44BE-2F4CAD6463ED}"/>
              </a:ext>
            </a:extLst>
          </p:cNvPr>
          <p:cNvSpPr/>
          <p:nvPr/>
        </p:nvSpPr>
        <p:spPr>
          <a:xfrm>
            <a:off x="9995128" y="2557493"/>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6" name="正方形/長方形 125">
            <a:extLst>
              <a:ext uri="{FF2B5EF4-FFF2-40B4-BE49-F238E27FC236}">
                <a16:creationId xmlns:a16="http://schemas.microsoft.com/office/drawing/2014/main" id="{423EC653-ACB5-3CB8-EADF-5FF9227B59C5}"/>
              </a:ext>
            </a:extLst>
          </p:cNvPr>
          <p:cNvSpPr/>
          <p:nvPr/>
        </p:nvSpPr>
        <p:spPr>
          <a:xfrm>
            <a:off x="9995128" y="4460432"/>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7" name="正方形/長方形 126">
            <a:extLst>
              <a:ext uri="{FF2B5EF4-FFF2-40B4-BE49-F238E27FC236}">
                <a16:creationId xmlns:a16="http://schemas.microsoft.com/office/drawing/2014/main" id="{3502FF75-7012-66B8-EF10-AB2D8B9A6D19}"/>
              </a:ext>
            </a:extLst>
          </p:cNvPr>
          <p:cNvSpPr/>
          <p:nvPr/>
        </p:nvSpPr>
        <p:spPr>
          <a:xfrm>
            <a:off x="10377077" y="2557493"/>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EAF4726A-A14A-7C52-F179-693472658387}"/>
              </a:ext>
            </a:extLst>
          </p:cNvPr>
          <p:cNvSpPr/>
          <p:nvPr/>
        </p:nvSpPr>
        <p:spPr>
          <a:xfrm>
            <a:off x="10377077" y="4460432"/>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CBBC515B-E9FE-E371-AB5D-61994D00E133}"/>
              </a:ext>
            </a:extLst>
          </p:cNvPr>
          <p:cNvSpPr/>
          <p:nvPr/>
        </p:nvSpPr>
        <p:spPr>
          <a:xfrm>
            <a:off x="154686" y="2561274"/>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1" name="正方形/長方形 130">
            <a:extLst>
              <a:ext uri="{FF2B5EF4-FFF2-40B4-BE49-F238E27FC236}">
                <a16:creationId xmlns:a16="http://schemas.microsoft.com/office/drawing/2014/main" id="{4393CF5B-4522-3E75-1252-28B665D5BD72}"/>
              </a:ext>
            </a:extLst>
          </p:cNvPr>
          <p:cNvSpPr/>
          <p:nvPr/>
        </p:nvSpPr>
        <p:spPr>
          <a:xfrm>
            <a:off x="1485954" y="2561274"/>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（セグメント概要、シェア</a:t>
            </a:r>
            <a:r>
              <a:rPr lang="ja-JP" altLang="en-US" sz="1200" dirty="0">
                <a:solidFill>
                  <a:schemeClr val="tx1"/>
                </a:solidFill>
                <a:latin typeface="Meiryo UI" panose="020B0604030504040204" pitchFamily="50" charset="-128"/>
                <a:ea typeface="Meiryo UI" panose="020B0604030504040204" pitchFamily="50" charset="-128"/>
              </a:rPr>
              <a:t>や</a:t>
            </a:r>
            <a:r>
              <a:rPr kumimoji="1" lang="ja-JP" altLang="en-US" sz="1200" dirty="0">
                <a:solidFill>
                  <a:schemeClr val="tx1"/>
                </a:solidFill>
                <a:latin typeface="Meiryo UI" panose="020B0604030504040204" pitchFamily="50" charset="-128"/>
                <a:ea typeface="Meiryo UI" panose="020B0604030504040204" pitchFamily="50" charset="-128"/>
              </a:rPr>
              <a:t>導入時期の目標など）</a:t>
            </a:r>
          </a:p>
        </p:txBody>
      </p:sp>
      <p:grpSp>
        <p:nvGrpSpPr>
          <p:cNvPr id="132" name="グループ化 131">
            <a:extLst>
              <a:ext uri="{FF2B5EF4-FFF2-40B4-BE49-F238E27FC236}">
                <a16:creationId xmlns:a16="http://schemas.microsoft.com/office/drawing/2014/main" id="{F2B802ED-BD8B-CA48-D20C-10D1D5ECEBA2}"/>
              </a:ext>
            </a:extLst>
          </p:cNvPr>
          <p:cNvGrpSpPr/>
          <p:nvPr/>
        </p:nvGrpSpPr>
        <p:grpSpPr>
          <a:xfrm>
            <a:off x="154686" y="2118703"/>
            <a:ext cx="5203175" cy="288000"/>
            <a:chOff x="156000" y="1879963"/>
            <a:chExt cx="5760000" cy="288000"/>
          </a:xfrm>
        </p:grpSpPr>
        <p:sp>
          <p:nvSpPr>
            <p:cNvPr id="133" name="正方形/長方形 132">
              <a:extLst>
                <a:ext uri="{FF2B5EF4-FFF2-40B4-BE49-F238E27FC236}">
                  <a16:creationId xmlns:a16="http://schemas.microsoft.com/office/drawing/2014/main" id="{14037DE4-554A-6FDD-2154-B637056A58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積極的に巻き込みを狙うセグメント</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134" name="直線コネクタ 133">
              <a:extLst>
                <a:ext uri="{FF2B5EF4-FFF2-40B4-BE49-F238E27FC236}">
                  <a16:creationId xmlns:a16="http://schemas.microsoft.com/office/drawing/2014/main" id="{7192DB3C-FA38-AD8B-7CC8-481EAF8E407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5" name="正方形/長方形 134">
            <a:extLst>
              <a:ext uri="{FF2B5EF4-FFF2-40B4-BE49-F238E27FC236}">
                <a16:creationId xmlns:a16="http://schemas.microsoft.com/office/drawing/2014/main" id="{344BBA41-BEEE-61D1-32CB-71F9D0B515FF}"/>
              </a:ext>
            </a:extLst>
          </p:cNvPr>
          <p:cNvSpPr/>
          <p:nvPr/>
        </p:nvSpPr>
        <p:spPr>
          <a:xfrm>
            <a:off x="154686" y="4466296"/>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4523566-6FAA-A36F-2C60-70F51773DB62}"/>
              </a:ext>
            </a:extLst>
          </p:cNvPr>
          <p:cNvSpPr/>
          <p:nvPr/>
        </p:nvSpPr>
        <p:spPr>
          <a:xfrm>
            <a:off x="1485954" y="4466296"/>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（セグメント概要、目指すシェア、導入時期など）</a:t>
            </a:r>
          </a:p>
        </p:txBody>
      </p:sp>
      <p:cxnSp>
        <p:nvCxnSpPr>
          <p:cNvPr id="153" name="Straight Connector 13">
            <a:extLst>
              <a:ext uri="{FF2B5EF4-FFF2-40B4-BE49-F238E27FC236}">
                <a16:creationId xmlns:a16="http://schemas.microsoft.com/office/drawing/2014/main" id="{B51D3D2D-1C1F-1BD4-8F49-1FD7066036BD}"/>
              </a:ext>
            </a:extLst>
          </p:cNvPr>
          <p:cNvCxnSpPr>
            <a:cxnSpLocks/>
          </p:cNvCxnSpPr>
          <p:nvPr/>
        </p:nvCxnSpPr>
        <p:spPr>
          <a:xfrm>
            <a:off x="5603904" y="2557493"/>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59" name="Group 41">
            <a:extLst>
              <a:ext uri="{FF2B5EF4-FFF2-40B4-BE49-F238E27FC236}">
                <a16:creationId xmlns:a16="http://schemas.microsoft.com/office/drawing/2014/main" id="{080F47FB-BB38-28D8-172C-5A2A2491A2A7}"/>
              </a:ext>
            </a:extLst>
          </p:cNvPr>
          <p:cNvGrpSpPr/>
          <p:nvPr/>
        </p:nvGrpSpPr>
        <p:grpSpPr>
          <a:xfrm rot="10800000" flipH="1">
            <a:off x="5505175" y="3355694"/>
            <a:ext cx="216000" cy="216000"/>
            <a:chOff x="5937564" y="3833745"/>
            <a:chExt cx="306171" cy="306910"/>
          </a:xfrm>
        </p:grpSpPr>
        <p:sp>
          <p:nvSpPr>
            <p:cNvPr id="162" name="Freeform 94">
              <a:extLst>
                <a:ext uri="{FF2B5EF4-FFF2-40B4-BE49-F238E27FC236}">
                  <a16:creationId xmlns:a16="http://schemas.microsoft.com/office/drawing/2014/main" id="{A5FDD791-57F1-B965-56F7-C6AB03F543D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63" name="Freeform 95">
              <a:extLst>
                <a:ext uri="{FF2B5EF4-FFF2-40B4-BE49-F238E27FC236}">
                  <a16:creationId xmlns:a16="http://schemas.microsoft.com/office/drawing/2014/main" id="{6B4A826B-D24F-6310-D65F-C3EBF859218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167" name="Straight Connector 13">
            <a:extLst>
              <a:ext uri="{FF2B5EF4-FFF2-40B4-BE49-F238E27FC236}">
                <a16:creationId xmlns:a16="http://schemas.microsoft.com/office/drawing/2014/main" id="{A7F0F778-4AF9-210F-9130-49BEFE1F1AD7}"/>
              </a:ext>
            </a:extLst>
          </p:cNvPr>
          <p:cNvCxnSpPr>
            <a:cxnSpLocks/>
          </p:cNvCxnSpPr>
          <p:nvPr/>
        </p:nvCxnSpPr>
        <p:spPr>
          <a:xfrm>
            <a:off x="5603904" y="4460438"/>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68" name="Group 41">
            <a:extLst>
              <a:ext uri="{FF2B5EF4-FFF2-40B4-BE49-F238E27FC236}">
                <a16:creationId xmlns:a16="http://schemas.microsoft.com/office/drawing/2014/main" id="{20231BDD-4755-9425-A4E2-4AEE5C035CE9}"/>
              </a:ext>
            </a:extLst>
          </p:cNvPr>
          <p:cNvGrpSpPr/>
          <p:nvPr/>
        </p:nvGrpSpPr>
        <p:grpSpPr>
          <a:xfrm rot="10800000" flipH="1">
            <a:off x="5505175" y="5258639"/>
            <a:ext cx="216000" cy="216000"/>
            <a:chOff x="5937564" y="3833745"/>
            <a:chExt cx="306171" cy="306910"/>
          </a:xfrm>
        </p:grpSpPr>
        <p:sp>
          <p:nvSpPr>
            <p:cNvPr id="169" name="Freeform 94">
              <a:extLst>
                <a:ext uri="{FF2B5EF4-FFF2-40B4-BE49-F238E27FC236}">
                  <a16:creationId xmlns:a16="http://schemas.microsoft.com/office/drawing/2014/main" id="{6B6CACCE-CB83-78FC-CBCE-0E327C6A2221}"/>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0" name="Freeform 95">
              <a:extLst>
                <a:ext uri="{FF2B5EF4-FFF2-40B4-BE49-F238E27FC236}">
                  <a16:creationId xmlns:a16="http://schemas.microsoft.com/office/drawing/2014/main" id="{1D2B385F-8C21-CAB6-8E93-88C1F9E98494}"/>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0" name="正方形/長方形 9">
            <a:extLst>
              <a:ext uri="{FF2B5EF4-FFF2-40B4-BE49-F238E27FC236}">
                <a16:creationId xmlns:a16="http://schemas.microsoft.com/office/drawing/2014/main" id="{FE0B20EB-2EE1-0C52-D1E5-FA3147BA690A}"/>
              </a:ext>
            </a:extLst>
          </p:cNvPr>
          <p:cNvSpPr/>
          <p:nvPr/>
        </p:nvSpPr>
        <p:spPr>
          <a:xfrm>
            <a:off x="2161953" y="2524722"/>
            <a:ext cx="7868093" cy="36384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積極的に巻き込みを狙うセグメント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→市場の概要（現状、将来性など）、獲得を狙うシェアと達成時期などを記載すること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需要家の巻き込みに向けて、</a:t>
            </a:r>
            <a:r>
              <a:rPr lang="en-US" altLang="ja-JP" dirty="0" err="1">
                <a:solidFill>
                  <a:schemeClr val="tx1"/>
                </a:solidFill>
              </a:rPr>
              <a:t>Xx</a:t>
            </a:r>
            <a:r>
              <a:rPr lang="ja-JP" altLang="en-US" dirty="0">
                <a:solidFill>
                  <a:schemeClr val="tx1"/>
                </a:solidFill>
              </a:rPr>
              <a:t>に取り組む</a:t>
            </a:r>
            <a:endParaRPr lang="en-US" altLang="ja-JP" dirty="0">
              <a:solidFill>
                <a:schemeClr val="tx1"/>
              </a:solidFill>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80000" y="1659077"/>
            <a:ext cx="2250163"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実施する取組</a:t>
              </a:r>
              <a:endParaRPr lang="en-US" altLang="ja-JP" dirty="0">
                <a:solidFill>
                  <a:schemeClr val="tx1"/>
                </a:solidFill>
              </a:endParaRPr>
            </a:p>
          </p:txBody>
        </p:sp>
      </p:grpSp>
      <p:sp>
        <p:nvSpPr>
          <p:cNvPr id="18" name="正方形/長方形 17">
            <a:extLst>
              <a:ext uri="{FF2B5EF4-FFF2-40B4-BE49-F238E27FC236}">
                <a16:creationId xmlns:a16="http://schemas.microsoft.com/office/drawing/2014/main" id="{D1A205E6-E564-8B0C-275C-F1BC50A2D0A1}"/>
              </a:ext>
            </a:extLst>
          </p:cNvPr>
          <p:cNvSpPr/>
          <p:nvPr/>
        </p:nvSpPr>
        <p:spPr>
          <a:xfrm>
            <a:off x="180001" y="21351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558C62C5-1919-9E76-BFD2-114C03BAE1F3}"/>
              </a:ext>
            </a:extLst>
          </p:cNvPr>
          <p:cNvSpPr/>
          <p:nvPr/>
        </p:nvSpPr>
        <p:spPr>
          <a:xfrm>
            <a:off x="180001" y="36249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520285C-378C-7865-A8D4-1AB620062FCC}"/>
              </a:ext>
            </a:extLst>
          </p:cNvPr>
          <p:cNvSpPr/>
          <p:nvPr/>
        </p:nvSpPr>
        <p:spPr>
          <a:xfrm>
            <a:off x="180001" y="51147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25" name="グループ化 24">
            <a:extLst>
              <a:ext uri="{FF2B5EF4-FFF2-40B4-BE49-F238E27FC236}">
                <a16:creationId xmlns:a16="http://schemas.microsoft.com/office/drawing/2014/main" id="{C855FCA9-360F-9D45-E4A7-7139CC412B12}"/>
              </a:ext>
            </a:extLst>
          </p:cNvPr>
          <p:cNvGrpSpPr/>
          <p:nvPr/>
        </p:nvGrpSpPr>
        <p:grpSpPr>
          <a:xfrm>
            <a:off x="6074094" y="1659077"/>
            <a:ext cx="5961905" cy="360000"/>
            <a:chOff x="543578" y="1377175"/>
            <a:chExt cx="5239039" cy="360000"/>
          </a:xfrm>
        </p:grpSpPr>
        <p:cxnSp>
          <p:nvCxnSpPr>
            <p:cNvPr id="26" name="Straight Connector 18">
              <a:extLst>
                <a:ext uri="{FF2B5EF4-FFF2-40B4-BE49-F238E27FC236}">
                  <a16:creationId xmlns:a16="http://schemas.microsoft.com/office/drawing/2014/main" id="{BD0E0FE0-CE76-8BE8-D2EC-7192E900CA9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72BB316F-98BD-A833-794A-59996318FB4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取組の詳細及び工夫するポイント</a:t>
              </a:r>
              <a:endParaRPr lang="en-US" altLang="ja-JP" dirty="0">
                <a:solidFill>
                  <a:schemeClr val="tx1"/>
                </a:solidFill>
              </a:endParaRPr>
            </a:p>
          </p:txBody>
        </p:sp>
      </p:grpSp>
      <p:sp>
        <p:nvSpPr>
          <p:cNvPr id="28" name="正方形/長方形 27">
            <a:extLst>
              <a:ext uri="{FF2B5EF4-FFF2-40B4-BE49-F238E27FC236}">
                <a16:creationId xmlns:a16="http://schemas.microsoft.com/office/drawing/2014/main" id="{91FC91EE-AE3F-94EF-06AA-D1FC3C87EA83}"/>
              </a:ext>
            </a:extLst>
          </p:cNvPr>
          <p:cNvSpPr/>
          <p:nvPr/>
        </p:nvSpPr>
        <p:spPr>
          <a:xfrm>
            <a:off x="6074095" y="21351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DB2EF42-5FF3-2268-80CC-63211E2F35B4}"/>
              </a:ext>
            </a:extLst>
          </p:cNvPr>
          <p:cNvSpPr/>
          <p:nvPr/>
        </p:nvSpPr>
        <p:spPr>
          <a:xfrm>
            <a:off x="6074095" y="36249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DBDE52FD-35D1-2DEF-CB44-2A6BB121E9FF}"/>
              </a:ext>
            </a:extLst>
          </p:cNvPr>
          <p:cNvSpPr/>
          <p:nvPr/>
        </p:nvSpPr>
        <p:spPr>
          <a:xfrm>
            <a:off x="6074095" y="51147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8693CEE4-128B-98F5-7AF9-3831AD95C797}"/>
              </a:ext>
            </a:extLst>
          </p:cNvPr>
          <p:cNvGrpSpPr/>
          <p:nvPr/>
        </p:nvGrpSpPr>
        <p:grpSpPr>
          <a:xfrm>
            <a:off x="2579218" y="1659077"/>
            <a:ext cx="1596175" cy="360000"/>
            <a:chOff x="543578" y="1377175"/>
            <a:chExt cx="5239039" cy="360000"/>
          </a:xfrm>
        </p:grpSpPr>
        <p:cxnSp>
          <p:nvCxnSpPr>
            <p:cNvPr id="8" name="Straight Connector 18">
              <a:extLst>
                <a:ext uri="{FF2B5EF4-FFF2-40B4-BE49-F238E27FC236}">
                  <a16:creationId xmlns:a16="http://schemas.microsoft.com/office/drawing/2014/main" id="{DDFBAE37-DAD4-D3C8-1F26-84F82A67744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71A4B257-6516-168D-B642-4C19F4047E5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実施時期</a:t>
              </a:r>
              <a:endParaRPr lang="en-US" altLang="ja-JP" dirty="0">
                <a:solidFill>
                  <a:schemeClr val="tx1"/>
                </a:solidFill>
              </a:endParaRPr>
            </a:p>
          </p:txBody>
        </p:sp>
      </p:grpSp>
      <p:sp>
        <p:nvSpPr>
          <p:cNvPr id="19" name="正方形/長方形 18">
            <a:extLst>
              <a:ext uri="{FF2B5EF4-FFF2-40B4-BE49-F238E27FC236}">
                <a16:creationId xmlns:a16="http://schemas.microsoft.com/office/drawing/2014/main" id="{8F626F0E-8500-231D-3D61-D1AF41DFE449}"/>
              </a:ext>
            </a:extLst>
          </p:cNvPr>
          <p:cNvSpPr/>
          <p:nvPr/>
        </p:nvSpPr>
        <p:spPr>
          <a:xfrm>
            <a:off x="2579219"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B1D24F58-C2A6-0B55-BD5E-3F5E9E841B1B}"/>
              </a:ext>
            </a:extLst>
          </p:cNvPr>
          <p:cNvSpPr/>
          <p:nvPr/>
        </p:nvSpPr>
        <p:spPr>
          <a:xfrm>
            <a:off x="2579219"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0AF2F6EF-611C-196F-C186-53289EB2D6FA}"/>
              </a:ext>
            </a:extLst>
          </p:cNvPr>
          <p:cNvSpPr/>
          <p:nvPr/>
        </p:nvSpPr>
        <p:spPr>
          <a:xfrm>
            <a:off x="2579219"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7" name="グループ化 36">
            <a:extLst>
              <a:ext uri="{FF2B5EF4-FFF2-40B4-BE49-F238E27FC236}">
                <a16:creationId xmlns:a16="http://schemas.microsoft.com/office/drawing/2014/main" id="{6CA65A4B-0A75-69F6-8445-100FD4009DD4}"/>
              </a:ext>
            </a:extLst>
          </p:cNvPr>
          <p:cNvGrpSpPr/>
          <p:nvPr/>
        </p:nvGrpSpPr>
        <p:grpSpPr>
          <a:xfrm>
            <a:off x="4330061" y="1659077"/>
            <a:ext cx="1596175" cy="360000"/>
            <a:chOff x="543578" y="1377175"/>
            <a:chExt cx="5239039" cy="360000"/>
          </a:xfrm>
        </p:grpSpPr>
        <p:cxnSp>
          <p:nvCxnSpPr>
            <p:cNvPr id="38" name="Straight Connector 18">
              <a:extLst>
                <a:ext uri="{FF2B5EF4-FFF2-40B4-BE49-F238E27FC236}">
                  <a16:creationId xmlns:a16="http://schemas.microsoft.com/office/drawing/2014/main" id="{764AF52E-653D-D790-BFDF-51A3686AE29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88C32237-CAB1-23DC-33A2-BD9D04BFD44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ターゲット</a:t>
              </a:r>
              <a:endParaRPr lang="en-US" altLang="ja-JP" dirty="0">
                <a:solidFill>
                  <a:schemeClr val="tx1"/>
                </a:solidFill>
              </a:endParaRPr>
            </a:p>
          </p:txBody>
        </p:sp>
      </p:grpSp>
      <p:sp>
        <p:nvSpPr>
          <p:cNvPr id="40" name="正方形/長方形 39">
            <a:extLst>
              <a:ext uri="{FF2B5EF4-FFF2-40B4-BE49-F238E27FC236}">
                <a16:creationId xmlns:a16="http://schemas.microsoft.com/office/drawing/2014/main" id="{7B80657F-FCBC-2C1F-BA9E-58A9394FF360}"/>
              </a:ext>
            </a:extLst>
          </p:cNvPr>
          <p:cNvSpPr/>
          <p:nvPr/>
        </p:nvSpPr>
        <p:spPr>
          <a:xfrm>
            <a:off x="4330062"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9B5F1E53-4912-6B3B-4C2B-879A00A9889D}"/>
              </a:ext>
            </a:extLst>
          </p:cNvPr>
          <p:cNvSpPr/>
          <p:nvPr/>
        </p:nvSpPr>
        <p:spPr>
          <a:xfrm>
            <a:off x="4330062"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3DEC133E-EB24-BFFA-F5E4-FBC72933E3E7}"/>
              </a:ext>
            </a:extLst>
          </p:cNvPr>
          <p:cNvSpPr/>
          <p:nvPr/>
        </p:nvSpPr>
        <p:spPr>
          <a:xfrm>
            <a:off x="4330062"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228407" y="281016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実施する取組、実施時期、ターゲット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→生産開始前の初期段階から、生産開始後までの需要家の巻き込みとして、想定顧客に対するアプローチ方法を記載すること。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取組の詳細及び工夫するポイント</a:t>
            </a:r>
            <a:br>
              <a:rPr kumimoji="1"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F66C2-A3AB-F946-1213-A054115BE30F}"/>
            </a:ext>
          </a:extLst>
        </p:cNvPr>
        <p:cNvGrpSpPr/>
        <p:nvPr/>
      </p:nvGrpSpPr>
      <p:grpSpPr>
        <a:xfrm>
          <a:off x="0" y="0"/>
          <a:ext cx="0" cy="0"/>
          <a:chOff x="0" y="0"/>
          <a:chExt cx="0" cy="0"/>
        </a:xfrm>
      </p:grpSpPr>
      <p:sp>
        <p:nvSpPr>
          <p:cNvPr id="2" name="TextBox 24">
            <a:extLst>
              <a:ext uri="{FF2B5EF4-FFF2-40B4-BE49-F238E27FC236}">
                <a16:creationId xmlns:a16="http://schemas.microsoft.com/office/drawing/2014/main" id="{B7EC26AB-BA1B-27DE-1A73-482E341B0392}"/>
              </a:ext>
            </a:extLst>
          </p:cNvPr>
          <p:cNvSpPr txBox="1"/>
          <p:nvPr/>
        </p:nvSpPr>
        <p:spPr>
          <a:xfrm>
            <a:off x="180001" y="2125122"/>
            <a:ext cx="3585172"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98E6C688-9F65-ADBB-FBEE-B40243E2325C}"/>
              </a:ext>
            </a:extLst>
          </p:cNvPr>
          <p:cNvSpPr txBox="1"/>
          <p:nvPr/>
        </p:nvSpPr>
        <p:spPr>
          <a:xfrm>
            <a:off x="4582379" y="2125122"/>
            <a:ext cx="7453620" cy="157730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計画</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4E215C26-F6F7-983A-EAA0-4763CC8D0881}"/>
              </a:ext>
            </a:extLst>
          </p:cNvPr>
          <p:cNvGrpSpPr/>
          <p:nvPr/>
        </p:nvGrpSpPr>
        <p:grpSpPr>
          <a:xfrm>
            <a:off x="180000" y="1659209"/>
            <a:ext cx="3543418" cy="288000"/>
            <a:chOff x="156000" y="1879963"/>
            <a:chExt cx="5760000" cy="288000"/>
          </a:xfrm>
        </p:grpSpPr>
        <p:sp>
          <p:nvSpPr>
            <p:cNvPr id="7" name="正方形/長方形 6">
              <a:extLst>
                <a:ext uri="{FF2B5EF4-FFF2-40B4-BE49-F238E27FC236}">
                  <a16:creationId xmlns:a16="http://schemas.microsoft.com/office/drawing/2014/main" id="{3AFACE66-6853-9125-2AD6-EE7ED4B7392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今後入手困難になる可能性のある原材料</a:t>
              </a:r>
            </a:p>
          </p:txBody>
        </p:sp>
        <p:cxnSp>
          <p:nvCxnSpPr>
            <p:cNvPr id="8" name="直線コネクタ 7">
              <a:extLst>
                <a:ext uri="{FF2B5EF4-FFF2-40B4-BE49-F238E27FC236}">
                  <a16:creationId xmlns:a16="http://schemas.microsoft.com/office/drawing/2014/main" id="{5CE4F8A9-2827-9F49-0D76-A2A8153F047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EE545F76-DA4E-3F81-8997-085927B0135D}"/>
              </a:ext>
            </a:extLst>
          </p:cNvPr>
          <p:cNvGrpSpPr/>
          <p:nvPr/>
        </p:nvGrpSpPr>
        <p:grpSpPr>
          <a:xfrm>
            <a:off x="4582379" y="1659209"/>
            <a:ext cx="7453621" cy="288000"/>
            <a:chOff x="156000" y="1879963"/>
            <a:chExt cx="5760000" cy="288000"/>
          </a:xfrm>
        </p:grpSpPr>
        <p:sp>
          <p:nvSpPr>
            <p:cNvPr id="12" name="正方形/長方形 11">
              <a:extLst>
                <a:ext uri="{FF2B5EF4-FFF2-40B4-BE49-F238E27FC236}">
                  <a16:creationId xmlns:a16="http://schemas.microsoft.com/office/drawing/2014/main" id="{91E7E0B7-E808-BED4-44CB-E9DE67485A7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安定的な確保に関する計画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D66E997D-B25F-E3A0-9A4E-B4C3BB483F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BB682C28-F24B-C9DA-D22D-74C95F8468A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bg1">
                    <a:lumMod val="50000"/>
                  </a:schemeClr>
                </a:solidFill>
              </a:rPr>
              <a:t>③</a:t>
            </a:r>
            <a:r>
              <a:rPr lang="en-US" altLang="ja-JP" sz="2000" dirty="0">
                <a:solidFill>
                  <a:schemeClr val="bg1">
                    <a:lumMod val="50000"/>
                  </a:schemeClr>
                </a:solidFill>
              </a:rPr>
              <a:t>.</a:t>
            </a:r>
            <a:r>
              <a:rPr lang="ja-JP" altLang="en-US" sz="2000" dirty="0">
                <a:solidFill>
                  <a:schemeClr val="bg1">
                    <a:lumMod val="50000"/>
                  </a:schemeClr>
                </a:solidFill>
              </a:rPr>
              <a:t>ア</a:t>
            </a:r>
            <a:r>
              <a:rPr lang="en-US" altLang="ja-JP" sz="2000" dirty="0">
                <a:solidFill>
                  <a:schemeClr val="bg1">
                    <a:lumMod val="50000"/>
                  </a:schemeClr>
                </a:solidFill>
              </a:rPr>
              <a:t> </a:t>
            </a:r>
            <a:r>
              <a:rPr lang="ja-JP" altLang="en-US" sz="2000" dirty="0">
                <a:solidFill>
                  <a:schemeClr val="bg1">
                    <a:lumMod val="50000"/>
                  </a:schemeClr>
                </a:solidFill>
              </a:rPr>
              <a:t>グリーン市場創造に向けた事業戦略（</a:t>
            </a:r>
            <a:r>
              <a:rPr lang="en-US" altLang="ja-JP" sz="2000" dirty="0">
                <a:solidFill>
                  <a:schemeClr val="bg1">
                    <a:lumMod val="50000"/>
                  </a:schemeClr>
                </a:solidFill>
              </a:rPr>
              <a:t>ⅲ</a:t>
            </a:r>
            <a:r>
              <a:rPr lang="ja-JP" altLang="en-US" sz="2000" dirty="0">
                <a:solidFill>
                  <a:schemeClr val="bg1">
                    <a:lumMod val="50000"/>
                  </a:schemeClr>
                </a:solidFill>
              </a:rPr>
              <a:t>）　</a:t>
            </a:r>
          </a:p>
        </p:txBody>
      </p:sp>
      <p:sp>
        <p:nvSpPr>
          <p:cNvPr id="16" name="Title 1">
            <a:extLst>
              <a:ext uri="{FF2B5EF4-FFF2-40B4-BE49-F238E27FC236}">
                <a16:creationId xmlns:a16="http://schemas.microsoft.com/office/drawing/2014/main" id="{83D49863-1D5F-A750-3641-0759FF4CF90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本事業では、安定供給リスクのある</a:t>
            </a:r>
            <a:r>
              <a:rPr kumimoji="1" lang="en-US" altLang="ja-JP" dirty="0">
                <a:solidFill>
                  <a:schemeClr val="tx1"/>
                </a:solidFill>
              </a:rPr>
              <a:t>xx</a:t>
            </a:r>
            <a:r>
              <a:rPr kumimoji="1" lang="ja-JP" altLang="en-US" dirty="0">
                <a:solidFill>
                  <a:schemeClr val="tx1"/>
                </a:solidFill>
              </a:rPr>
              <a:t>を使用するが、</a:t>
            </a:r>
            <a:r>
              <a:rPr kumimoji="1" lang="en-US" altLang="ja-JP" dirty="0">
                <a:solidFill>
                  <a:schemeClr val="tx1"/>
                </a:solidFill>
              </a:rPr>
              <a:t>xx</a:t>
            </a:r>
            <a:r>
              <a:rPr kumimoji="1" lang="ja-JP" altLang="en-US" dirty="0">
                <a:solidFill>
                  <a:schemeClr val="tx1"/>
                </a:solidFill>
              </a:rPr>
              <a:t>の対策を取り、安定確保を目指す</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94513154-6264-AF4E-34C6-D8DEDA7C2A1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6" name="グループ化 5">
            <a:extLst>
              <a:ext uri="{FF2B5EF4-FFF2-40B4-BE49-F238E27FC236}">
                <a16:creationId xmlns:a16="http://schemas.microsoft.com/office/drawing/2014/main" id="{D8930959-445B-66B4-F9E3-0EC1DA3E2808}"/>
              </a:ext>
            </a:extLst>
          </p:cNvPr>
          <p:cNvGrpSpPr/>
          <p:nvPr/>
        </p:nvGrpSpPr>
        <p:grpSpPr>
          <a:xfrm>
            <a:off x="4044898" y="2056250"/>
            <a:ext cx="216000" cy="4509024"/>
            <a:chOff x="6120034" y="2151659"/>
            <a:chExt cx="216000" cy="4509024"/>
          </a:xfrm>
        </p:grpSpPr>
        <p:cxnSp>
          <p:nvCxnSpPr>
            <p:cNvPr id="9" name="Straight Connector 40">
              <a:extLst>
                <a:ext uri="{FF2B5EF4-FFF2-40B4-BE49-F238E27FC236}">
                  <a16:creationId xmlns:a16="http://schemas.microsoft.com/office/drawing/2014/main" id="{143A5336-DC47-87F4-CB94-CDECF53C4EC9}"/>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A5012EE2-596B-6315-3ACE-EE7CD008B18C}"/>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2D7DA05E-D482-1A26-A119-56D25C00EFF0}"/>
              </a:ext>
            </a:extLst>
          </p:cNvPr>
          <p:cNvSpPr/>
          <p:nvPr/>
        </p:nvSpPr>
        <p:spPr>
          <a:xfrm>
            <a:off x="1951709" y="2201006"/>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今後入手困難になる可能性のある原材料・安定的な確保に関する計画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→当該製品の製造にあたって、今後入手困難になる可能性のある原材料があれば、その具体的な内容と安定的な確保に関する計画について、その根拠とともに記載すること。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FD96FDB-AD88-F884-BD25-E90BD66E2962}"/>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4038489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9CCF4D2E-F0B7-2B08-19D8-12DE7F1F82CF}"/>
              </a:ext>
            </a:extLst>
          </p:cNvPr>
          <p:cNvSpPr/>
          <p:nvPr/>
        </p:nvSpPr>
        <p:spPr>
          <a:xfrm>
            <a:off x="11152486" y="85758"/>
            <a:ext cx="953793" cy="38082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100" b="1" dirty="0">
                <a:latin typeface="Meiryo UI" panose="020B0604030504040204" pitchFamily="50" charset="-128"/>
                <a:ea typeface="Meiryo UI" panose="020B0604030504040204" pitchFamily="50" charset="-128"/>
                <a:cs typeface="+mj-cs"/>
              </a:rPr>
              <a:t>※</a:t>
            </a:r>
            <a:r>
              <a:rPr lang="ja-JP" altLang="en-US" sz="1100" b="1" dirty="0">
                <a:latin typeface="Meiryo UI" panose="020B0604030504040204" pitchFamily="50" charset="-128"/>
                <a:ea typeface="Meiryo UI" panose="020B0604030504040204" pitchFamily="50" charset="-128"/>
                <a:cs typeface="+mj-cs"/>
              </a:rPr>
              <a:t>中小企業</a:t>
            </a:r>
          </a:p>
        </p:txBody>
      </p:sp>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獲得に向けたオープン・クローズ戦略として、</a:t>
            </a:r>
            <a:r>
              <a:rPr kumimoji="1" lang="en-US" altLang="ja-JP" sz="2400" i="0" u="none" strike="noStrik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dirty="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dirty="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0E4AE22A-30D5-B879-FA31-CDDF6C0D1BCF}"/>
              </a:ext>
            </a:extLst>
          </p:cNvPr>
          <p:cNvSpPr/>
          <p:nvPr/>
        </p:nvSpPr>
        <p:spPr>
          <a:xfrm>
            <a:off x="10156774" y="85758"/>
            <a:ext cx="953793" cy="38082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100" b="1" dirty="0">
                <a:latin typeface="Meiryo UI" panose="020B0604030504040204" pitchFamily="50" charset="-128"/>
                <a:ea typeface="Meiryo UI" panose="020B0604030504040204" pitchFamily="50" charset="-128"/>
                <a:cs typeface="+mj-cs"/>
              </a:rPr>
              <a:t>※</a:t>
            </a:r>
            <a:r>
              <a:rPr lang="ja-JP" altLang="en-US" sz="1100" b="1" dirty="0">
                <a:latin typeface="Meiryo UI" panose="020B0604030504040204" pitchFamily="50" charset="-128"/>
                <a:ea typeface="Meiryo UI" panose="020B0604030504040204" pitchFamily="50" charset="-128"/>
                <a:cs typeface="+mj-cs"/>
              </a:rPr>
              <a:t>大企業</a:t>
            </a:r>
          </a:p>
        </p:txBody>
      </p: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戦略検討の背景</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オープン戦略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クローズ</a:t>
            </a:r>
            <a:r>
              <a:rPr kumimoji="1" lang="ja-JP" altLang="en-US" sz="1400" dirty="0">
                <a:solidFill>
                  <a:schemeClr val="tx1"/>
                </a:solidFill>
                <a:latin typeface="Meiryo UI" panose="020B0604030504040204" pitchFamily="50" charset="-128"/>
                <a:ea typeface="Meiryo UI" panose="020B0604030504040204" pitchFamily="50" charset="-128"/>
              </a:rPr>
              <a:t>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110790" y="1803209"/>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標準化団体に参加、</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→本事業期間に実施するオープン戦略（標準化等）及びクローズ戦略（知財保護等）の考え方や取組内容を具体的に記載すること。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757BD-8E3A-8049-CBC9-44FAF2C90A0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9751FB09-84CA-CFAD-5F68-EFDBA5FCE6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a:t>
            </a:r>
            <a:r>
              <a:rPr lang="en-US" altLang="ja-JP" sz="2000" dirty="0">
                <a:solidFill>
                  <a:schemeClr val="tx1">
                    <a:lumMod val="50000"/>
                    <a:lumOff val="50000"/>
                  </a:schemeClr>
                </a:solidFill>
              </a:rPr>
              <a:t>.</a:t>
            </a:r>
            <a:r>
              <a:rPr lang="ja-JP" altLang="en-US" sz="2000" dirty="0">
                <a:solidFill>
                  <a:schemeClr val="tx1">
                    <a:lumMod val="50000"/>
                    <a:lumOff val="50000"/>
                  </a:schemeClr>
                </a:solidFill>
              </a:rPr>
              <a:t>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ⅴ</a:t>
            </a:r>
            <a:r>
              <a:rPr lang="ja-JP" altLang="en-US" sz="2000" dirty="0">
                <a:solidFill>
                  <a:schemeClr val="tx1">
                    <a:lumMod val="50000"/>
                    <a:lumOff val="50000"/>
                  </a:schemeClr>
                </a:solidFill>
              </a:rPr>
              <a:t>）　</a:t>
            </a:r>
          </a:p>
        </p:txBody>
      </p:sp>
      <p:sp>
        <p:nvSpPr>
          <p:cNvPr id="5" name="Title 1">
            <a:extLst>
              <a:ext uri="{FF2B5EF4-FFF2-40B4-BE49-F238E27FC236}">
                <a16:creationId xmlns:a16="http://schemas.microsoft.com/office/drawing/2014/main" id="{3276D8F9-1CD1-6B21-F179-40F3198F370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海外の需要を獲得するため、</a:t>
            </a:r>
            <a:r>
              <a:rPr kumimoji="1" lang="en-US" altLang="ja-JP" dirty="0">
                <a:solidFill>
                  <a:schemeClr val="tx1"/>
                </a:solidFill>
              </a:rPr>
              <a:t>xx</a:t>
            </a:r>
            <a:r>
              <a:rPr lang="ja-JP" altLang="en-US" dirty="0">
                <a:solidFill>
                  <a:schemeClr val="tx1"/>
                </a:solidFill>
              </a:rPr>
              <a:t>に取り組む</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1A31E975-0D34-0C62-C111-4D3160772C2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FC3C88A8-E5EF-09C9-1FBA-0CB3B34514E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7" name="TextBox 24">
            <a:extLst>
              <a:ext uri="{FF2B5EF4-FFF2-40B4-BE49-F238E27FC236}">
                <a16:creationId xmlns:a16="http://schemas.microsoft.com/office/drawing/2014/main" id="{43BB677F-6B6A-D1BC-3EF9-45F8646C835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10" name="グループ化 9">
            <a:extLst>
              <a:ext uri="{FF2B5EF4-FFF2-40B4-BE49-F238E27FC236}">
                <a16:creationId xmlns:a16="http://schemas.microsoft.com/office/drawing/2014/main" id="{B0AFED00-5D35-1CF4-529B-AE5CCDE5EB87}"/>
              </a:ext>
            </a:extLst>
          </p:cNvPr>
          <p:cNvGrpSpPr/>
          <p:nvPr/>
        </p:nvGrpSpPr>
        <p:grpSpPr>
          <a:xfrm>
            <a:off x="180000" y="1659209"/>
            <a:ext cx="5702400" cy="288000"/>
            <a:chOff x="156000" y="1879963"/>
            <a:chExt cx="5760000" cy="288000"/>
          </a:xfrm>
        </p:grpSpPr>
        <p:sp>
          <p:nvSpPr>
            <p:cNvPr id="11" name="正方形/長方形 10">
              <a:extLst>
                <a:ext uri="{FF2B5EF4-FFF2-40B4-BE49-F238E27FC236}">
                  <a16:creationId xmlns:a16="http://schemas.microsoft.com/office/drawing/2014/main" id="{9EB3D0D0-FD0C-F740-F0FB-434A7F7123E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海外進出に向けた戦略</a:t>
              </a:r>
            </a:p>
          </p:txBody>
        </p:sp>
        <p:cxnSp>
          <p:nvCxnSpPr>
            <p:cNvPr id="12" name="直線コネクタ 11">
              <a:extLst>
                <a:ext uri="{FF2B5EF4-FFF2-40B4-BE49-F238E27FC236}">
                  <a16:creationId xmlns:a16="http://schemas.microsoft.com/office/drawing/2014/main" id="{27057594-E8EA-5813-48DB-68746A7A9E3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BAFC31D3-DEDD-322E-A186-8438790C0C02}"/>
              </a:ext>
            </a:extLst>
          </p:cNvPr>
          <p:cNvGrpSpPr/>
          <p:nvPr/>
        </p:nvGrpSpPr>
        <p:grpSpPr>
          <a:xfrm>
            <a:off x="6333600" y="1659209"/>
            <a:ext cx="5702400" cy="288000"/>
            <a:chOff x="156000" y="1879963"/>
            <a:chExt cx="5760000" cy="288000"/>
          </a:xfrm>
        </p:grpSpPr>
        <p:sp>
          <p:nvSpPr>
            <p:cNvPr id="14" name="正方形/長方形 13">
              <a:extLst>
                <a:ext uri="{FF2B5EF4-FFF2-40B4-BE49-F238E27FC236}">
                  <a16:creationId xmlns:a16="http://schemas.microsoft.com/office/drawing/2014/main" id="{BAFCC9FA-D918-423B-CBE8-7D3943431C9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海外進出の具体的な方法</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5" name="直線コネクタ 14">
              <a:extLst>
                <a:ext uri="{FF2B5EF4-FFF2-40B4-BE49-F238E27FC236}">
                  <a16:creationId xmlns:a16="http://schemas.microsoft.com/office/drawing/2014/main" id="{E8837620-F5B2-F794-E691-8145EBFE2FC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7" name="Straight Connector 40">
            <a:extLst>
              <a:ext uri="{FF2B5EF4-FFF2-40B4-BE49-F238E27FC236}">
                <a16:creationId xmlns:a16="http://schemas.microsoft.com/office/drawing/2014/main" id="{719CD1A2-C98D-FAF2-34B7-FE4FDA1E67F0}"/>
              </a:ext>
            </a:extLst>
          </p:cNvPr>
          <p:cNvCxnSpPr>
            <a:cxnSpLocks/>
          </p:cNvCxnSpPr>
          <p:nvPr/>
        </p:nvCxnSpPr>
        <p:spPr>
          <a:xfrm flipV="1">
            <a:off x="6114792" y="2056250"/>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3" name="正方形/長方形 22">
            <a:extLst>
              <a:ext uri="{FF2B5EF4-FFF2-40B4-BE49-F238E27FC236}">
                <a16:creationId xmlns:a16="http://schemas.microsoft.com/office/drawing/2014/main" id="{70E06292-673D-2085-1A6C-5D857D1DA5D2}"/>
              </a:ext>
            </a:extLst>
          </p:cNvPr>
          <p:cNvSpPr/>
          <p:nvPr/>
        </p:nvSpPr>
        <p:spPr>
          <a:xfrm>
            <a:off x="1869279" y="2107072"/>
            <a:ext cx="7868093" cy="36384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海外進出</a:t>
            </a:r>
            <a:r>
              <a:rPr lang="ja-JP" altLang="en-US" sz="1400" dirty="0">
                <a:solidFill>
                  <a:srgbClr val="FF0000"/>
                </a:solidFill>
                <a:latin typeface="Meiryo UI" panose="020B0604030504040204" pitchFamily="50" charset="-128"/>
                <a:ea typeface="Meiryo UI" panose="020B0604030504040204" pitchFamily="50" charset="-128"/>
              </a:rPr>
              <a:t>に向けた戦略</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→中長期的に海外需要を獲得するための戦略を記載すること（必要に応じて、海外需要の獲得に向けた継続的な技術開発計画や部素材調達計画を踏まえること。）。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海外進出の具体的な方法</a:t>
            </a:r>
            <a:br>
              <a:rPr kumimoji="1"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→上記の戦略を踏まえて、具体的な海外進出の方法等の道筋を記載すること。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 name="TextBox 24">
            <a:extLst>
              <a:ext uri="{FF2B5EF4-FFF2-40B4-BE49-F238E27FC236}">
                <a16:creationId xmlns:a16="http://schemas.microsoft.com/office/drawing/2014/main" id="{4AB93AC0-C5F6-7CCD-EE89-27ABADA2A357}"/>
              </a:ext>
            </a:extLst>
          </p:cNvPr>
          <p:cNvSpPr txBox="1"/>
          <p:nvPr/>
        </p:nvSpPr>
        <p:spPr>
          <a:xfrm>
            <a:off x="180000"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Tree>
    <p:extLst>
      <p:ext uri="{BB962C8B-B14F-4D97-AF65-F5344CB8AC3E}">
        <p14:creationId xmlns:p14="http://schemas.microsoft.com/office/powerpoint/2010/main" val="34012627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D8C06-AAC4-7FBF-C44E-75906E147C00}"/>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C378E29-30A7-DA39-9CC4-E3C96F67F3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③イ 野心的な目標の実現に向けた実施内容</a:t>
            </a:r>
          </a:p>
        </p:txBody>
      </p:sp>
      <p:sp>
        <p:nvSpPr>
          <p:cNvPr id="3" name="正方形/長方形 2">
            <a:extLst>
              <a:ext uri="{FF2B5EF4-FFF2-40B4-BE49-F238E27FC236}">
                <a16:creationId xmlns:a16="http://schemas.microsoft.com/office/drawing/2014/main" id="{981BEC37-9DB4-DC44-B2F1-436E119F2DC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0A2DA169-8711-630F-F9D9-27901B8DFB1F}"/>
              </a:ext>
            </a:extLst>
          </p:cNvPr>
          <p:cNvGrpSpPr/>
          <p:nvPr/>
        </p:nvGrpSpPr>
        <p:grpSpPr>
          <a:xfrm>
            <a:off x="180000" y="1732958"/>
            <a:ext cx="5702400" cy="288000"/>
            <a:chOff x="156000" y="1879963"/>
            <a:chExt cx="5760000" cy="288000"/>
          </a:xfrm>
        </p:grpSpPr>
        <p:sp>
          <p:nvSpPr>
            <p:cNvPr id="4" name="正方形/長方形 3">
              <a:extLst>
                <a:ext uri="{FF2B5EF4-FFF2-40B4-BE49-F238E27FC236}">
                  <a16:creationId xmlns:a16="http://schemas.microsoft.com/office/drawing/2014/main" id="{554F7416-1882-9108-40AD-B995340DCAF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169F4DE4-02BB-BB08-FC3A-8095D0F7C0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D835094D-EB98-AB60-B933-18763465795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AB23CD5D-C95B-E9D7-7589-D36EE6BD6A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左記の実現に向けた実施内容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FD469312-59AB-F3D4-BDC2-E13787ABA28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2743800E-DD52-D6CC-4028-FDAA1DC740AA}"/>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8" name="Freeform 94">
            <a:extLst>
              <a:ext uri="{FF2B5EF4-FFF2-40B4-BE49-F238E27FC236}">
                <a16:creationId xmlns:a16="http://schemas.microsoft.com/office/drawing/2014/main" id="{638A4E60-3CDF-0FB9-3ECF-2382B2D1D9BD}"/>
              </a:ext>
            </a:extLst>
          </p:cNvPr>
          <p:cNvSpPr>
            <a:spLocks/>
          </p:cNvSpPr>
          <p:nvPr/>
        </p:nvSpPr>
        <p:spPr bwMode="gray">
          <a:xfrm rot="10800000" flipH="1">
            <a:off x="5988000" y="427650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0" name="Title 1">
            <a:extLst>
              <a:ext uri="{FF2B5EF4-FFF2-40B4-BE49-F238E27FC236}">
                <a16:creationId xmlns:a16="http://schemas.microsoft.com/office/drawing/2014/main" id="{41A86DE2-6402-8702-14E0-5F828EED29B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を実施することにより、</a:t>
            </a:r>
            <a:r>
              <a:rPr lang="en-US" altLang="ja-JP" dirty="0">
                <a:solidFill>
                  <a:schemeClr val="tx1"/>
                </a:solidFill>
              </a:rPr>
              <a:t>xx</a:t>
            </a:r>
            <a:r>
              <a:rPr lang="ja-JP" altLang="en-US" dirty="0">
                <a:solidFill>
                  <a:schemeClr val="tx1"/>
                </a:solidFill>
              </a:rPr>
              <a:t>を</a:t>
            </a:r>
            <a:r>
              <a:rPr kumimoji="1" lang="ja-JP" altLang="en-US" dirty="0">
                <a:solidFill>
                  <a:schemeClr val="tx1"/>
                </a:solidFill>
              </a:rPr>
              <a:t>達成する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97296BF6-B3B3-0CA6-4CC1-266DB0747AE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4004037F-9500-903A-685A-A4112E3ACA23}"/>
              </a:ext>
            </a:extLst>
          </p:cNvPr>
          <p:cNvSpPr/>
          <p:nvPr/>
        </p:nvSpPr>
        <p:spPr>
          <a:xfrm>
            <a:off x="2610189" y="26223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→①アで記載した内容を転記すること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左記の実現に向けた実施内容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7793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③ウ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様式第５に記載の通り、当該設備により生産される製品の市場での優位性確保のため、</a:t>
            </a:r>
            <a:br>
              <a:rPr kumimoji="1" lang="en-US" altLang="ja-JP" dirty="0">
                <a:solidFill>
                  <a:schemeClr val="tx1"/>
                </a:solidFill>
              </a:rPr>
            </a:br>
            <a:r>
              <a:rPr kumimoji="1" lang="ja-JP" altLang="en-US" dirty="0">
                <a:solidFill>
                  <a:schemeClr val="tx1"/>
                </a:solidFill>
              </a:rPr>
              <a:t>ノウハウ等に関する技術流出防止措置を含む適切な情報管理体制を整備している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④ア 間接補助事業に</a:t>
            </a:r>
            <a:r>
              <a:rPr lang="ja-JP" altLang="en-US" sz="2000" dirty="0">
                <a:solidFill>
                  <a:schemeClr val="bg1">
                    <a:lumMod val="50000"/>
                  </a:schemeClr>
                </a:solidFill>
              </a:rPr>
              <a:t>よる国内の</a:t>
            </a:r>
            <a:r>
              <a:rPr lang="en-US" altLang="ja-JP" sz="2000" dirty="0">
                <a:solidFill>
                  <a:schemeClr val="bg1">
                    <a:lumMod val="50000"/>
                  </a:schemeClr>
                </a:solidFill>
              </a:rPr>
              <a:t>CO2</a:t>
            </a:r>
            <a:r>
              <a:rPr lang="ja-JP" altLang="en-US" sz="2000" dirty="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936697"/>
            <a:ext cx="11880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導入する設備による生産される製品の利用によって、従来比</a:t>
            </a:r>
            <a:r>
              <a:rPr kumimoji="1" lang="en-US" altLang="ja-JP" dirty="0">
                <a:solidFill>
                  <a:schemeClr val="tx1"/>
                </a:solidFill>
              </a:rPr>
              <a:t>xx%</a:t>
            </a:r>
            <a:r>
              <a:rPr kumimoji="1"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lang="ja-JP" altLang="en-US" dirty="0">
                <a:solidFill>
                  <a:schemeClr val="tx1"/>
                </a:solidFill>
              </a:rPr>
              <a:t>削減</a:t>
            </a:r>
            <a:r>
              <a:rPr kumimoji="1" lang="ja-JP" altLang="en-US" dirty="0">
                <a:solidFill>
                  <a:schemeClr val="tx1"/>
                </a:solidFill>
              </a:rPr>
              <a:t>を見込む</a:t>
            </a:r>
            <a:endParaRPr kumimoji="1" lang="en-US" altLang="ja-JP" dirty="0">
              <a:solidFill>
                <a:schemeClr val="tx1"/>
              </a:solidFill>
            </a:endParaRPr>
          </a:p>
        </p:txBody>
      </p:sp>
      <p:sp>
        <p:nvSpPr>
          <p:cNvPr id="18" name="正方形/長方形 17">
            <a:extLst>
              <a:ext uri="{FF2B5EF4-FFF2-40B4-BE49-F238E27FC236}">
                <a16:creationId xmlns:a16="http://schemas.microsoft.com/office/drawing/2014/main" id="{B659DB98-D513-41FD-DEDB-A1967882578C}"/>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a:off x="180000" y="160149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0">
            <a:extLst>
              <a:ext uri="{FF2B5EF4-FFF2-40B4-BE49-F238E27FC236}">
                <a16:creationId xmlns:a16="http://schemas.microsoft.com/office/drawing/2014/main" id="{0C6C5075-F2CE-1143-DA65-79FBA23FCE85}"/>
              </a:ext>
            </a:extLst>
          </p:cNvPr>
          <p:cNvSpPr txBox="1"/>
          <p:nvPr/>
        </p:nvSpPr>
        <p:spPr>
          <a:xfrm>
            <a:off x="180000" y="2458835"/>
            <a:ext cx="720804" cy="49661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980368" y="2458835"/>
            <a:ext cx="4902033" cy="496607"/>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180000"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980368" y="3015940"/>
            <a:ext cx="4902029" cy="2250291"/>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a:t>
            </a:r>
            <a:r>
              <a:rPr kumimoji="1" lang="en-US" altLang="ja-JP" sz="1400" dirty="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7DD14D96-8055-4BB2-B929-EAC5E8B4E889}"/>
              </a:ext>
            </a:extLst>
          </p:cNvPr>
          <p:cNvSpPr txBox="1"/>
          <p:nvPr/>
        </p:nvSpPr>
        <p:spPr>
          <a:xfrm>
            <a:off x="180000"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980368"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 name="TextBox 40">
            <a:extLst>
              <a:ext uri="{FF2B5EF4-FFF2-40B4-BE49-F238E27FC236}">
                <a16:creationId xmlns:a16="http://schemas.microsoft.com/office/drawing/2014/main" id="{3CD97A54-608A-ADB5-EB68-953CF1F4665E}"/>
              </a:ext>
            </a:extLst>
          </p:cNvPr>
          <p:cNvSpPr txBox="1"/>
          <p:nvPr/>
        </p:nvSpPr>
        <p:spPr>
          <a:xfrm>
            <a:off x="6333600" y="2458835"/>
            <a:ext cx="720000" cy="49660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TextBox 40">
            <a:extLst>
              <a:ext uri="{FF2B5EF4-FFF2-40B4-BE49-F238E27FC236}">
                <a16:creationId xmlns:a16="http://schemas.microsoft.com/office/drawing/2014/main" id="{6186D1D4-B40D-224B-29AA-BDFF9E9B3F85}"/>
              </a:ext>
            </a:extLst>
          </p:cNvPr>
          <p:cNvSpPr txBox="1"/>
          <p:nvPr/>
        </p:nvSpPr>
        <p:spPr>
          <a:xfrm>
            <a:off x="7133968" y="2458836"/>
            <a:ext cx="4902033" cy="49660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grpSp>
        <p:nvGrpSpPr>
          <p:cNvPr id="20" name="グループ化 19">
            <a:extLst>
              <a:ext uri="{FF2B5EF4-FFF2-40B4-BE49-F238E27FC236}">
                <a16:creationId xmlns:a16="http://schemas.microsoft.com/office/drawing/2014/main" id="{9C57FDF4-6836-3C0C-AE70-B3CA6192F3D1}"/>
              </a:ext>
            </a:extLst>
          </p:cNvPr>
          <p:cNvGrpSpPr/>
          <p:nvPr/>
        </p:nvGrpSpPr>
        <p:grpSpPr>
          <a:xfrm>
            <a:off x="180000" y="1796035"/>
            <a:ext cx="5702400" cy="497428"/>
            <a:chOff x="156000" y="1879963"/>
            <a:chExt cx="5760000" cy="288000"/>
          </a:xfrm>
        </p:grpSpPr>
        <p:sp>
          <p:nvSpPr>
            <p:cNvPr id="21" name="正方形/長方形 20">
              <a:extLst>
                <a:ext uri="{FF2B5EF4-FFF2-40B4-BE49-F238E27FC236}">
                  <a16:creationId xmlns:a16="http://schemas.microsoft.com/office/drawing/2014/main" id="{4134F1B5-754C-23E6-C3F5-89B1412C703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HVDC</a:t>
              </a:r>
              <a:r>
                <a:rPr lang="ja-JP" altLang="en-US" sz="1400" dirty="0">
                  <a:solidFill>
                    <a:schemeClr val="tx1"/>
                  </a:solidFill>
                  <a:latin typeface="Meiryo UI" panose="020B0604030504040204" pitchFamily="50" charset="-128"/>
                  <a:ea typeface="Meiryo UI" panose="020B0604030504040204" pitchFamily="50" charset="-128"/>
                </a:rPr>
                <a:t>のケーブルの利用により期待される国内の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間接補助事業で導入した設備によって生産される製品に限る</a:t>
              </a:r>
            </a:p>
          </p:txBody>
        </p:sp>
        <p:cxnSp>
          <p:nvCxnSpPr>
            <p:cNvPr id="22" name="直線コネクタ 21">
              <a:extLst>
                <a:ext uri="{FF2B5EF4-FFF2-40B4-BE49-F238E27FC236}">
                  <a16:creationId xmlns:a16="http://schemas.microsoft.com/office/drawing/2014/main" id="{3D484FFC-4B89-422F-CD44-2459B66E52A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3" name="Straight Connector 40">
            <a:extLst>
              <a:ext uri="{FF2B5EF4-FFF2-40B4-BE49-F238E27FC236}">
                <a16:creationId xmlns:a16="http://schemas.microsoft.com/office/drawing/2014/main" id="{2DCE7FFE-1E23-777A-8989-5DDF73C567D3}"/>
              </a:ext>
            </a:extLst>
          </p:cNvPr>
          <p:cNvCxnSpPr>
            <a:cxnSpLocks/>
          </p:cNvCxnSpPr>
          <p:nvPr/>
        </p:nvCxnSpPr>
        <p:spPr>
          <a:xfrm flipV="1">
            <a:off x="6108000" y="2390558"/>
            <a:ext cx="0" cy="4224925"/>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4" name="TextBox 40">
            <a:extLst>
              <a:ext uri="{FF2B5EF4-FFF2-40B4-BE49-F238E27FC236}">
                <a16:creationId xmlns:a16="http://schemas.microsoft.com/office/drawing/2014/main" id="{D6B42A4B-53B4-43F9-2A03-21192E98A92C}"/>
              </a:ext>
            </a:extLst>
          </p:cNvPr>
          <p:cNvSpPr txBox="1"/>
          <p:nvPr/>
        </p:nvSpPr>
        <p:spPr>
          <a:xfrm>
            <a:off x="6333605"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TextBox 40">
            <a:extLst>
              <a:ext uri="{FF2B5EF4-FFF2-40B4-BE49-F238E27FC236}">
                <a16:creationId xmlns:a16="http://schemas.microsoft.com/office/drawing/2014/main" id="{AD80B6F5-22FC-CF6E-441D-E8FD87C23B10}"/>
              </a:ext>
            </a:extLst>
          </p:cNvPr>
          <p:cNvSpPr txBox="1"/>
          <p:nvPr/>
        </p:nvSpPr>
        <p:spPr>
          <a:xfrm>
            <a:off x="7133973" y="3015939"/>
            <a:ext cx="4902029" cy="2250292"/>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8" name="TextBox 40">
            <a:extLst>
              <a:ext uri="{FF2B5EF4-FFF2-40B4-BE49-F238E27FC236}">
                <a16:creationId xmlns:a16="http://schemas.microsoft.com/office/drawing/2014/main" id="{E14C8CDF-4034-084A-1816-C78D236A488D}"/>
              </a:ext>
            </a:extLst>
          </p:cNvPr>
          <p:cNvSpPr txBox="1"/>
          <p:nvPr/>
        </p:nvSpPr>
        <p:spPr>
          <a:xfrm>
            <a:off x="6333605"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TextBox 40">
            <a:extLst>
              <a:ext uri="{FF2B5EF4-FFF2-40B4-BE49-F238E27FC236}">
                <a16:creationId xmlns:a16="http://schemas.microsoft.com/office/drawing/2014/main" id="{A4C460CD-60EF-C344-4434-7C75D71CCFED}"/>
              </a:ext>
            </a:extLst>
          </p:cNvPr>
          <p:cNvSpPr txBox="1"/>
          <p:nvPr/>
        </p:nvSpPr>
        <p:spPr>
          <a:xfrm>
            <a:off x="7133973"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52" name="正方形/長方形 51">
            <a:extLst>
              <a:ext uri="{FF2B5EF4-FFF2-40B4-BE49-F238E27FC236}">
                <a16:creationId xmlns:a16="http://schemas.microsoft.com/office/drawing/2014/main" id="{ECA329F4-2031-9C17-6489-AD00A200E51E}"/>
              </a:ext>
            </a:extLst>
          </p:cNvPr>
          <p:cNvSpPr/>
          <p:nvPr/>
        </p:nvSpPr>
        <p:spPr>
          <a:xfrm>
            <a:off x="2686936" y="2713307"/>
            <a:ext cx="7868093" cy="339187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HVDC</a:t>
            </a:r>
            <a:r>
              <a:rPr lang="ja-JP" altLang="en-US" sz="1400" dirty="0">
                <a:solidFill>
                  <a:srgbClr val="FF0000"/>
                </a:solidFill>
                <a:latin typeface="Meiryo UI" panose="020B0604030504040204" pitchFamily="50" charset="-128"/>
                <a:ea typeface="Meiryo UI" panose="020B0604030504040204" pitchFamily="50" charset="-128"/>
              </a:rPr>
              <a:t>のケーブルの利用により期待される国内の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削減効果、左記以外に期待される国内の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削減効果を分けて記載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間接補助事業で導入した設備によって生産される製品に限って記載すること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出根拠の導出過程には、エネルギー消費量やそれに対する排出原単位（排出量を示す係数）を基に排出削減量を導出した計算式を、出典には、排出原単位の出店及びデータベース元等を記載すること。（製品の使用段階においては、</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排出量が従来使用されていた製品の使用時等と比べてどの程度削減されるかを、導出過程とともに記載。）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なお、</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の削減については、例えば削減重量や、便益（金額ベース）で評価することを想定。</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また</a:t>
            </a: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左記以外に期待される国内の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削減効果」については、想定されない場合は削除することも差し支えない。</a:t>
            </a:r>
            <a:endParaRPr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463E96BB-96AE-5A19-B3B6-FA2E8A91271A}"/>
              </a:ext>
            </a:extLst>
          </p:cNvPr>
          <p:cNvGrpSpPr/>
          <p:nvPr/>
        </p:nvGrpSpPr>
        <p:grpSpPr>
          <a:xfrm>
            <a:off x="6333600" y="1796035"/>
            <a:ext cx="5702400" cy="497428"/>
            <a:chOff x="156000" y="1879963"/>
            <a:chExt cx="5760000" cy="288000"/>
          </a:xfrm>
        </p:grpSpPr>
        <p:sp>
          <p:nvSpPr>
            <p:cNvPr id="6" name="正方形/長方形 5">
              <a:extLst>
                <a:ext uri="{FF2B5EF4-FFF2-40B4-BE49-F238E27FC236}">
                  <a16:creationId xmlns:a16="http://schemas.microsoft.com/office/drawing/2014/main" id="{2E068BC2-C490-76AF-3D83-AA72371EB41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左記以外に期待される国内の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利用以外の製品ライフサイクルにおける効果など</a:t>
              </a:r>
            </a:p>
          </p:txBody>
        </p:sp>
        <p:cxnSp>
          <p:nvCxnSpPr>
            <p:cNvPr id="8" name="直線コネクタ 7">
              <a:extLst>
                <a:ext uri="{FF2B5EF4-FFF2-40B4-BE49-F238E27FC236}">
                  <a16:creationId xmlns:a16="http://schemas.microsoft.com/office/drawing/2014/main" id="{8E37293D-BEFA-2020-93CB-129710939D4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0005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①基本的事項の審査</a:t>
            </a:r>
            <a:endParaRPr lang="en-US" altLang="ja-JP" sz="48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IRR</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ROIC</a:t>
            </a:r>
            <a:endParaRPr kumimoji="1" lang="en-US" altLang="ja-JP" sz="1400" dirty="0">
              <a:solidFill>
                <a:schemeClr val="tx1"/>
              </a:solidFill>
              <a:latin typeface="Meiryo UI" panose="020B0604030504040204" pitchFamily="50" charset="-128"/>
              <a:ea typeface="Meiryo UI" panose="020B0604030504040204" pitchFamily="50" charset="-128"/>
            </a:endParaRPr>
          </a:p>
          <a:p>
            <a:pPr>
              <a:tabLst>
                <a:tab pos="177800" algn="l"/>
              </a:tabLst>
            </a:pP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自社の基準値</a:t>
            </a:r>
            <a:endParaRPr kumimoji="1" lang="zh-TW" altLang="en-US" sz="1200" dirty="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（補助がない場合）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a:t>
            </a:r>
          </a:p>
          <a:p>
            <a:r>
              <a:rPr lang="ja-JP" altLang="en-US" sz="1400" dirty="0">
                <a:solidFill>
                  <a:schemeClr val="tx1"/>
                </a:solidFill>
                <a:latin typeface="Meiryo UI" panose="020B0604030504040204" pitchFamily="50" charset="-128"/>
                <a:ea typeface="Meiryo UI" panose="020B0604030504040204" pitchFamily="50" charset="-128"/>
              </a:rPr>
              <a:t>（補助がある場合）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dirty="0">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a:t>
            </a:r>
            <a:r>
              <a:rPr lang="ja-JP" altLang="en-US" dirty="0">
                <a:solidFill>
                  <a:schemeClr val="tx1"/>
                </a:solidFill>
              </a:rPr>
              <a:t>を前提としない場合</a:t>
            </a:r>
            <a:r>
              <a:rPr kumimoji="1" lang="ja-JP" altLang="en-US" dirty="0">
                <a:solidFill>
                  <a:schemeClr val="tx1"/>
                </a:solidFill>
              </a:rPr>
              <a:t>、自社の投資判断基準を満たさないため、投資が困難</a:t>
            </a:r>
            <a:endParaRPr kumimoji="1" lang="en-US" altLang="ja-JP" dirty="0">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310162" y="1999833"/>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補助対象となる製造プロセス転換に係る設備投資計画（商用生産期間含む）が、補助を前提としない場合には、投資計画の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a:t>
            </a:r>
            <a:r>
              <a:rPr lang="en-US" altLang="ja-JP" sz="1400" dirty="0">
                <a:solidFill>
                  <a:srgbClr val="FF0000"/>
                </a:solidFill>
                <a:latin typeface="Meiryo UI" panose="020B0604030504040204" pitchFamily="50" charset="-128"/>
                <a:ea typeface="Meiryo UI" panose="020B0604030504040204" pitchFamily="50" charset="-128"/>
              </a:rPr>
              <a:t>ROIC</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return on invested capital</a:t>
            </a:r>
            <a:r>
              <a:rPr lang="ja-JP" altLang="en-US" sz="1400" dirty="0">
                <a:solidFill>
                  <a:srgbClr val="FF0000"/>
                </a:solidFill>
                <a:latin typeface="Meiryo UI" panose="020B0604030504040204" pitchFamily="50" charset="-128"/>
                <a:ea typeface="Meiryo UI" panose="020B0604030504040204" pitchFamily="50" charset="-128"/>
              </a:rPr>
              <a:t>：投下資本収益率）や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ROIC</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ROIC</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ROIC</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dirty="0">
                <a:solidFill>
                  <a:schemeClr val="tx1"/>
                </a:solidFill>
                <a:latin typeface="Meiryo UI" panose="020B0604030504040204" pitchFamily="50" charset="-128"/>
                <a:ea typeface="Meiryo UI" panose="020B0604030504040204" pitchFamily="50" charset="-128"/>
              </a:rPr>
              <a:t>TRL</a:t>
            </a:r>
            <a:r>
              <a:rPr kumimoji="1" lang="ja-JP" altLang="en-US" sz="1400" b="1" dirty="0">
                <a:solidFill>
                  <a:schemeClr val="tx1"/>
                </a:solidFill>
                <a:latin typeface="Meiryo UI" panose="020B0604030504040204" pitchFamily="50" charset="-128"/>
                <a:ea typeface="Meiryo UI" panose="020B0604030504040204" pitchFamily="50" charset="-128"/>
              </a:rPr>
              <a:t>：</a:t>
            </a:r>
            <a:r>
              <a:rPr kumimoji="1" lang="en-US" altLang="ja-JP" sz="1400" b="1" dirty="0">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TRL</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Technology Readiness Level</a:t>
              </a:r>
              <a:r>
                <a:rPr lang="ja-JP" altLang="en-US" sz="1400" dirty="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補助を前提としない場合、商用目的での使用が限定的であり、投資が困難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E2713AA0-9340-7379-752A-5CC7569FFF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5" name="正方形/長方形 14">
            <a:extLst>
              <a:ext uri="{FF2B5EF4-FFF2-40B4-BE49-F238E27FC236}">
                <a16:creationId xmlns:a16="http://schemas.microsoft.com/office/drawing/2014/main" id="{CDFBB9BC-2D86-BA61-B118-4D27246EE228}"/>
              </a:ext>
            </a:extLst>
          </p:cNvPr>
          <p:cNvSpPr/>
          <p:nvPr/>
        </p:nvSpPr>
        <p:spPr>
          <a:xfrm>
            <a:off x="1869279" y="2464621"/>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その他定性的基準（</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事業は自社にとって大規模な投資であ</a:t>
            </a:r>
            <a:r>
              <a:rPr lang="ja-JP" altLang="en-US" dirty="0">
                <a:solidFill>
                  <a:schemeClr val="tx1"/>
                </a:solidFill>
              </a:rPr>
              <a:t>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539043" y="2800709"/>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分母は部門の売上高ではなく、会社全体の売上高とし、分子は補助対象事業総事業費とすること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A5767B53-1ADD-38CD-C3DC-483DF9880D6B}"/>
              </a:ext>
            </a:extLst>
          </p:cNvPr>
          <p:cNvGrpSpPr/>
          <p:nvPr/>
        </p:nvGrpSpPr>
        <p:grpSpPr>
          <a:xfrm>
            <a:off x="765597" y="1997800"/>
            <a:ext cx="10657837" cy="288000"/>
            <a:chOff x="156000" y="1879963"/>
            <a:chExt cx="5760000" cy="288000"/>
          </a:xfrm>
        </p:grpSpPr>
        <p:sp>
          <p:nvSpPr>
            <p:cNvPr id="6" name="正方形/長方形 5">
              <a:extLst>
                <a:ext uri="{FF2B5EF4-FFF2-40B4-BE49-F238E27FC236}">
                  <a16:creationId xmlns:a16="http://schemas.microsoft.com/office/drawing/2014/main" id="{4D153003-77AC-BF7B-5657-6CC4208EFE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経済面及び技術面以外のリスク</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 name="ee4pContent3">
            <a:extLst>
              <a:ext uri="{FF2B5EF4-FFF2-40B4-BE49-F238E27FC236}">
                <a16:creationId xmlns:a16="http://schemas.microsoft.com/office/drawing/2014/main" id="{BBAC5CAE-452D-E4C7-C778-355C5F152C85}"/>
              </a:ext>
            </a:extLst>
          </p:cNvPr>
          <p:cNvSpPr txBox="1"/>
          <p:nvPr/>
        </p:nvSpPr>
        <p:spPr>
          <a:xfrm>
            <a:off x="765598"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4737B2D2-054F-23F6-286F-5F99A19E79C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a:t>
            </a:r>
            <a:r>
              <a:rPr lang="ja-JP" altLang="en-US" sz="2000" dirty="0">
                <a:solidFill>
                  <a:schemeClr val="bg1">
                    <a:lumMod val="50000"/>
                  </a:schemeClr>
                </a:solidFill>
              </a:rPr>
              <a:t>基準（</a:t>
            </a:r>
            <a:r>
              <a:rPr lang="en-US" altLang="ja-JP" sz="2000" dirty="0">
                <a:solidFill>
                  <a:schemeClr val="bg1">
                    <a:lumMod val="50000"/>
                  </a:schemeClr>
                </a:solidFill>
              </a:rPr>
              <a:t>ⅱ</a:t>
            </a:r>
            <a:r>
              <a:rPr lang="ja-JP" altLang="en-US" sz="2000" dirty="0">
                <a:solidFill>
                  <a:schemeClr val="bg1">
                    <a:lumMod val="50000"/>
                  </a:schemeClr>
                </a:solidFill>
              </a:rPr>
              <a:t>）</a:t>
            </a:r>
          </a:p>
        </p:txBody>
      </p:sp>
      <p:sp>
        <p:nvSpPr>
          <p:cNvPr id="4" name="Title 1">
            <a:extLst>
              <a:ext uri="{FF2B5EF4-FFF2-40B4-BE49-F238E27FC236}">
                <a16:creationId xmlns:a16="http://schemas.microsoft.com/office/drawing/2014/main" id="{75FE5B3E-397B-4342-0C73-C2C1858D50A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a:t>
            </a:r>
            <a:r>
              <a:rPr kumimoji="1" lang="en-US" altLang="ja-JP" dirty="0">
                <a:solidFill>
                  <a:schemeClr val="tx1"/>
                </a:solidFill>
              </a:rPr>
              <a:t>xx</a:t>
            </a:r>
            <a:r>
              <a:rPr kumimoji="1" lang="ja-JP" altLang="en-US" dirty="0">
                <a:solidFill>
                  <a:schemeClr val="tx1"/>
                </a:solidFill>
              </a:rPr>
              <a:t>のリスクが見込まれ、投資が困難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E987742C-C5FD-7C81-4860-A235030AF0B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299FC8D5-3CD5-3B8A-B426-5797A30CCF4E}"/>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BEA3AF59-B5A9-95CB-6C60-22AF3D4E0558}"/>
              </a:ext>
            </a:extLst>
          </p:cNvPr>
          <p:cNvSpPr/>
          <p:nvPr/>
        </p:nvSpPr>
        <p:spPr>
          <a:xfrm>
            <a:off x="2413755" y="2900985"/>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経済面及び技術面以外のリスク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⑥ア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ja-JP" altLang="en-US" dirty="0">
                <a:solidFill>
                  <a:schemeClr val="tx1"/>
                </a:solidFill>
              </a:rPr>
              <a:t>以下の通り、必須項目については満たしている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2505378825"/>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dirty="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ア　人材確保に向けた取組</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イ　従業員の賃金引上げ計画の表明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暦年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事業年度において、対前年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前年度比で大企業は３％以上、中小企業等は</a:t>
                      </a:r>
                      <a:r>
                        <a:rPr kumimoji="1" lang="en-US" altLang="ja-JP" sz="1200" dirty="0">
                          <a:latin typeface="Meiryo UI" panose="020B0604030504040204" pitchFamily="50" charset="-128"/>
                          <a:ea typeface="Meiryo UI" panose="020B0604030504040204" pitchFamily="50" charset="-128"/>
                        </a:rPr>
                        <a:t>1.5</a:t>
                      </a:r>
                      <a:r>
                        <a:rPr kumimoji="1" lang="ja-JP" altLang="en-US" sz="1200" dirty="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dirty="0">
                          <a:latin typeface="Meiryo UI" panose="020B0604030504040204" pitchFamily="50" charset="-128"/>
                          <a:ea typeface="Meiryo UI" panose="020B0604030504040204" pitchFamily="50" charset="-128"/>
                        </a:rPr>
                        <a:t>ウ　ワーク・ライフ・バランス等の推進</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7" name="正方形/長方形 6">
            <a:extLst>
              <a:ext uri="{FF2B5EF4-FFF2-40B4-BE49-F238E27FC236}">
                <a16:creationId xmlns:a16="http://schemas.microsoft.com/office/drawing/2014/main" id="{B49C8A05-53FE-5EC9-AF9C-00C3453FC3FB}"/>
              </a:ext>
            </a:extLst>
          </p:cNvPr>
          <p:cNvSpPr/>
          <p:nvPr/>
        </p:nvSpPr>
        <p:spPr>
          <a:xfrm>
            <a:off x="2161952" y="1551333"/>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参考資料</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現状、市場は</a:t>
            </a:r>
            <a:r>
              <a:rPr lang="en-US" altLang="ja-JP" dirty="0">
                <a:solidFill>
                  <a:schemeClr val="tx1"/>
                </a:solidFill>
              </a:rPr>
              <a:t>xx</a:t>
            </a:r>
            <a:r>
              <a:rPr lang="ja-JP" altLang="en-US" dirty="0">
                <a:solidFill>
                  <a:schemeClr val="tx1"/>
                </a:solidFill>
              </a:rPr>
              <a:t>のように変化する中、競合は</a:t>
            </a:r>
            <a:r>
              <a:rPr lang="en-US" altLang="ja-JP" dirty="0">
                <a:solidFill>
                  <a:schemeClr val="tx1"/>
                </a:solidFill>
              </a:rPr>
              <a:t>xx</a:t>
            </a:r>
            <a:r>
              <a:rPr lang="ja-JP" altLang="en-US" dirty="0">
                <a:solidFill>
                  <a:schemeClr val="tx1"/>
                </a:solidFill>
              </a:rPr>
              <a:t>に注力。自社は</a:t>
            </a:r>
            <a:r>
              <a:rPr lang="en-US" altLang="ja-JP" dirty="0">
                <a:solidFill>
                  <a:schemeClr val="tx1"/>
                </a:solidFill>
              </a:rPr>
              <a:t>xx</a:t>
            </a:r>
            <a:r>
              <a:rPr lang="ja-JP" altLang="en-US" dirty="0">
                <a:solidFill>
                  <a:schemeClr val="tx1"/>
                </a:solidFill>
              </a:rPr>
              <a:t>の方針</a:t>
            </a:r>
            <a:endParaRPr lang="en-US" altLang="ja-JP" dirty="0">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今後の自社の事業戦略</a:t>
              </a: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市場</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市場規模は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dirty="0">
                <a:solidFill>
                  <a:schemeClr val="tx1"/>
                </a:solidFill>
                <a:latin typeface="Meiryo UI" panose="020B0604030504040204" pitchFamily="50" charset="-128"/>
                <a:ea typeface="Meiryo UI" panose="020B0604030504040204" pitchFamily="50" charset="-128"/>
              </a:rPr>
              <a:t>3</a:t>
            </a:r>
            <a:r>
              <a:rPr kumimoji="1" lang="ja-JP" altLang="en-US" sz="1400" dirty="0">
                <a:solidFill>
                  <a:schemeClr val="tx1"/>
                </a:solidFill>
                <a:latin typeface="Meiryo UI" panose="020B0604030504040204" pitchFamily="50" charset="-128"/>
                <a:ea typeface="Meiryo UI" panose="020B0604030504040204" pitchFamily="50" charset="-128"/>
              </a:rPr>
              <a:t>割を、競合</a:t>
            </a:r>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社が占めている。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当社の強みとしては、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であり、特に</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502094" y="2355471"/>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→必ずしも</a:t>
            </a:r>
            <a:r>
              <a:rPr lang="en-US" altLang="ja-JP" sz="1400" dirty="0">
                <a:solidFill>
                  <a:srgbClr val="FF0000"/>
                </a:solidFill>
                <a:latin typeface="Meiryo UI" panose="020B0604030504040204" pitchFamily="50" charset="-128"/>
                <a:ea typeface="Meiryo UI" panose="020B0604030504040204" pitchFamily="50" charset="-128"/>
              </a:rPr>
              <a:t>3C</a:t>
            </a:r>
            <a:r>
              <a:rPr lang="ja-JP" altLang="en-US" sz="1400" dirty="0">
                <a:solidFill>
                  <a:srgbClr val="FF0000"/>
                </a:solidFill>
                <a:latin typeface="Meiryo UI" panose="020B0604030504040204" pitchFamily="50" charset="-128"/>
                <a:ea typeface="Meiryo UI" panose="020B0604030504040204" pitchFamily="50" charset="-128"/>
              </a:rPr>
              <a:t>で分析する必要はないが、実施背景の説明として十分な内容を記載すること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Meiryo UI" panose="020B0604030504040204" pitchFamily="50" charset="-128"/>
                <a:ea typeface="Meiryo UI" panose="020B0604030504040204" pitchFamily="50" charset="-128"/>
              </a:rPr>
              <a:t>EOF</a:t>
            </a:r>
            <a:endParaRPr kumimoji="1" lang="en-US" sz="5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前述の事業戦略を踏まえ、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C0A2CB9A-22D9-8F1F-E6B3-AB88ED68B396}"/>
              </a:ext>
            </a:extLst>
          </p:cNvPr>
          <p:cNvSpPr/>
          <p:nvPr/>
        </p:nvSpPr>
        <p:spPr>
          <a:xfrm>
            <a:off x="2257928" y="2355471"/>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6E4B3-C1DD-F6F7-5A28-CADEE7A09452}"/>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B325CD58-5A0E-D449-0D80-D720AE5040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D57AFF4-4899-9994-58EA-B22D4B22B054}"/>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公募要領「</a:t>
            </a:r>
            <a:r>
              <a:rPr kumimoji="1" lang="en-US" altLang="ja-JP" dirty="0">
                <a:solidFill>
                  <a:schemeClr val="tx1"/>
                </a:solidFill>
              </a:rPr>
              <a:t>3.1. </a:t>
            </a:r>
            <a:r>
              <a:rPr kumimoji="1" lang="ja-JP" altLang="en-US" dirty="0">
                <a:solidFill>
                  <a:schemeClr val="tx1"/>
                </a:solidFill>
              </a:rPr>
              <a:t>補助対象事業の要件」に記載の内容を全て満たしている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478831A3-5491-4D23-6A36-D56E385C901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DD2078E0-5947-6F86-66AF-B3A3EE7951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62640F57-452D-5FC6-3383-C75BDDD0ADAD}"/>
              </a:ext>
            </a:extLst>
          </p:cNvPr>
          <p:cNvGraphicFramePr>
            <a:graphicFrameLocks noGrp="1"/>
          </p:cNvGraphicFramePr>
          <p:nvPr>
            <p:extLst>
              <p:ext uri="{D42A27DB-BD31-4B8C-83A1-F6EECF244321}">
                <p14:modId xmlns:p14="http://schemas.microsoft.com/office/powerpoint/2010/main" val="4233671930"/>
              </p:ext>
            </p:extLst>
          </p:nvPr>
        </p:nvGraphicFramePr>
        <p:xfrm>
          <a:off x="180000" y="1551333"/>
          <a:ext cx="11856000" cy="5095033"/>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59544">
                <a:tc>
                  <a:txBody>
                    <a:bodyPr/>
                    <a:lstStyle/>
                    <a:p>
                      <a:endParaRPr kumimoji="1" lang="ja-JP" altLang="en-US" sz="12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3.1. </a:t>
                      </a:r>
                      <a:r>
                        <a:rPr kumimoji="1" lang="ja-JP" altLang="en-US" sz="1200" dirty="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62627">
                <a:tc>
                  <a:txBody>
                    <a:bodyPr/>
                    <a:lstStyle/>
                    <a:p>
                      <a:r>
                        <a:rPr kumimoji="1" lang="ja-JP" altLang="en-US" sz="1200" dirty="0">
                          <a:latin typeface="Meiryo UI" panose="020B0604030504040204" pitchFamily="50" charset="-128"/>
                          <a:ea typeface="Meiryo UI" panose="020B0604030504040204" pitchFamily="50" charset="-128"/>
                        </a:rPr>
                        <a:t>製品品目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公募要領の表１に掲げる製品の生産に係る設備投資等を行う事業であること。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dirty="0">
                          <a:solidFill>
                            <a:srgbClr val="C00000"/>
                          </a:solidFill>
                          <a:latin typeface="Meiryo UI" panose="020B0604030504040204" pitchFamily="50" charset="-128"/>
                          <a:ea typeface="Meiryo UI" panose="020B0604030504040204" pitchFamily="50" charset="-128"/>
                        </a:rPr>
                        <a:t>HVDC</a:t>
                      </a:r>
                      <a:r>
                        <a:rPr kumimoji="1" lang="ja-JP" altLang="en-US" sz="1200" dirty="0">
                          <a:solidFill>
                            <a:srgbClr val="C00000"/>
                          </a:solidFill>
                          <a:latin typeface="Meiryo UI" panose="020B0604030504040204" pitchFamily="50" charset="-128"/>
                          <a:ea typeface="Meiryo UI" panose="020B0604030504040204" pitchFamily="50" charset="-128"/>
                        </a:rPr>
                        <a:t>ケーブルの完成品（</a:t>
                      </a:r>
                      <a:r>
                        <a:rPr kumimoji="1" lang="en-US" altLang="ja-JP" sz="1200" kern="1200" dirty="0">
                          <a:solidFill>
                            <a:srgbClr val="C00000"/>
                          </a:solidFill>
                          <a:effectLst/>
                          <a:latin typeface="Meiryo UI" panose="020B0604030504040204" pitchFamily="50" charset="-128"/>
                          <a:ea typeface="Meiryo UI" panose="020B0604030504040204" pitchFamily="50" charset="-128"/>
                          <a:cs typeface="+mn-cs"/>
                        </a:rPr>
                        <a:t>500kV</a:t>
                      </a:r>
                      <a:r>
                        <a:rPr kumimoji="1" lang="ja-JP" altLang="ja-JP" sz="1200" kern="1200" dirty="0">
                          <a:solidFill>
                            <a:srgbClr val="C00000"/>
                          </a:solidFill>
                          <a:effectLst/>
                          <a:latin typeface="Meiryo UI" panose="020B0604030504040204" pitchFamily="50" charset="-128"/>
                          <a:ea typeface="Meiryo UI" panose="020B0604030504040204" pitchFamily="50" charset="-128"/>
                          <a:cs typeface="+mn-cs"/>
                        </a:rPr>
                        <a:t>級の電圧で直流送電を可能とする装置</a:t>
                      </a:r>
                      <a:r>
                        <a:rPr kumimoji="1" lang="ja-JP" altLang="en-US" sz="1200" dirty="0">
                          <a:solidFill>
                            <a:srgbClr val="C00000"/>
                          </a:solidFill>
                          <a:latin typeface="Meiryo UI" panose="020B0604030504040204" pitchFamily="50" charset="-128"/>
                          <a:ea typeface="Meiryo UI" panose="020B0604030504040204" pitchFamily="50" charset="-128"/>
                        </a:rPr>
                        <a:t>）を生産する事業であり、要件を満たす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822960">
                <a:tc rowSpan="4">
                  <a:txBody>
                    <a:bodyPr/>
                    <a:lstStyle/>
                    <a:p>
                      <a:r>
                        <a:rPr kumimoji="1" lang="ja-JP" altLang="en-US" sz="1200" dirty="0">
                          <a:latin typeface="Meiryo UI" panose="020B0604030504040204" pitchFamily="50" charset="-128"/>
                          <a:ea typeface="Meiryo UI" panose="020B0604030504040204" pitchFamily="50" charset="-128"/>
                        </a:rPr>
                        <a:t>投資計画</a:t>
                      </a:r>
                      <a:endParaRPr kumimoji="1" lang="en-US" altLang="ja-JP"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間接補助事業によって得られる年間あたり製造能力の最低水準目標、生産開始年限</a:t>
                      </a:r>
                      <a:r>
                        <a:rPr kumimoji="1" lang="ja-JP" altLang="en-US" sz="1200" dirty="0">
                          <a:solidFill>
                            <a:schemeClr val="tx1"/>
                          </a:solidFill>
                          <a:latin typeface="Meiryo UI" panose="020B0604030504040204" pitchFamily="50" charset="-128"/>
                          <a:ea typeface="Meiryo UI" panose="020B0604030504040204" pitchFamily="50" charset="-128"/>
                        </a:rPr>
                        <a:t>及びその他目標は、公募要領の表２に記載されているものであること。</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その際、</a:t>
                      </a:r>
                      <a:r>
                        <a:rPr kumimoji="1" lang="en-US" altLang="ja-JP" sz="1200" dirty="0">
                          <a:latin typeface="Meiryo UI" panose="020B0604030504040204" pitchFamily="50" charset="-128"/>
                          <a:ea typeface="Meiryo UI" panose="020B0604030504040204" pitchFamily="50" charset="-128"/>
                        </a:rPr>
                        <a:t>CN</a:t>
                      </a:r>
                      <a:r>
                        <a:rPr kumimoji="1" lang="ja-JP" altLang="en-US" sz="1200" dirty="0">
                          <a:latin typeface="Meiryo UI" panose="020B0604030504040204" pitchFamily="50" charset="-128"/>
                          <a:ea typeface="Meiryo UI" panose="020B0604030504040204" pitchFamily="50" charset="-128"/>
                        </a:rPr>
                        <a:t>の市場の広がりを見据え、世界トップクラスを目指し、</a:t>
                      </a:r>
                      <a:r>
                        <a:rPr kumimoji="1" lang="en-US" altLang="ja-JP" sz="1200" dirty="0">
                          <a:latin typeface="Meiryo UI" panose="020B0604030504040204" pitchFamily="50" charset="-128"/>
                          <a:ea typeface="Meiryo UI" panose="020B0604030504040204" pitchFamily="50" charset="-128"/>
                        </a:rPr>
                        <a:t>2030</a:t>
                      </a:r>
                      <a:r>
                        <a:rPr kumimoji="1" lang="ja-JP" altLang="en-US" sz="1200" dirty="0">
                          <a:latin typeface="Meiryo UI" panose="020B0604030504040204" pitchFamily="50" charset="-128"/>
                          <a:ea typeface="Meiryo UI" panose="020B0604030504040204" pitchFamily="50" charset="-128"/>
                        </a:rPr>
                        <a:t>年に向けた製造能力に関する野心的な目標を対外的に掲げていること。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228600">
                        <a:buFont typeface="+mj-ea"/>
                        <a:buAutoNum type="circleNumDbPlain"/>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endParaRPr kumimoji="1" lang="en-US" altLang="ja-JP" sz="1200" dirty="0">
                        <a:solidFill>
                          <a:srgbClr val="C00000"/>
                        </a:solidFill>
                        <a:latin typeface="Meiryo UI" panose="020B0604030504040204" pitchFamily="50" charset="-128"/>
                        <a:ea typeface="Meiryo UI" panose="020B0604030504040204" pitchFamily="50" charset="-128"/>
                      </a:endParaRPr>
                    </a:p>
                    <a:p>
                      <a:pPr marL="228600" indent="-228600">
                        <a:buFont typeface="+mj-ea"/>
                        <a:buAutoNum type="circleNumDbPlain"/>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0080660"/>
                  </a:ext>
                </a:extLst>
              </a:tr>
              <a:tr h="653581">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t>C</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435985"/>
                  </a:ext>
                </a:extLst>
              </a:tr>
              <a:tr h="693664">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t>D</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経済産業省がやむを得ないと認める事情が生じない限り、間接補助事業終了後５年間以上、当該製品の生産を継続すること。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62627">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t>E</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mj-ea"/>
                        <a:buNone/>
                      </a:pPr>
                      <a:r>
                        <a:rPr kumimoji="1" lang="ja-JP" altLang="en-US" sz="1200" dirty="0">
                          <a:latin typeface="Meiryo UI" panose="020B0604030504040204" pitchFamily="50" charset="-128"/>
                          <a:ea typeface="Meiryo UI" panose="020B0604030504040204" pitchFamily="50" charset="-128"/>
                        </a:rPr>
                        <a:t>補助対象設備によって製造される全製品について、本事業の目的の用に供される製品の割合とそれ以外の事業の用に供される製品の割合の見込みを、間接補助事業終了後の５年間分記載すること。また、本事業の目的以外の用途について、具体的に記載す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62627">
                <a:tc rowSpan="2">
                  <a:txBody>
                    <a:bodyPr/>
                    <a:lstStyle/>
                    <a:p>
                      <a:r>
                        <a:rPr kumimoji="1" lang="ja-JP" altLang="en-US" sz="1200" dirty="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工場（日本標準産業分類（令和５年７月告示）に掲げる製造業の用に供される施設）において行われる事業であること。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62627">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G</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F19949C0-2A3B-5D72-8374-6BAF47CA5DE5}"/>
              </a:ext>
            </a:extLst>
          </p:cNvPr>
          <p:cNvSpPr/>
          <p:nvPr/>
        </p:nvSpPr>
        <p:spPr>
          <a:xfrm>
            <a:off x="2388398" y="2355471"/>
            <a:ext cx="7868093" cy="328837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a:solidFill>
                  <a:srgbClr val="FF0000"/>
                </a:solidFill>
                <a:latin typeface="Meiryo UI" panose="020B0604030504040204" pitchFamily="50" charset="-128"/>
                <a:ea typeface="Meiryo UI" panose="020B0604030504040204" pitchFamily="50" charset="-128"/>
              </a:rPr>
              <a:t>HVDC</a:t>
            </a:r>
            <a:r>
              <a:rPr lang="ja-JP" altLang="en-US" sz="1400" dirty="0">
                <a:solidFill>
                  <a:srgbClr val="FF0000"/>
                </a:solidFill>
                <a:latin typeface="Meiryo UI" panose="020B0604030504040204" pitchFamily="50" charset="-128"/>
                <a:ea typeface="Meiryo UI" panose="020B0604030504040204" pitchFamily="50" charset="-128"/>
              </a:rPr>
              <a:t>ケーブルの完成品（</a:t>
            </a:r>
            <a:r>
              <a:rPr lang="en-US" altLang="ja-JP" sz="1400" dirty="0">
                <a:solidFill>
                  <a:srgbClr val="FF0000"/>
                </a:solidFill>
                <a:latin typeface="Meiryo UI" panose="020B0604030504040204" pitchFamily="50" charset="-128"/>
                <a:ea typeface="Meiryo UI" panose="020B0604030504040204" pitchFamily="50" charset="-128"/>
              </a:rPr>
              <a:t>500kV</a:t>
            </a:r>
            <a:r>
              <a:rPr lang="ja-JP" altLang="en-US" sz="1400" dirty="0">
                <a:solidFill>
                  <a:srgbClr val="FF0000"/>
                </a:solidFill>
                <a:latin typeface="Meiryo UI" panose="020B0604030504040204" pitchFamily="50" charset="-128"/>
                <a:ea typeface="Meiryo UI" panose="020B0604030504040204" pitchFamily="50" charset="-128"/>
              </a:rPr>
              <a:t>級の電圧で直流送電を可能とする装置）を生産する事業であり、要件を満たす」などと記載すること。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：①②それぞれについて、要件を満たす場合には「後段に記載の通り、要件を満たす」などと記載のうえ、本様式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P8,9</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D,E</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P10</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41533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39">
            <a:extLst>
              <a:ext uri="{FF2B5EF4-FFF2-40B4-BE49-F238E27FC236}">
                <a16:creationId xmlns:a16="http://schemas.microsoft.com/office/drawing/2014/main" id="{40B2C80F-0269-E86A-6DAA-9541ECB47F1A}"/>
              </a:ext>
            </a:extLst>
          </p:cNvPr>
          <p:cNvSpPr txBox="1"/>
          <p:nvPr/>
        </p:nvSpPr>
        <p:spPr>
          <a:xfrm>
            <a:off x="180000" y="2756677"/>
            <a:ext cx="1195209" cy="18341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間接補助事業の実施により得られる</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年間あたりの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製造能力</a:t>
            </a:r>
            <a:endParaRPr kumimoji="1" lang="en-US" sz="1100" dirty="0">
              <a:solidFill>
                <a:schemeClr val="tx1"/>
              </a:solidFill>
              <a:latin typeface="Meiryo UI" panose="020B0604030504040204" pitchFamily="50" charset="-128"/>
              <a:ea typeface="Meiryo UI" panose="020B0604030504040204" pitchFamily="50" charset="-128"/>
            </a:endParaRPr>
          </a:p>
        </p:txBody>
      </p:sp>
      <p:sp>
        <p:nvSpPr>
          <p:cNvPr id="13" name="TextBox 40">
            <a:extLst>
              <a:ext uri="{FF2B5EF4-FFF2-40B4-BE49-F238E27FC236}">
                <a16:creationId xmlns:a16="http://schemas.microsoft.com/office/drawing/2014/main" id="{F169E572-FDC7-BAC1-B4FA-82549D7DF8BD}"/>
              </a:ext>
            </a:extLst>
          </p:cNvPr>
          <p:cNvSpPr txBox="1"/>
          <p:nvPr/>
        </p:nvSpPr>
        <p:spPr>
          <a:xfrm>
            <a:off x="180000" y="4665074"/>
            <a:ext cx="1195209" cy="18341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その他目標</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429992" y="2756677"/>
            <a:ext cx="11080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br>
              <a:rPr kumimoji="1" 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35D3621C-104E-EEBC-2E0D-7A535CBC9E15}"/>
              </a:ext>
            </a:extLst>
          </p:cNvPr>
          <p:cNvSpPr txBox="1"/>
          <p:nvPr/>
        </p:nvSpPr>
        <p:spPr>
          <a:xfrm>
            <a:off x="1429992" y="4665074"/>
            <a:ext cx="11080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3986748" y="2756677"/>
            <a:ext cx="3696912"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43" name="TextBox 40">
            <a:extLst>
              <a:ext uri="{FF2B5EF4-FFF2-40B4-BE49-F238E27FC236}">
                <a16:creationId xmlns:a16="http://schemas.microsoft.com/office/drawing/2014/main" id="{0377E27B-E5D5-9DAB-B37C-41FDE59CB413}"/>
              </a:ext>
            </a:extLst>
          </p:cNvPr>
          <p:cNvSpPr txBox="1"/>
          <p:nvPr/>
        </p:nvSpPr>
        <p:spPr>
          <a:xfrm>
            <a:off x="3986748" y="4665074"/>
            <a:ext cx="3696912"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dirty="0"/>
              <a:t>xx</a:t>
            </a:r>
          </a:p>
        </p:txBody>
      </p:sp>
      <p:sp>
        <p:nvSpPr>
          <p:cNvPr id="55" name="TextBox 39">
            <a:extLst>
              <a:ext uri="{FF2B5EF4-FFF2-40B4-BE49-F238E27FC236}">
                <a16:creationId xmlns:a16="http://schemas.microsoft.com/office/drawing/2014/main" id="{0D23EF7E-417D-D56C-C8B7-EBB894649A01}"/>
              </a:ext>
            </a:extLst>
          </p:cNvPr>
          <p:cNvSpPr txBox="1"/>
          <p:nvPr/>
        </p:nvSpPr>
        <p:spPr>
          <a:xfrm>
            <a:off x="8076956" y="2756677"/>
            <a:ext cx="3959044"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kumimoji="1"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6" name="TextBox 40">
            <a:extLst>
              <a:ext uri="{FF2B5EF4-FFF2-40B4-BE49-F238E27FC236}">
                <a16:creationId xmlns:a16="http://schemas.microsoft.com/office/drawing/2014/main" id="{F3C0BFB6-198D-B409-D4C3-DC6A3FDE1E33}"/>
              </a:ext>
            </a:extLst>
          </p:cNvPr>
          <p:cNvSpPr txBox="1"/>
          <p:nvPr/>
        </p:nvSpPr>
        <p:spPr>
          <a:xfrm>
            <a:off x="8076957" y="4665074"/>
            <a:ext cx="3959044"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kumimoji="1"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8A837141-9755-6547-E97B-F8CA453B73A1}"/>
              </a:ext>
            </a:extLst>
          </p:cNvPr>
          <p:cNvGrpSpPr/>
          <p:nvPr/>
        </p:nvGrpSpPr>
        <p:grpSpPr>
          <a:xfrm>
            <a:off x="180000" y="1637488"/>
            <a:ext cx="11856000"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補助対象事業の要件充足に係る</a:t>
              </a:r>
              <a:r>
                <a:rPr kumimoji="1" lang="en-US" altLang="ja-JP" sz="1400" dirty="0">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設定　</a:t>
              </a:r>
              <a:r>
                <a:rPr kumimoji="1" lang="en-US" altLang="ja-JP" sz="1400" dirty="0">
                  <a:solidFill>
                    <a:srgbClr val="C00000"/>
                  </a:solidFill>
                  <a:latin typeface="Meiryo UI" panose="020B0604030504040204" pitchFamily="50" charset="-128"/>
                  <a:ea typeface="Meiryo UI" panose="020B0604030504040204" pitchFamily="50" charset="-128"/>
                </a:rPr>
                <a:t>※</a:t>
              </a:r>
              <a:r>
                <a:rPr kumimoji="1" lang="ja-JP" altLang="en-US" sz="1400" dirty="0">
                  <a:solidFill>
                    <a:srgbClr val="C00000"/>
                  </a:solidFill>
                  <a:latin typeface="Meiryo UI" panose="020B0604030504040204" pitchFamily="50" charset="-128"/>
                  <a:ea typeface="Meiryo UI" panose="020B0604030504040204" pitchFamily="50" charset="-128"/>
                </a:rPr>
                <a:t>本事業における生産開始年限</a:t>
              </a:r>
              <a:r>
                <a:rPr lang="ja-JP" altLang="en-US" sz="1400" dirty="0">
                  <a:solidFill>
                    <a:srgbClr val="C00000"/>
                  </a:solidFill>
                  <a:latin typeface="Meiryo UI" panose="020B0604030504040204" pitchFamily="50" charset="-128"/>
                  <a:ea typeface="Meiryo UI" panose="020B0604030504040204" pitchFamily="50" charset="-128"/>
                </a:rPr>
                <a:t>（製造能力の最低水準を達成すべき年限）</a:t>
              </a:r>
              <a:r>
                <a:rPr kumimoji="1" lang="ja-JP" altLang="en-US" sz="1400" dirty="0">
                  <a:solidFill>
                    <a:srgbClr val="C00000"/>
                  </a:solidFill>
                  <a:latin typeface="Meiryo UI" panose="020B0604030504040204" pitchFamily="50" charset="-128"/>
                  <a:ea typeface="Meiryo UI" panose="020B0604030504040204" pitchFamily="50" charset="-128"/>
                </a:rPr>
                <a:t>は</a:t>
              </a:r>
              <a:r>
                <a:rPr kumimoji="1" lang="en-US" altLang="ja-JP" sz="1400" dirty="0">
                  <a:solidFill>
                    <a:srgbClr val="C00000"/>
                  </a:solidFill>
                  <a:latin typeface="Meiryo UI" panose="020B0604030504040204" pitchFamily="50" charset="-128"/>
                  <a:ea typeface="Meiryo UI" panose="020B0604030504040204" pitchFamily="50" charset="-128"/>
                </a:rPr>
                <a:t>2030</a:t>
              </a:r>
              <a:r>
                <a:rPr kumimoji="1" lang="ja-JP" altLang="en-US" sz="1400" dirty="0">
                  <a:solidFill>
                    <a:srgbClr val="C00000"/>
                  </a:solidFill>
                  <a:latin typeface="Meiryo UI" panose="020B0604030504040204" pitchFamily="50" charset="-128"/>
                  <a:ea typeface="Meiryo UI" panose="020B0604030504040204" pitchFamily="50" charset="-128"/>
                </a:rPr>
                <a:t>年</a:t>
              </a: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180001" y="2377184"/>
            <a:ext cx="1195209"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KPI</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6C9051F1-DC17-2633-9CDC-95080C6C70D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5" name="Title 1">
            <a:extLst>
              <a:ext uri="{FF2B5EF4-FFF2-40B4-BE49-F238E27FC236}">
                <a16:creationId xmlns:a16="http://schemas.microsoft.com/office/drawing/2014/main" id="{CE812368-0CDC-81A7-3383-D80902655C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【B-</a:t>
            </a:r>
            <a:r>
              <a:rPr kumimoji="1" lang="ja-JP" altLang="en-US" dirty="0">
                <a:solidFill>
                  <a:schemeClr val="tx1"/>
                </a:solidFill>
              </a:rPr>
              <a:t>①</a:t>
            </a:r>
            <a:r>
              <a:rPr kumimoji="1" lang="en-US" altLang="ja-JP" dirty="0">
                <a:solidFill>
                  <a:schemeClr val="tx1"/>
                </a:solidFill>
              </a:rPr>
              <a:t>】</a:t>
            </a:r>
            <a:r>
              <a:rPr kumimoji="1" lang="ja-JP" altLang="en-US" dirty="0">
                <a:solidFill>
                  <a:schemeClr val="tx1"/>
                </a:solidFill>
              </a:rPr>
              <a:t>製造能力としては</a:t>
            </a:r>
            <a:r>
              <a:rPr kumimoji="1" lang="en-US" altLang="ja-JP" dirty="0">
                <a:solidFill>
                  <a:schemeClr val="tx1"/>
                </a:solidFill>
              </a:rPr>
              <a:t>xx</a:t>
            </a:r>
            <a:r>
              <a:rPr lang="ja-JP" altLang="en-US" dirty="0">
                <a:solidFill>
                  <a:schemeClr val="tx1"/>
                </a:solidFill>
              </a:rPr>
              <a:t>（</a:t>
            </a:r>
            <a:r>
              <a:rPr kumimoji="1" lang="en-US" altLang="ja-JP" dirty="0">
                <a:solidFill>
                  <a:schemeClr val="tx1"/>
                </a:solidFill>
              </a:rPr>
              <a:t>xx</a:t>
            </a:r>
            <a:r>
              <a:rPr kumimoji="1" lang="ja-JP" altLang="en-US" dirty="0">
                <a:solidFill>
                  <a:schemeClr val="tx1"/>
                </a:solidFill>
              </a:rPr>
              <a:t>年度）、</a:t>
            </a:r>
            <a:r>
              <a:rPr lang="ja-JP" altLang="en-US" dirty="0">
                <a:solidFill>
                  <a:schemeClr val="tx1"/>
                </a:solidFill>
              </a:rPr>
              <a:t>その他</a:t>
            </a:r>
            <a:r>
              <a:rPr kumimoji="1" lang="ja-JP" altLang="en-US" dirty="0">
                <a:solidFill>
                  <a:schemeClr val="tx1"/>
                </a:solidFill>
              </a:rPr>
              <a:t>目標としては</a:t>
            </a:r>
            <a:r>
              <a:rPr kumimoji="1" lang="en-US" altLang="ja-JP" dirty="0">
                <a:solidFill>
                  <a:schemeClr val="tx1"/>
                </a:solidFill>
              </a:rPr>
              <a:t>xx</a:t>
            </a:r>
            <a:r>
              <a:rPr kumimoji="1" lang="ja-JP" altLang="en-US" dirty="0">
                <a:solidFill>
                  <a:schemeClr val="tx1"/>
                </a:solidFill>
              </a:rPr>
              <a:t>（</a:t>
            </a:r>
            <a:r>
              <a:rPr kumimoji="1" lang="en-US" altLang="ja-JP" dirty="0">
                <a:solidFill>
                  <a:schemeClr val="tx1"/>
                </a:solidFill>
              </a:rPr>
              <a:t>xx</a:t>
            </a:r>
            <a:r>
              <a:rPr kumimoji="1" lang="ja-JP" altLang="en-US" dirty="0">
                <a:solidFill>
                  <a:schemeClr val="tx1"/>
                </a:solidFill>
              </a:rPr>
              <a:t>年度）を目指す</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C39F6181-6DBB-1C80-234C-46ACC01D88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AECF0552-9B3D-CB2D-27A8-BA983C99455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9" name="グループ化 28">
            <a:extLst>
              <a:ext uri="{FF2B5EF4-FFF2-40B4-BE49-F238E27FC236}">
                <a16:creationId xmlns:a16="http://schemas.microsoft.com/office/drawing/2014/main" id="{AEB0ADE1-1511-542F-A1C5-56F8536D8A04}"/>
              </a:ext>
            </a:extLst>
          </p:cNvPr>
          <p:cNvGrpSpPr/>
          <p:nvPr/>
        </p:nvGrpSpPr>
        <p:grpSpPr>
          <a:xfrm>
            <a:off x="1429993" y="2377184"/>
            <a:ext cx="1108044" cy="288000"/>
            <a:chOff x="156000" y="1879963"/>
            <a:chExt cx="5760000" cy="288000"/>
          </a:xfrm>
        </p:grpSpPr>
        <p:sp>
          <p:nvSpPr>
            <p:cNvPr id="30" name="正方形/長方形 29">
              <a:extLst>
                <a:ext uri="{FF2B5EF4-FFF2-40B4-BE49-F238E27FC236}">
                  <a16:creationId xmlns:a16="http://schemas.microsoft.com/office/drawing/2014/main" id="{D4A69BE9-7D0F-0CC2-44CF-944EDA0EC64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目標値・</a:t>
              </a:r>
              <a:endParaRPr kumimoji="1"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目標</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39" name="直線コネクタ 38">
              <a:extLst>
                <a:ext uri="{FF2B5EF4-FFF2-40B4-BE49-F238E27FC236}">
                  <a16:creationId xmlns:a16="http://schemas.microsoft.com/office/drawing/2014/main" id="{9BE52F8F-060E-3B87-916F-E8ECADB70E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0" name="グループ化 39">
            <a:extLst>
              <a:ext uri="{FF2B5EF4-FFF2-40B4-BE49-F238E27FC236}">
                <a16:creationId xmlns:a16="http://schemas.microsoft.com/office/drawing/2014/main" id="{32E82ED5-AD18-05CC-3282-A89A1ED5E5A5}"/>
              </a:ext>
            </a:extLst>
          </p:cNvPr>
          <p:cNvGrpSpPr/>
          <p:nvPr/>
        </p:nvGrpSpPr>
        <p:grpSpPr>
          <a:xfrm>
            <a:off x="3986748" y="2377184"/>
            <a:ext cx="3696912" cy="288000"/>
            <a:chOff x="156000" y="1879963"/>
            <a:chExt cx="5760000" cy="288000"/>
          </a:xfrm>
        </p:grpSpPr>
        <p:sp>
          <p:nvSpPr>
            <p:cNvPr id="41" name="正方形/長方形 40">
              <a:extLst>
                <a:ext uri="{FF2B5EF4-FFF2-40B4-BE49-F238E27FC236}">
                  <a16:creationId xmlns:a16="http://schemas.microsoft.com/office/drawing/2014/main" id="{0B7FCC68-0864-8547-3B57-8A74234EF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a:t>
              </a:r>
              <a:r>
                <a:rPr lang="ja-JP" altLang="en-US" sz="1400" dirty="0">
                  <a:solidFill>
                    <a:schemeClr val="tx1"/>
                  </a:solidFill>
                  <a:latin typeface="Meiryo UI" panose="020B0604030504040204" pitchFamily="50" charset="-128"/>
                  <a:ea typeface="Meiryo UI" panose="020B0604030504040204" pitchFamily="50" charset="-128"/>
                </a:rPr>
                <a:t>値</a:t>
              </a:r>
              <a:r>
                <a:rPr kumimoji="1" lang="ja-JP" altLang="en-US" sz="1400" dirty="0">
                  <a:solidFill>
                    <a:schemeClr val="tx1"/>
                  </a:solidFill>
                  <a:latin typeface="Meiryo UI" panose="020B0604030504040204" pitchFamily="50" charset="-128"/>
                  <a:ea typeface="Meiryo UI" panose="020B0604030504040204" pitchFamily="50" charset="-128"/>
                </a:rPr>
                <a:t>・目標年度の設定の考え方</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44" name="直線コネクタ 43">
              <a:extLst>
                <a:ext uri="{FF2B5EF4-FFF2-40B4-BE49-F238E27FC236}">
                  <a16:creationId xmlns:a16="http://schemas.microsoft.com/office/drawing/2014/main" id="{25513807-45AB-1EF5-E7D8-AE52CC90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グループ化 44">
            <a:extLst>
              <a:ext uri="{FF2B5EF4-FFF2-40B4-BE49-F238E27FC236}">
                <a16:creationId xmlns:a16="http://schemas.microsoft.com/office/drawing/2014/main" id="{F73CDC47-29DA-1923-06FF-6911AC2CD76D}"/>
              </a:ext>
            </a:extLst>
          </p:cNvPr>
          <p:cNvGrpSpPr/>
          <p:nvPr/>
        </p:nvGrpSpPr>
        <p:grpSpPr>
          <a:xfrm>
            <a:off x="8076956" y="2377184"/>
            <a:ext cx="3959044" cy="288000"/>
            <a:chOff x="156000" y="1879963"/>
            <a:chExt cx="5760000" cy="288000"/>
          </a:xfrm>
        </p:grpSpPr>
        <p:sp>
          <p:nvSpPr>
            <p:cNvPr id="46" name="正方形/長方形 45">
              <a:extLst>
                <a:ext uri="{FF2B5EF4-FFF2-40B4-BE49-F238E27FC236}">
                  <a16:creationId xmlns:a16="http://schemas.microsoft.com/office/drawing/2014/main" id="{1CFAB760-276F-AFC1-2CF3-1C0BFEEB7B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dirty="0">
                <a:solidFill>
                  <a:schemeClr val="tx1"/>
                </a:solidFill>
                <a:highlight>
                  <a:srgbClr val="FFFF00"/>
                </a:highlight>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0A148D29-E28A-6A04-55DD-A66CE2748AB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8" name="二等辺三角形 47">
            <a:extLst>
              <a:ext uri="{FF2B5EF4-FFF2-40B4-BE49-F238E27FC236}">
                <a16:creationId xmlns:a16="http://schemas.microsoft.com/office/drawing/2014/main" id="{4778CC65-E181-0FAF-F090-2447D540D7D7}"/>
              </a:ext>
            </a:extLst>
          </p:cNvPr>
          <p:cNvSpPr/>
          <p:nvPr/>
        </p:nvSpPr>
        <p:spPr bwMode="gray">
          <a:xfrm rot="5400000">
            <a:off x="7776453" y="36138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49" name="二等辺三角形 48">
            <a:extLst>
              <a:ext uri="{FF2B5EF4-FFF2-40B4-BE49-F238E27FC236}">
                <a16:creationId xmlns:a16="http://schemas.microsoft.com/office/drawing/2014/main" id="{2CC98C1C-3A3A-AA14-0283-F5C05BB13FB0}"/>
              </a:ext>
            </a:extLst>
          </p:cNvPr>
          <p:cNvSpPr/>
          <p:nvPr/>
        </p:nvSpPr>
        <p:spPr bwMode="gray">
          <a:xfrm rot="5400000">
            <a:off x="7776453" y="552228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6" name="TextBox 39">
            <a:extLst>
              <a:ext uri="{FF2B5EF4-FFF2-40B4-BE49-F238E27FC236}">
                <a16:creationId xmlns:a16="http://schemas.microsoft.com/office/drawing/2014/main" id="{71A312D9-BDCF-A2F3-4A58-80797B2AEB38}"/>
              </a:ext>
            </a:extLst>
          </p:cNvPr>
          <p:cNvSpPr txBox="1"/>
          <p:nvPr/>
        </p:nvSpPr>
        <p:spPr>
          <a:xfrm>
            <a:off x="2592820" y="2756677"/>
            <a:ext cx="13391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p>
        </p:txBody>
      </p:sp>
      <p:sp>
        <p:nvSpPr>
          <p:cNvPr id="11" name="TextBox 40">
            <a:extLst>
              <a:ext uri="{FF2B5EF4-FFF2-40B4-BE49-F238E27FC236}">
                <a16:creationId xmlns:a16="http://schemas.microsoft.com/office/drawing/2014/main" id="{B31D93A7-B51A-9571-A159-2848A190E361}"/>
              </a:ext>
            </a:extLst>
          </p:cNvPr>
          <p:cNvSpPr txBox="1"/>
          <p:nvPr/>
        </p:nvSpPr>
        <p:spPr>
          <a:xfrm>
            <a:off x="2592820" y="4665074"/>
            <a:ext cx="13391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14" name="グループ化 13">
            <a:extLst>
              <a:ext uri="{FF2B5EF4-FFF2-40B4-BE49-F238E27FC236}">
                <a16:creationId xmlns:a16="http://schemas.microsoft.com/office/drawing/2014/main" id="{B5C62186-5448-13FD-2055-3AF9CD788C3F}"/>
              </a:ext>
            </a:extLst>
          </p:cNvPr>
          <p:cNvGrpSpPr/>
          <p:nvPr/>
        </p:nvGrpSpPr>
        <p:grpSpPr>
          <a:xfrm>
            <a:off x="2592820" y="2377184"/>
            <a:ext cx="1339144" cy="288000"/>
            <a:chOff x="156000" y="1879963"/>
            <a:chExt cx="5760000" cy="288000"/>
          </a:xfrm>
        </p:grpSpPr>
        <p:sp>
          <p:nvSpPr>
            <p:cNvPr id="16" name="正方形/長方形 15">
              <a:extLst>
                <a:ext uri="{FF2B5EF4-FFF2-40B4-BE49-F238E27FC236}">
                  <a16:creationId xmlns:a16="http://schemas.microsoft.com/office/drawing/2014/main" id="{96E7A855-D790-995F-BC52-5DA98BC3E1E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申請時の値</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25" name="直線コネクタ 24">
              <a:extLst>
                <a:ext uri="{FF2B5EF4-FFF2-40B4-BE49-F238E27FC236}">
                  <a16:creationId xmlns:a16="http://schemas.microsoft.com/office/drawing/2014/main" id="{A6AE4CAE-DC9C-21F6-0A21-700EB0C5FD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正方形/長方形 50">
            <a:extLst>
              <a:ext uri="{FF2B5EF4-FFF2-40B4-BE49-F238E27FC236}">
                <a16:creationId xmlns:a16="http://schemas.microsoft.com/office/drawing/2014/main" id="{E0F21A99-CACE-69F2-DB6B-DC99168FF128}"/>
              </a:ext>
            </a:extLst>
          </p:cNvPr>
          <p:cNvSpPr/>
          <p:nvPr/>
        </p:nvSpPr>
        <p:spPr>
          <a:xfrm>
            <a:off x="2538037" y="1312944"/>
            <a:ext cx="7868093" cy="457662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間接補助事業の実施により得られる年間あたりの製造能力</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生産開始年限（製造能力の最低水準を達成すべき年限）は</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年であることに注意すること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あくまで間接補助事業の実施によるものを記載すること。また、</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年に向けた製造能力等に関する野心的な目標を踏まえて記載すること（</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の市場の広がりを見据え、世界トップクラスを目指し、対外的に掲げているものに限る）。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上記の達成に向けた継続的な技術開発計画や部素材調達計画の道筋を明示すること。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その他目標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国内需要のほか、海外需要の獲得に向けた継続的な技術開発計画や部素材調達計画、海外進出の方法等の道筋を明示すること。 </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2855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E7084-EFE5-E8FE-2C2B-855BAB5DBEC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14ED26AC-1AC2-B28C-5DC8-ECD4EDB0C6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6214DFE1-C70C-6BFB-83E3-CED31F76D5B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2086807-0BA4-6B2A-B0D8-93CF83EC2F2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【B-</a:t>
            </a:r>
            <a:r>
              <a:rPr lang="ja-JP" altLang="en-US" dirty="0">
                <a:solidFill>
                  <a:schemeClr val="tx1"/>
                </a:solidFill>
              </a:rPr>
              <a:t>②</a:t>
            </a:r>
            <a:r>
              <a:rPr lang="en-US" altLang="ja-JP" dirty="0">
                <a:solidFill>
                  <a:schemeClr val="tx1"/>
                </a:solidFill>
              </a:rPr>
              <a:t>】2030</a:t>
            </a:r>
            <a:r>
              <a:rPr lang="ja-JP" altLang="en-US" dirty="0">
                <a:solidFill>
                  <a:schemeClr val="tx1"/>
                </a:solidFill>
              </a:rPr>
              <a:t>年に向けて、</a:t>
            </a:r>
            <a:r>
              <a:rPr lang="en-US" altLang="ja-JP" dirty="0">
                <a:solidFill>
                  <a:schemeClr val="tx1"/>
                </a:solidFill>
              </a:rPr>
              <a:t>xx</a:t>
            </a:r>
            <a:r>
              <a:rPr lang="ja-JP" altLang="en-US" dirty="0">
                <a:solidFill>
                  <a:schemeClr val="tx1"/>
                </a:solidFill>
              </a:rPr>
              <a:t>という当社にとって野心的といえる目標を掲げている</a:t>
            </a:r>
            <a:endParaRPr kumimoji="1" lang="en-US" altLang="ja-JP" strike="sngStrike" dirty="0">
              <a:solidFill>
                <a:srgbClr val="FF0000"/>
              </a:solidFill>
            </a:endParaRPr>
          </a:p>
        </p:txBody>
      </p:sp>
      <p:cxnSp>
        <p:nvCxnSpPr>
          <p:cNvPr id="6" name="直線コネクタ 5">
            <a:extLst>
              <a:ext uri="{FF2B5EF4-FFF2-40B4-BE49-F238E27FC236}">
                <a16:creationId xmlns:a16="http://schemas.microsoft.com/office/drawing/2014/main" id="{D486C49B-8D50-18D9-7E31-68CEB815EE0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4351AD3-24E9-B58C-00D1-C1DA8B8D207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CA146F44-1475-B15C-E6D9-C10E280F145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468F83E0-AD56-F63F-5AEA-413C2C7F06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7833CD20-89C5-6A03-B0C1-CD756DB5648E}"/>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11282DCF-EDD8-B67B-5314-FC31CB1DA09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左記の目標が野心的であるといえる根拠</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6D76D3C9-CA18-1753-D203-EF02B04E693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D7828527-AB78-6F97-2C40-4F83E5CC1F33}"/>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7770DC56-1728-2FC0-66DE-ABEC0CA8EDDA}"/>
              </a:ext>
            </a:extLst>
          </p:cNvPr>
          <p:cNvGrpSpPr/>
          <p:nvPr/>
        </p:nvGrpSpPr>
        <p:grpSpPr>
          <a:xfrm>
            <a:off x="180000" y="4711242"/>
            <a:ext cx="5702400" cy="288000"/>
            <a:chOff x="156000" y="1879963"/>
            <a:chExt cx="5760000" cy="288000"/>
          </a:xfrm>
        </p:grpSpPr>
        <p:sp>
          <p:nvSpPr>
            <p:cNvPr id="16" name="正方形/長方形 15">
              <a:extLst>
                <a:ext uri="{FF2B5EF4-FFF2-40B4-BE49-F238E27FC236}">
                  <a16:creationId xmlns:a16="http://schemas.microsoft.com/office/drawing/2014/main" id="{F0EEAE6F-0AA9-BC44-E038-E4478C042E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上記の発信を確認できる箇所（自社</a:t>
              </a:r>
              <a:r>
                <a:rPr lang="en-US" altLang="ja-JP" sz="1400" dirty="0">
                  <a:solidFill>
                    <a:schemeClr val="tx1"/>
                  </a:solidFill>
                  <a:latin typeface="Meiryo UI" panose="020B0604030504040204" pitchFamily="50" charset="-128"/>
                  <a:ea typeface="Meiryo UI" panose="020B0604030504040204" pitchFamily="50" charset="-128"/>
                </a:rPr>
                <a:t>HP</a:t>
              </a:r>
              <a:r>
                <a:rPr lang="ja-JP" altLang="en-US" sz="1400" dirty="0">
                  <a:solidFill>
                    <a:schemeClr val="tx1"/>
                  </a:solidFill>
                  <a:latin typeface="Meiryo UI" panose="020B0604030504040204" pitchFamily="50" charset="-128"/>
                  <a:ea typeface="Meiryo UI" panose="020B0604030504040204" pitchFamily="50" charset="-128"/>
                </a:rPr>
                <a:t>の</a:t>
              </a:r>
              <a:r>
                <a:rPr lang="en-US" altLang="ja-JP" sz="1400" dirty="0">
                  <a:solidFill>
                    <a:schemeClr val="tx1"/>
                  </a:solidFill>
                  <a:latin typeface="Meiryo UI" panose="020B0604030504040204" pitchFamily="50" charset="-128"/>
                  <a:ea typeface="Meiryo UI" panose="020B0604030504040204" pitchFamily="50" charset="-128"/>
                </a:rPr>
                <a:t>URL</a:t>
              </a:r>
              <a:r>
                <a:rPr lang="ja-JP" altLang="en-US" sz="1400" dirty="0">
                  <a:solidFill>
                    <a:schemeClr val="tx1"/>
                  </a:solidFill>
                  <a:latin typeface="Meiryo UI" panose="020B0604030504040204" pitchFamily="50" charset="-128"/>
                  <a:ea typeface="Meiryo UI" panose="020B0604030504040204" pitchFamily="50" charset="-128"/>
                </a:rPr>
                <a:t>など）</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8CBF19D8-B835-5F50-9221-67A65460F00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8" name="Freeform 94">
            <a:extLst>
              <a:ext uri="{FF2B5EF4-FFF2-40B4-BE49-F238E27FC236}">
                <a16:creationId xmlns:a16="http://schemas.microsoft.com/office/drawing/2014/main" id="{A9648A72-7959-D32C-2C87-2BB78F658F65}"/>
              </a:ext>
            </a:extLst>
          </p:cNvPr>
          <p:cNvSpPr>
            <a:spLocks/>
          </p:cNvSpPr>
          <p:nvPr/>
        </p:nvSpPr>
        <p:spPr bwMode="gray">
          <a:xfrm rot="10800000" flipH="1">
            <a:off x="5988000" y="3082928"/>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34490B49-9608-7639-A684-AE4B5E35AF09}"/>
              </a:ext>
            </a:extLst>
          </p:cNvPr>
          <p:cNvSpPr/>
          <p:nvPr/>
        </p:nvSpPr>
        <p:spPr>
          <a:xfrm>
            <a:off x="2161953" y="25273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目標については、製造能力のほか、売上高・世界シェアなども想定される。適切なものを記載すること。</a:t>
            </a: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上記の発信を確認できる箇所（自社</a:t>
            </a:r>
            <a:r>
              <a:rPr lang="en-US" altLang="ja-JP" sz="1400" dirty="0">
                <a:solidFill>
                  <a:srgbClr val="FF0000"/>
                </a:solidFill>
                <a:latin typeface="Meiryo UI" panose="020B0604030504040204" pitchFamily="50" charset="-128"/>
                <a:ea typeface="Meiryo UI" panose="020B0604030504040204" pitchFamily="50" charset="-128"/>
              </a:rPr>
              <a:t>HP</a:t>
            </a:r>
            <a:r>
              <a:rPr lang="ja-JP" altLang="en-US" sz="1400" dirty="0">
                <a:solidFill>
                  <a:srgbClr val="FF0000"/>
                </a:solidFill>
                <a:latin typeface="Meiryo UI" panose="020B0604030504040204" pitchFamily="50" charset="-128"/>
                <a:ea typeface="Meiryo UI" panose="020B0604030504040204" pitchFamily="50" charset="-128"/>
              </a:rPr>
              <a:t>の</a:t>
            </a:r>
            <a:r>
              <a:rPr lang="en-US" altLang="ja-JP" sz="1400" dirty="0">
                <a:solidFill>
                  <a:srgbClr val="FF0000"/>
                </a:solidFill>
                <a:latin typeface="Meiryo UI" panose="020B0604030504040204" pitchFamily="50" charset="-128"/>
                <a:ea typeface="Meiryo UI" panose="020B0604030504040204" pitchFamily="50" charset="-128"/>
              </a:rPr>
              <a:t>URL</a:t>
            </a:r>
            <a:r>
              <a:rPr lang="ja-JP" altLang="en-US" sz="1400" dirty="0">
                <a:solidFill>
                  <a:srgbClr val="FF0000"/>
                </a:solidFill>
                <a:latin typeface="Meiryo UI" panose="020B0604030504040204" pitchFamily="50" charset="-128"/>
                <a:ea typeface="Meiryo UI" panose="020B0604030504040204" pitchFamily="50" charset="-128"/>
              </a:rPr>
              <a:t>など）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対外的に掲げていることを第三者が確認できるよう、掲載箇所の</a:t>
            </a:r>
            <a:r>
              <a:rPr lang="en-US" altLang="ja-JP" sz="1400" u="sng" dirty="0">
                <a:solidFill>
                  <a:srgbClr val="FF0000"/>
                </a:solidFill>
                <a:latin typeface="Meiryo UI" panose="020B0604030504040204" pitchFamily="50" charset="-128"/>
                <a:ea typeface="Meiryo UI" panose="020B0604030504040204" pitchFamily="50" charset="-128"/>
              </a:rPr>
              <a:t>URL</a:t>
            </a:r>
            <a:r>
              <a:rPr lang="ja-JP" altLang="en-US" sz="1400" u="sng" dirty="0">
                <a:solidFill>
                  <a:srgbClr val="FF0000"/>
                </a:solidFill>
                <a:latin typeface="Meiryo UI" panose="020B0604030504040204" pitchFamily="50" charset="-128"/>
                <a:ea typeface="Meiryo UI" panose="020B0604030504040204" pitchFamily="50" charset="-128"/>
              </a:rPr>
              <a:t>とページなどを明記すること。</a:t>
            </a:r>
            <a:endParaRPr lang="ja-JP" altLang="en-US"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左記の目標が野心的であるといえる根拠</a:t>
            </a: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5734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10612</Words>
  <Application>Microsoft Office PowerPoint</Application>
  <PresentationFormat>ワイド画面</PresentationFormat>
  <Paragraphs>1199</Paragraphs>
  <Slides>50</Slides>
  <Notes>30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50</vt:i4>
      </vt:variant>
    </vt:vector>
  </HeadingPairs>
  <TitlesOfParts>
    <vt:vector size="58"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2025-06-20T02:36:12Z</dcterms:created>
  <dcterms:modified xsi:type="dcterms:W3CDTF">2025-07-22T10:03:20Z</dcterms:modified>
</cp:coreProperties>
</file>