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9.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5.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32.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54"/>
  </p:notesMasterIdLst>
  <p:sldIdLst>
    <p:sldId id="2145705059" r:id="rId2"/>
    <p:sldId id="2145705333" r:id="rId3"/>
    <p:sldId id="2147483285" r:id="rId4"/>
    <p:sldId id="267" r:id="rId5"/>
    <p:sldId id="2147483286" r:id="rId6"/>
    <p:sldId id="2145705308" r:id="rId7"/>
    <p:sldId id="2147483319" r:id="rId8"/>
    <p:sldId id="2147483309" r:id="rId9"/>
    <p:sldId id="2145705297" r:id="rId10"/>
    <p:sldId id="2147483320" r:id="rId11"/>
    <p:sldId id="2147483284" r:id="rId12"/>
    <p:sldId id="2147483288" r:id="rId13"/>
    <p:sldId id="2147483289" r:id="rId14"/>
    <p:sldId id="2147483290" r:id="rId15"/>
    <p:sldId id="2147483291" r:id="rId16"/>
    <p:sldId id="2147483293" r:id="rId17"/>
    <p:sldId id="2145705147" r:id="rId18"/>
    <p:sldId id="2145705326" r:id="rId19"/>
    <p:sldId id="2145705146" r:id="rId20"/>
    <p:sldId id="2147483271" r:id="rId21"/>
    <p:sldId id="2147483292" r:id="rId22"/>
    <p:sldId id="2147483317" r:id="rId23"/>
    <p:sldId id="2147483279" r:id="rId24"/>
    <p:sldId id="2147483257" r:id="rId25"/>
    <p:sldId id="2147483300" r:id="rId26"/>
    <p:sldId id="2145705340" r:id="rId27"/>
    <p:sldId id="2145705311" r:id="rId28"/>
    <p:sldId id="2145705269" r:id="rId29"/>
    <p:sldId id="2147483302" r:id="rId30"/>
    <p:sldId id="2147483268" r:id="rId31"/>
    <p:sldId id="2147483280" r:id="rId32"/>
    <p:sldId id="2147483318" r:id="rId33"/>
    <p:sldId id="2145705327" r:id="rId34"/>
    <p:sldId id="2145705294" r:id="rId35"/>
    <p:sldId id="2147483275" r:id="rId36"/>
    <p:sldId id="2147483301" r:id="rId37"/>
    <p:sldId id="2147483265" r:id="rId38"/>
    <p:sldId id="2147483281" r:id="rId39"/>
    <p:sldId id="2147483294" r:id="rId40"/>
    <p:sldId id="2147483278" r:id="rId41"/>
    <p:sldId id="2147483264" r:id="rId42"/>
    <p:sldId id="2147483295" r:id="rId43"/>
    <p:sldId id="2145705281" r:id="rId44"/>
    <p:sldId id="2145705318" r:id="rId45"/>
    <p:sldId id="2145705319" r:id="rId46"/>
    <p:sldId id="2145705301" r:id="rId47"/>
    <p:sldId id="2145705321" r:id="rId48"/>
    <p:sldId id="2147483296" r:id="rId49"/>
    <p:sldId id="2147483297" r:id="rId50"/>
    <p:sldId id="2147483298" r:id="rId51"/>
    <p:sldId id="2147483299" r:id="rId52"/>
    <p:sldId id="2147483267" r:id="rId53"/>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8FC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35" autoAdjust="0"/>
    <p:restoredTop sz="95443" autoAdjust="0"/>
  </p:normalViewPr>
  <p:slideViewPr>
    <p:cSldViewPr snapToGrid="0">
      <p:cViewPr>
        <p:scale>
          <a:sx n="100" d="100"/>
          <a:sy n="100" d="100"/>
        </p:scale>
        <p:origin x="-130" y="0"/>
      </p:cViewPr>
      <p:guideLst/>
    </p:cSldViewPr>
  </p:slideViewPr>
  <p:notesTextViewPr>
    <p:cViewPr>
      <p:scale>
        <a:sx n="1" d="1"/>
        <a:sy n="1" d="1"/>
      </p:scale>
      <p:origin x="0" y="0"/>
    </p:cViewPr>
  </p:notesTextViewPr>
  <p:notesViewPr>
    <p:cSldViewPr snapToGrid="0" showGuides="1">
      <p:cViewPr varScale="1">
        <p:scale>
          <a:sx n="75" d="100"/>
          <a:sy n="75" d="100"/>
        </p:scale>
        <p:origin x="3066" y="66"/>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microsoft.com/office/2018/10/relationships/authors" Targe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BCC9B2-4423-4C81-9AEC-0DBDD8F38B9C}" type="datetimeFigureOut">
              <a:rPr kumimoji="1" lang="ja-JP" altLang="en-US" smtClean="0"/>
              <a:t>2025/10/3</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ACF5F59B-DAE5-4FA1-8DC5-30E8FD087FF0}" type="slidenum">
              <a:rPr kumimoji="1" lang="ja-JP" altLang="en-US" smtClean="0"/>
              <a:t>‹#›</a:t>
            </a:fld>
            <a:endParaRPr kumimoji="1" lang="ja-JP" altLang="en-US"/>
          </a:p>
        </p:txBody>
      </p:sp>
    </p:spTree>
    <p:extLst>
      <p:ext uri="{BB962C8B-B14F-4D97-AF65-F5344CB8AC3E}">
        <p14:creationId xmlns:p14="http://schemas.microsoft.com/office/powerpoint/2010/main" val="8100254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8B5EC-4DA2-D29E-89E6-AFF0E76D30D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F535D58-C94E-F7D7-CCB9-2B7077679A4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20DEE76-1550-9D51-B9E8-A8F18D5FE852}"/>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dirty="0"/>
          </a:p>
        </p:txBody>
      </p:sp>
      <p:sp>
        <p:nvSpPr>
          <p:cNvPr id="4" name="スライド番号プレースホルダー 3">
            <a:extLst>
              <a:ext uri="{FF2B5EF4-FFF2-40B4-BE49-F238E27FC236}">
                <a16:creationId xmlns:a16="http://schemas.microsoft.com/office/drawing/2014/main" id="{87C2BE37-3E43-D675-E418-2A86AF9E3040}"/>
              </a:ext>
            </a:extLst>
          </p:cNvPr>
          <p:cNvSpPr>
            <a:spLocks noGrp="1"/>
          </p:cNvSpPr>
          <p:nvPr>
            <p:ph type="sldNum" sz="quarter" idx="5"/>
          </p:nvPr>
        </p:nvSpPr>
        <p:spPr/>
        <p:txBody>
          <a:bodyPr/>
          <a:lstStyle/>
          <a:p>
            <a:r>
              <a:rPr lang="en-US" dirty="0"/>
              <a:t>Notes view: </a:t>
            </a:r>
            <a:fld id="{128CEAFE-FA94-43E5-B0FF-D47E1CCDD1B4}" type="slidenum">
              <a:rPr lang="en-US" smtClean="0"/>
              <a:pPr/>
              <a:t>3</a:t>
            </a:fld>
            <a:endParaRPr lang="en-US" dirty="0"/>
          </a:p>
        </p:txBody>
      </p:sp>
    </p:spTree>
    <p:extLst>
      <p:ext uri="{BB962C8B-B14F-4D97-AF65-F5344CB8AC3E}">
        <p14:creationId xmlns:p14="http://schemas.microsoft.com/office/powerpoint/2010/main" val="21534811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F2FC2-33B4-EB57-2E4C-EAC8D1919A0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B4FF35B-027E-6EAF-290D-BC446A3081B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A50346C-0755-BB0B-AA89-EA4E349A3E38}"/>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2FA1424-8021-03C6-306B-FEB1984F306F}"/>
              </a:ext>
            </a:extLst>
          </p:cNvPr>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28919232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07F920-ACA1-440B-A17A-A739CA20E22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04D7F8B-A0E2-8592-9DFF-43A235EAF06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1254A99-147B-34D9-D519-966153FACA95}"/>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DBFAD02-5F55-5343-D1E1-7FE8D273D3BB}"/>
              </a:ext>
            </a:extLst>
          </p:cNvPr>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11309341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EFF162-5E0D-AF9D-1A46-EB61903348E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4CFA6A6-D421-56B2-FF38-CB17EFEAF64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B36AF23-7B38-1F40-8FCE-D844477CD3DC}"/>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F27E4A3-C242-E429-6B08-0CC1510F4A3A}"/>
              </a:ext>
            </a:extLst>
          </p:cNvPr>
          <p:cNvSpPr>
            <a:spLocks noGrp="1"/>
          </p:cNvSpPr>
          <p:nvPr>
            <p:ph type="sldNum" sz="quarter" idx="5"/>
          </p:nvPr>
        </p:nvSpPr>
        <p:spPr/>
        <p:txBody>
          <a:bodyPr/>
          <a:lstStyle/>
          <a:p>
            <a:r>
              <a:rPr lang="en-US"/>
              <a:t>Notes view: </a:t>
            </a:r>
            <a:fld id="{128CEAFE-FA94-43E5-B0FF-D47E1CCDD1B4}" type="slidenum">
              <a:rPr lang="en-US" smtClean="0"/>
              <a:pPr/>
              <a:t>15</a:t>
            </a:fld>
            <a:endParaRPr lang="en-US"/>
          </a:p>
        </p:txBody>
      </p:sp>
    </p:spTree>
    <p:extLst>
      <p:ext uri="{BB962C8B-B14F-4D97-AF65-F5344CB8AC3E}">
        <p14:creationId xmlns:p14="http://schemas.microsoft.com/office/powerpoint/2010/main" val="15955147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89DEA2-1F8E-7C13-BF61-A5F65D51CA6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78FB9AC-4AF7-7DD8-3720-EE7566DA2A6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394F933-31A2-F201-A5AE-785B8453498A}"/>
              </a:ext>
            </a:extLst>
          </p:cNvPr>
          <p:cNvSpPr>
            <a:spLocks noGrp="1"/>
          </p:cNvSpPr>
          <p:nvPr>
            <p:ph type="body" idx="1"/>
          </p:nvPr>
        </p:nvSpPr>
        <p:spPr/>
        <p:txBody>
          <a:bodyPr/>
          <a:lstStyle/>
          <a:p>
            <a:pPr>
              <a:buNone/>
            </a:pPr>
            <a:endParaRPr kumimoji="1" lang="ja-JP" altLang="en-US"/>
          </a:p>
        </p:txBody>
      </p:sp>
      <p:sp>
        <p:nvSpPr>
          <p:cNvPr id="4" name="スライド番号プレースホルダー 3">
            <a:extLst>
              <a:ext uri="{FF2B5EF4-FFF2-40B4-BE49-F238E27FC236}">
                <a16:creationId xmlns:a16="http://schemas.microsoft.com/office/drawing/2014/main" id="{C07F2A47-B48C-356E-8963-F8C9119F0A9C}"/>
              </a:ext>
            </a:extLst>
          </p:cNvPr>
          <p:cNvSpPr>
            <a:spLocks noGrp="1"/>
          </p:cNvSpPr>
          <p:nvPr>
            <p:ph type="sldNum" sz="quarter" idx="5"/>
          </p:nvPr>
        </p:nvSpPr>
        <p:spPr/>
        <p:txBody>
          <a:bodyPr/>
          <a:lstStyle/>
          <a:p>
            <a:r>
              <a:rPr lang="en-US"/>
              <a:t>Notes view: </a:t>
            </a:r>
            <a:fld id="{128CEAFE-FA94-43E5-B0FF-D47E1CCDD1B4}" type="slidenum">
              <a:rPr lang="en-US" smtClean="0"/>
              <a:pPr/>
              <a:t>16</a:t>
            </a:fld>
            <a:endParaRPr lang="en-US"/>
          </a:p>
        </p:txBody>
      </p:sp>
    </p:spTree>
    <p:extLst>
      <p:ext uri="{BB962C8B-B14F-4D97-AF65-F5344CB8AC3E}">
        <p14:creationId xmlns:p14="http://schemas.microsoft.com/office/powerpoint/2010/main" val="17060345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BCDC2-9E44-5CF7-3234-081EC6DFA14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6609365-68AC-A16A-30B8-4F5E9C390E3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E260B9F-DDD2-5B43-187F-DD8BBE7A82B0}"/>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DC223AD-478C-705F-CE6A-8A410A0319B0}"/>
              </a:ext>
            </a:extLst>
          </p:cNvPr>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26569438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E7704E-E594-7A3F-5E38-4CDF8929AE2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1EB3201-6D51-87B8-6DA5-CB88BC5CFB9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817562B-DDB8-C77B-D549-2BE0F03B75EA}"/>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BB2F4C9-BCDB-AFAB-EEC0-1A9E7B5C1013}"/>
              </a:ext>
            </a:extLst>
          </p:cNvPr>
          <p:cNvSpPr>
            <a:spLocks noGrp="1"/>
          </p:cNvSpPr>
          <p:nvPr>
            <p:ph type="sldNum" sz="quarter" idx="5"/>
          </p:nvPr>
        </p:nvSpPr>
        <p:spPr/>
        <p:txBody>
          <a:bodyPr/>
          <a:lstStyle/>
          <a:p>
            <a:r>
              <a:rPr lang="en-US"/>
              <a:t>Notes view: </a:t>
            </a:r>
            <a:fld id="{128CEAFE-FA94-43E5-B0FF-D47E1CCDD1B4}" type="slidenum">
              <a:rPr lang="en-US" smtClean="0"/>
              <a:pPr/>
              <a:t>22</a:t>
            </a:fld>
            <a:endParaRPr lang="en-US"/>
          </a:p>
        </p:txBody>
      </p:sp>
    </p:spTree>
    <p:extLst>
      <p:ext uri="{BB962C8B-B14F-4D97-AF65-F5344CB8AC3E}">
        <p14:creationId xmlns:p14="http://schemas.microsoft.com/office/powerpoint/2010/main" val="30885147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11940670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27</a:t>
            </a:fld>
            <a:endParaRPr lang="en-US"/>
          </a:p>
        </p:txBody>
      </p:sp>
    </p:spTree>
    <p:extLst>
      <p:ext uri="{BB962C8B-B14F-4D97-AF65-F5344CB8AC3E}">
        <p14:creationId xmlns:p14="http://schemas.microsoft.com/office/powerpoint/2010/main" val="34116230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28</a:t>
            </a:fld>
            <a:endParaRPr lang="en-US"/>
          </a:p>
        </p:txBody>
      </p:sp>
    </p:spTree>
    <p:extLst>
      <p:ext uri="{BB962C8B-B14F-4D97-AF65-F5344CB8AC3E}">
        <p14:creationId xmlns:p14="http://schemas.microsoft.com/office/powerpoint/2010/main" val="32231107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83446A-1959-0807-EF6C-AE50114DFDC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CF96396-5D21-1FD5-9440-A57079AA41D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0703941-7E19-7A95-BF83-2DCD88E8E69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1C4F48D-9C62-ED88-A664-557EB130B091}"/>
              </a:ext>
            </a:extLst>
          </p:cNvPr>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36801554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B9837A-C685-33B7-36FD-8F6B4AF247E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854A355-7D3C-AF9D-6B17-F531C3BB565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9C9B40C-ABB4-9B4A-5AFB-C4DC03136EA7}"/>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D2567690-A1D8-8F88-62FA-6BCD8E69D814}"/>
              </a:ext>
            </a:extLst>
          </p:cNvPr>
          <p:cNvSpPr>
            <a:spLocks noGrp="1"/>
          </p:cNvSpPr>
          <p:nvPr>
            <p:ph type="sldNum" sz="quarter" idx="5"/>
          </p:nvPr>
        </p:nvSpPr>
        <p:spPr/>
        <p:txBody>
          <a:bodyPr/>
          <a:lstStyle/>
          <a:p>
            <a:r>
              <a:rPr lang="en-US" dirty="0"/>
              <a:t>Notes view: </a:t>
            </a:r>
            <a:fld id="{128CEAFE-FA94-43E5-B0FF-D47E1CCDD1B4}" type="slidenum">
              <a:rPr lang="en-US" smtClean="0"/>
              <a:pPr/>
              <a:t>5</a:t>
            </a:fld>
            <a:endParaRPr lang="en-US" dirty="0"/>
          </a:p>
        </p:txBody>
      </p:sp>
    </p:spTree>
    <p:extLst>
      <p:ext uri="{BB962C8B-B14F-4D97-AF65-F5344CB8AC3E}">
        <p14:creationId xmlns:p14="http://schemas.microsoft.com/office/powerpoint/2010/main" val="35968684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2566FA-707E-270B-D939-D36CBBEA16B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75CCCEF-CD6A-80BE-597B-6A72B8494E4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FFBE6A0-A8BF-C343-97C2-B4B35A0FE0BD}"/>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563F9D6C-EC34-5F08-4B9A-B0896D470829}"/>
              </a:ext>
            </a:extLst>
          </p:cNvPr>
          <p:cNvSpPr>
            <a:spLocks noGrp="1"/>
          </p:cNvSpPr>
          <p:nvPr>
            <p:ph type="sldNum" sz="quarter" idx="5"/>
          </p:nvPr>
        </p:nvSpPr>
        <p:spPr/>
        <p:txBody>
          <a:bodyPr/>
          <a:lstStyle/>
          <a:p>
            <a:r>
              <a:rPr lang="en-US"/>
              <a:t>Notes view: </a:t>
            </a:r>
            <a:fld id="{128CEAFE-FA94-43E5-B0FF-D47E1CCDD1B4}" type="slidenum">
              <a:rPr lang="en-US" smtClean="0"/>
              <a:pPr/>
              <a:t>32</a:t>
            </a:fld>
            <a:endParaRPr lang="en-US"/>
          </a:p>
        </p:txBody>
      </p:sp>
    </p:spTree>
    <p:extLst>
      <p:ext uri="{BB962C8B-B14F-4D97-AF65-F5344CB8AC3E}">
        <p14:creationId xmlns:p14="http://schemas.microsoft.com/office/powerpoint/2010/main" val="21119519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33</a:t>
            </a:fld>
            <a:endParaRPr lang="en-US"/>
          </a:p>
        </p:txBody>
      </p:sp>
    </p:spTree>
    <p:extLst>
      <p:ext uri="{BB962C8B-B14F-4D97-AF65-F5344CB8AC3E}">
        <p14:creationId xmlns:p14="http://schemas.microsoft.com/office/powerpoint/2010/main" val="7460307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34</a:t>
            </a:fld>
            <a:endParaRPr lang="en-US"/>
          </a:p>
        </p:txBody>
      </p:sp>
    </p:spTree>
    <p:extLst>
      <p:ext uri="{BB962C8B-B14F-4D97-AF65-F5344CB8AC3E}">
        <p14:creationId xmlns:p14="http://schemas.microsoft.com/office/powerpoint/2010/main" val="16132304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F16177-3864-9304-1F62-5853131971C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EE1E41B-41F0-4E02-5E5F-640D87B55E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B07B23B-549D-C565-9B20-2F2870BE7002}"/>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57CB708-323F-6B2C-1937-51066E4C1940}"/>
              </a:ext>
            </a:extLst>
          </p:cNvPr>
          <p:cNvSpPr>
            <a:spLocks noGrp="1"/>
          </p:cNvSpPr>
          <p:nvPr>
            <p:ph type="sldNum" sz="quarter" idx="5"/>
          </p:nvPr>
        </p:nvSpPr>
        <p:spPr/>
        <p:txBody>
          <a:bodyPr/>
          <a:lstStyle/>
          <a:p>
            <a:r>
              <a:rPr lang="en-US"/>
              <a:t>Notes view: </a:t>
            </a:r>
            <a:fld id="{128CEAFE-FA94-43E5-B0FF-D47E1CCDD1B4}" type="slidenum">
              <a:rPr lang="en-US" smtClean="0"/>
              <a:pPr/>
              <a:t>35</a:t>
            </a:fld>
            <a:endParaRPr lang="en-US"/>
          </a:p>
        </p:txBody>
      </p:sp>
    </p:spTree>
    <p:extLst>
      <p:ext uri="{BB962C8B-B14F-4D97-AF65-F5344CB8AC3E}">
        <p14:creationId xmlns:p14="http://schemas.microsoft.com/office/powerpoint/2010/main" val="30476297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094667-FE80-4438-1A1D-7351B4FA9D8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F3F6CF5-4DE9-05A9-BE74-CDCE47169FD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B325556-DAAB-6ADA-D10C-530FCD3C4A40}"/>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A20BE7BB-6C79-F2FC-647A-C947BED6369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9121164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EFD9AD-A2ED-E3C7-4C32-B735D222782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DCF1E1E-5D67-2106-C432-71D7EC0808B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1E49CE4-B49A-0880-9E08-12D1EDA33C4B}"/>
              </a:ext>
            </a:extLst>
          </p:cNvPr>
          <p:cNvSpPr>
            <a:spLocks noGrp="1"/>
          </p:cNvSpPr>
          <p:nvPr>
            <p:ph type="body" idx="1"/>
          </p:nvPr>
        </p:nvSpPr>
        <p:spPr/>
        <p:txBody>
          <a:bodyPr/>
          <a:lstStyle/>
          <a:p>
            <a:pPr>
              <a:buNone/>
            </a:pPr>
            <a:endParaRPr kumimoji="1" lang="ja-JP" altLang="en-US"/>
          </a:p>
        </p:txBody>
      </p:sp>
      <p:sp>
        <p:nvSpPr>
          <p:cNvPr id="4" name="スライド番号プレースホルダー 3">
            <a:extLst>
              <a:ext uri="{FF2B5EF4-FFF2-40B4-BE49-F238E27FC236}">
                <a16:creationId xmlns:a16="http://schemas.microsoft.com/office/drawing/2014/main" id="{D1E7838D-1516-CCCE-DD54-47875E3E29BE}"/>
              </a:ext>
            </a:extLst>
          </p:cNvPr>
          <p:cNvSpPr>
            <a:spLocks noGrp="1"/>
          </p:cNvSpPr>
          <p:nvPr>
            <p:ph type="sldNum" sz="quarter" idx="5"/>
          </p:nvPr>
        </p:nvSpPr>
        <p:spPr/>
        <p:txBody>
          <a:bodyPr/>
          <a:lstStyle/>
          <a:p>
            <a:r>
              <a:rPr lang="en-US"/>
              <a:t>Notes view: </a:t>
            </a:r>
            <a:fld id="{128CEAFE-FA94-43E5-B0FF-D47E1CCDD1B4}" type="slidenum">
              <a:rPr lang="en-US" smtClean="0"/>
              <a:pPr/>
              <a:t>38</a:t>
            </a:fld>
            <a:endParaRPr lang="en-US"/>
          </a:p>
        </p:txBody>
      </p:sp>
    </p:spTree>
    <p:extLst>
      <p:ext uri="{BB962C8B-B14F-4D97-AF65-F5344CB8AC3E}">
        <p14:creationId xmlns:p14="http://schemas.microsoft.com/office/powerpoint/2010/main" val="18795975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12F36-8E88-01B5-7F1A-A2713C70A29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C0A859-5B61-AA51-D988-375E798C3C2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99A06A-8D44-C1BB-FC55-F38A38D136F3}"/>
              </a:ext>
            </a:extLst>
          </p:cNvPr>
          <p:cNvSpPr>
            <a:spLocks noGrp="1"/>
          </p:cNvSpPr>
          <p:nvPr>
            <p:ph type="body" idx="1"/>
          </p:nvPr>
        </p:nvSpPr>
        <p:spPr/>
        <p:txBody>
          <a:bodyPr/>
          <a:lstStyle/>
          <a:p>
            <a:pPr>
              <a:buNone/>
            </a:pPr>
            <a:endParaRPr kumimoji="1" lang="ja-JP" altLang="en-US"/>
          </a:p>
        </p:txBody>
      </p:sp>
      <p:sp>
        <p:nvSpPr>
          <p:cNvPr id="4" name="スライド番号プレースホルダー 3">
            <a:extLst>
              <a:ext uri="{FF2B5EF4-FFF2-40B4-BE49-F238E27FC236}">
                <a16:creationId xmlns:a16="http://schemas.microsoft.com/office/drawing/2014/main" id="{07A64D27-7FA1-0B94-0060-DCDB942FF5CE}"/>
              </a:ext>
            </a:extLst>
          </p:cNvPr>
          <p:cNvSpPr>
            <a:spLocks noGrp="1"/>
          </p:cNvSpPr>
          <p:nvPr>
            <p:ph type="sldNum" sz="quarter" idx="5"/>
          </p:nvPr>
        </p:nvSpPr>
        <p:spPr/>
        <p:txBody>
          <a:bodyPr/>
          <a:lstStyle/>
          <a:p>
            <a:r>
              <a:rPr lang="en-US"/>
              <a:t>Notes view: </a:t>
            </a:r>
            <a:fld id="{128CEAFE-FA94-43E5-B0FF-D47E1CCDD1B4}" type="slidenum">
              <a:rPr lang="en-US" smtClean="0"/>
              <a:pPr/>
              <a:t>39</a:t>
            </a:fld>
            <a:endParaRPr lang="en-US"/>
          </a:p>
        </p:txBody>
      </p:sp>
    </p:spTree>
    <p:extLst>
      <p:ext uri="{BB962C8B-B14F-4D97-AF65-F5344CB8AC3E}">
        <p14:creationId xmlns:p14="http://schemas.microsoft.com/office/powerpoint/2010/main" val="19242311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BF166A-B0E0-39BB-4D4F-F72EE43C35B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2A79C79-0926-F8D3-8F40-B1D61911394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E27C9BB-AB6C-8A0D-973C-F7EA52189179}"/>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7A71977-0395-04FA-2ACD-F29E8BFBE2B0}"/>
              </a:ext>
            </a:extLst>
          </p:cNvPr>
          <p:cNvSpPr>
            <a:spLocks noGrp="1"/>
          </p:cNvSpPr>
          <p:nvPr>
            <p:ph type="sldNum" sz="quarter" idx="5"/>
          </p:nvPr>
        </p:nvSpPr>
        <p:spPr/>
        <p:txBody>
          <a:bodyPr/>
          <a:lstStyle/>
          <a:p>
            <a:r>
              <a:rPr lang="en-US"/>
              <a:t>Notes view: </a:t>
            </a:r>
            <a:fld id="{128CEAFE-FA94-43E5-B0FF-D47E1CCDD1B4}" type="slidenum">
              <a:rPr lang="en-US" smtClean="0"/>
              <a:pPr/>
              <a:t>41</a:t>
            </a:fld>
            <a:endParaRPr lang="en-US"/>
          </a:p>
        </p:txBody>
      </p:sp>
    </p:spTree>
    <p:extLst>
      <p:ext uri="{BB962C8B-B14F-4D97-AF65-F5344CB8AC3E}">
        <p14:creationId xmlns:p14="http://schemas.microsoft.com/office/powerpoint/2010/main" val="12131734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3D89B7-FA81-416F-B355-42AE37FAA8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A4ADF20-77F7-F9F3-3047-28021378167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AF04F4A-DD56-DE97-6B28-1D78CC4DF6D9}"/>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67E9558-9F4A-B144-64CB-7B2CB26C05A6}"/>
              </a:ext>
            </a:extLst>
          </p:cNvPr>
          <p:cNvSpPr>
            <a:spLocks noGrp="1"/>
          </p:cNvSpPr>
          <p:nvPr>
            <p:ph type="sldNum" sz="quarter" idx="5"/>
          </p:nvPr>
        </p:nvSpPr>
        <p:spPr/>
        <p:txBody>
          <a:bodyPr/>
          <a:lstStyle/>
          <a:p>
            <a:r>
              <a:rPr lang="en-US"/>
              <a:t>Notes view: </a:t>
            </a:r>
            <a:fld id="{128CEAFE-FA94-43E5-B0FF-D47E1CCDD1B4}" type="slidenum">
              <a:rPr lang="en-US" smtClean="0"/>
              <a:pPr/>
              <a:t>42</a:t>
            </a:fld>
            <a:endParaRPr lang="en-US"/>
          </a:p>
        </p:txBody>
      </p:sp>
    </p:spTree>
    <p:extLst>
      <p:ext uri="{BB962C8B-B14F-4D97-AF65-F5344CB8AC3E}">
        <p14:creationId xmlns:p14="http://schemas.microsoft.com/office/powerpoint/2010/main" val="35299650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44</a:t>
            </a:fld>
            <a:endParaRPr lang="en-US"/>
          </a:p>
        </p:txBody>
      </p:sp>
    </p:spTree>
    <p:extLst>
      <p:ext uri="{BB962C8B-B14F-4D97-AF65-F5344CB8AC3E}">
        <p14:creationId xmlns:p14="http://schemas.microsoft.com/office/powerpoint/2010/main" val="2830422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p:cNvSpPr>
            <a:spLocks noGrp="1"/>
          </p:cNvSpPr>
          <p:nvPr>
            <p:ph type="sldNum" sz="quarter" idx="5"/>
          </p:nvPr>
        </p:nvSpPr>
        <p:spPr/>
        <p:txBody>
          <a:bodyPr/>
          <a:lstStyle/>
          <a:p>
            <a:r>
              <a:rPr lang="en-US" dirty="0"/>
              <a:t>Notes view: </a:t>
            </a:r>
            <a:fld id="{128CEAFE-FA94-43E5-B0FF-D47E1CCDD1B4}" type="slidenum">
              <a:rPr lang="en-US" smtClean="0"/>
              <a:pPr/>
              <a:t>6</a:t>
            </a:fld>
            <a:endParaRPr lang="en-US" dirty="0"/>
          </a:p>
        </p:txBody>
      </p:sp>
    </p:spTree>
    <p:extLst>
      <p:ext uri="{BB962C8B-B14F-4D97-AF65-F5344CB8AC3E}">
        <p14:creationId xmlns:p14="http://schemas.microsoft.com/office/powerpoint/2010/main" val="41349302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45</a:t>
            </a:fld>
            <a:endParaRPr lang="en-US"/>
          </a:p>
        </p:txBody>
      </p:sp>
    </p:spTree>
    <p:extLst>
      <p:ext uri="{BB962C8B-B14F-4D97-AF65-F5344CB8AC3E}">
        <p14:creationId xmlns:p14="http://schemas.microsoft.com/office/powerpoint/2010/main" val="17019648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46</a:t>
            </a:fld>
            <a:endParaRPr lang="en-US"/>
          </a:p>
        </p:txBody>
      </p:sp>
    </p:spTree>
    <p:extLst>
      <p:ext uri="{BB962C8B-B14F-4D97-AF65-F5344CB8AC3E}">
        <p14:creationId xmlns:p14="http://schemas.microsoft.com/office/powerpoint/2010/main" val="2525713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F32CBD-204E-9C33-EA54-90315CFB232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53C6B3C-7AC0-21BC-EE58-184168E122E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094FA76-7834-683E-6FD4-6A8A97AA87B1}"/>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F4ED7DF-913F-6B34-5479-C70C0A381663}"/>
              </a:ext>
            </a:extLst>
          </p:cNvPr>
          <p:cNvSpPr>
            <a:spLocks noGrp="1"/>
          </p:cNvSpPr>
          <p:nvPr>
            <p:ph type="sldNum" sz="quarter" idx="5"/>
          </p:nvPr>
        </p:nvSpPr>
        <p:spPr/>
        <p:txBody>
          <a:bodyPr/>
          <a:lstStyle/>
          <a:p>
            <a:r>
              <a:rPr lang="en-US"/>
              <a:t>Notes view: </a:t>
            </a:r>
            <a:fld id="{128CEAFE-FA94-43E5-B0FF-D47E1CCDD1B4}" type="slidenum">
              <a:rPr lang="en-US" smtClean="0"/>
              <a:pPr/>
              <a:t>49</a:t>
            </a:fld>
            <a:endParaRPr lang="en-US"/>
          </a:p>
        </p:txBody>
      </p:sp>
    </p:spTree>
    <p:extLst>
      <p:ext uri="{BB962C8B-B14F-4D97-AF65-F5344CB8AC3E}">
        <p14:creationId xmlns:p14="http://schemas.microsoft.com/office/powerpoint/2010/main" val="15342084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D8EDF5-49CF-8E06-4A03-DFD372D777E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E0E2327-4AB0-D6EB-5E04-B873C2D2FDD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53B7983-139F-A265-C5E1-A9A17855071A}"/>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30583FC1-35B9-2168-50B7-1C510B0EC7B1}"/>
              </a:ext>
            </a:extLst>
          </p:cNvPr>
          <p:cNvSpPr>
            <a:spLocks noGrp="1"/>
          </p:cNvSpPr>
          <p:nvPr>
            <p:ph type="sldNum" sz="quarter" idx="5"/>
          </p:nvPr>
        </p:nvSpPr>
        <p:spPr/>
        <p:txBody>
          <a:bodyPr/>
          <a:lstStyle/>
          <a:p>
            <a:r>
              <a:rPr lang="en-US" dirty="0"/>
              <a:t>Notes view: </a:t>
            </a:r>
            <a:fld id="{128CEAFE-FA94-43E5-B0FF-D47E1CCDD1B4}" type="slidenum">
              <a:rPr lang="en-US" smtClean="0"/>
              <a:pPr/>
              <a:t>7</a:t>
            </a:fld>
            <a:endParaRPr lang="en-US" dirty="0"/>
          </a:p>
        </p:txBody>
      </p:sp>
    </p:spTree>
    <p:extLst>
      <p:ext uri="{BB962C8B-B14F-4D97-AF65-F5344CB8AC3E}">
        <p14:creationId xmlns:p14="http://schemas.microsoft.com/office/powerpoint/2010/main" val="4253268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40EB86-5625-7428-F781-BCF418500E5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5E423C6-2A4B-A331-DC31-81962D3160A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04E8A36-FFEF-33E5-06CF-9081FDE12BF4}"/>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51302868-60D1-458F-8D56-28FAE4B978F8}"/>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16388961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3165101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3F02E3-2D8A-AD96-4A2F-AF33634F2F6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7A7012D-A13D-533B-C910-D67FDCD6B74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B6FC546-EBCA-92D2-37B1-386A375C687A}"/>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3E76F4F4-5A5D-BA76-F946-40BF0679989D}"/>
              </a:ext>
            </a:extLst>
          </p:cNvPr>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13070121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606605-359D-1953-E0FC-D9DB32B260C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DFAA6B4-27B1-A7C1-17D6-643FBB182C7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71668FE-F1B8-AF83-0EC9-77A084B7091D}"/>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AE84D19-3433-166F-F290-34218851B446}"/>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28999952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524DFF-1452-148F-A138-6D365860632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2E2696D-2440-E108-97E6-4BA51A5B77E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8967276-CC9B-641F-C923-9144BD1796F2}"/>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A0D24BA-AFBF-1E27-A2DC-0416A0F7F1AA}"/>
              </a:ext>
            </a:extLst>
          </p:cNvPr>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21555398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D8679E-D6BD-1C10-6F70-9CE84319A5C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19F514B-AE1A-8A16-EF59-23D5211941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TextBox 6">
            <a:extLst>
              <a:ext uri="{FF2B5EF4-FFF2-40B4-BE49-F238E27FC236}">
                <a16:creationId xmlns:a16="http://schemas.microsoft.com/office/drawing/2014/main" id="{9568C680-7D28-7851-248D-C6717E24B2D8}"/>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785809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a:xfrm>
            <a:off x="838200" y="6356350"/>
            <a:ext cx="2743200" cy="365125"/>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
        <p:nvSpPr>
          <p:cNvPr id="2" name="TextBox 6">
            <a:extLst>
              <a:ext uri="{FF2B5EF4-FFF2-40B4-BE49-F238E27FC236}">
                <a16:creationId xmlns:a16="http://schemas.microsoft.com/office/drawing/2014/main" id="{D37878C8-F4CD-D546-274C-537EB8C7C68F}"/>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8749793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F764C6-CAEC-A3AA-2B53-B1A2F18A1F0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FBAB775-77FB-616E-065F-96AA2247F2B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TextBox 6">
            <a:extLst>
              <a:ext uri="{FF2B5EF4-FFF2-40B4-BE49-F238E27FC236}">
                <a16:creationId xmlns:a16="http://schemas.microsoft.com/office/drawing/2014/main" id="{4948B663-0AEE-B356-A67A-75A5687EBA7D}"/>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43625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DF61C5-4BA7-AD42-7DAD-50735DBFD78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5A32840-5C4E-A977-56AA-F482B2D02FB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7" name="TextBox 6">
            <a:extLst>
              <a:ext uri="{FF2B5EF4-FFF2-40B4-BE49-F238E27FC236}">
                <a16:creationId xmlns:a16="http://schemas.microsoft.com/office/drawing/2014/main" id="{FB641D74-A453-C720-7AC8-8E2A148C1700}"/>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248371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8C6028-CCD4-C63B-850F-BD034A271F1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A4477B2-1B8D-585C-6E66-DE8B56E58BA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22C08F7-1CEF-0471-D2BB-784633F4D90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TextBox 6">
            <a:extLst>
              <a:ext uri="{FF2B5EF4-FFF2-40B4-BE49-F238E27FC236}">
                <a16:creationId xmlns:a16="http://schemas.microsoft.com/office/drawing/2014/main" id="{854C7C0F-3432-6779-8102-3943D058895C}"/>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790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4D6C30-A5C6-7F0B-910C-1289D7E8673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56E9CE2-8210-7F71-C886-18B74CABA3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F11651D-1A51-850B-E8CE-2057D326BF0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DE5BF30-43EE-77E9-90E9-3A84D73E52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60A2125-9239-65F6-8F57-4AA577ABA28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 name="TextBox 6">
            <a:extLst>
              <a:ext uri="{FF2B5EF4-FFF2-40B4-BE49-F238E27FC236}">
                <a16:creationId xmlns:a16="http://schemas.microsoft.com/office/drawing/2014/main" id="{EDF2D552-B6AA-ED51-ACB4-E1E71D415201}"/>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606028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44560A-C0EC-1657-2BBE-FB7F739ACF46}"/>
              </a:ext>
            </a:extLst>
          </p:cNvPr>
          <p:cNvSpPr>
            <a:spLocks noGrp="1"/>
          </p:cNvSpPr>
          <p:nvPr>
            <p:ph type="title"/>
          </p:nvPr>
        </p:nvSpPr>
        <p:spPr/>
        <p:txBody>
          <a:bodyPr/>
          <a:lstStyle/>
          <a:p>
            <a:r>
              <a:rPr kumimoji="1" lang="ja-JP" altLang="en-US"/>
              <a:t>マスター タイトルの書式設定</a:t>
            </a:r>
          </a:p>
        </p:txBody>
      </p:sp>
      <p:sp>
        <p:nvSpPr>
          <p:cNvPr id="6" name="TextBox 6">
            <a:extLst>
              <a:ext uri="{FF2B5EF4-FFF2-40B4-BE49-F238E27FC236}">
                <a16:creationId xmlns:a16="http://schemas.microsoft.com/office/drawing/2014/main" id="{CA298FCF-1464-B293-C56F-A50F08C064A3}"/>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834419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TextBox 6">
            <a:extLst>
              <a:ext uri="{FF2B5EF4-FFF2-40B4-BE49-F238E27FC236}">
                <a16:creationId xmlns:a16="http://schemas.microsoft.com/office/drawing/2014/main" id="{77C8AA6E-D5AB-A974-DDE5-7D2E68669052}"/>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353426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１">
    <p:bg bwMode="blackWhite">
      <p:bgPr>
        <a:solidFill>
          <a:schemeClr val="bg2">
            <a:lumMod val="90000"/>
          </a:schemeClr>
        </a:solidFill>
        <a:effectLst/>
      </p:bgPr>
    </p:bg>
    <p:spTree>
      <p:nvGrpSpPr>
        <p:cNvPr id="1" name=""/>
        <p:cNvGrpSpPr/>
        <p:nvPr/>
      </p:nvGrpSpPr>
      <p:grpSpPr>
        <a:xfrm>
          <a:off x="0" y="0"/>
          <a:ext cx="0" cy="0"/>
          <a:chOff x="0" y="0"/>
          <a:chExt cx="0" cy="0"/>
        </a:xfrm>
      </p:grpSpPr>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ysClr val="windowText" lastClr="000000"/>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tx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2" name="TextBox 6">
            <a:extLst>
              <a:ext uri="{FF2B5EF4-FFF2-40B4-BE49-F238E27FC236}">
                <a16:creationId xmlns:a16="http://schemas.microsoft.com/office/drawing/2014/main" id="{0FD9AE7B-E2E4-2822-D4DD-E6B45C3782D9}"/>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2924285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２">
    <p:bg>
      <p:bgPr>
        <a:solidFill>
          <a:schemeClr val="bg2">
            <a:lumMod val="90000"/>
          </a:schemeClr>
        </a:solidFill>
        <a:effectLst/>
      </p:bgPr>
    </p:bg>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E2E9F9B5-BF99-1AA6-05D0-869E4D5558F4}"/>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0763293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1A44846E-0D35-DFE5-AE7D-DA58821E5598}"/>
              </a:ext>
            </a:extLst>
          </p:cNvPr>
          <p:cNvGraphicFramePr>
            <a:graphicFrameLocks noChangeAspect="1"/>
          </p:cNvGraphicFramePr>
          <p:nvPr userDrawn="1">
            <p:custDataLst>
              <p:tags r:id="rId12"/>
            </p:custDataLst>
            <p:extLst>
              <p:ext uri="{D42A27DB-BD31-4B8C-83A1-F6EECF244321}">
                <p14:modId xmlns:p14="http://schemas.microsoft.com/office/powerpoint/2010/main" val="8410501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3" imgW="561" imgH="561" progId="TCLayout.ActiveDocument.1">
                  <p:embed/>
                </p:oleObj>
              </mc:Choice>
              <mc:Fallback>
                <p:oleObj name="think-cellスライド" r:id="rId13" imgW="561" imgH="561" progId="TCLayout.ActiveDocument.1">
                  <p:embed/>
                  <p:pic>
                    <p:nvPicPr>
                      <p:cNvPr id="8" name="think-cell data - do not delete" hidden="1">
                        <a:extLst>
                          <a:ext uri="{FF2B5EF4-FFF2-40B4-BE49-F238E27FC236}">
                            <a16:creationId xmlns:a16="http://schemas.microsoft.com/office/drawing/2014/main" id="{1A44846E-0D35-DFE5-AE7D-DA58821E5598}"/>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タイトル プレースホルダー 1">
            <a:extLst>
              <a:ext uri="{FF2B5EF4-FFF2-40B4-BE49-F238E27FC236}">
                <a16:creationId xmlns:a16="http://schemas.microsoft.com/office/drawing/2014/main" id="{2BCFCE14-8355-4070-C355-4FEDC25574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80FD521-B34A-5038-C9D6-B5ACCBF788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9" name="TextBox 6">
            <a:extLst>
              <a:ext uri="{FF2B5EF4-FFF2-40B4-BE49-F238E27FC236}">
                <a16:creationId xmlns:a16="http://schemas.microsoft.com/office/drawing/2014/main" id="{0068829E-0299-5343-1034-18ECBBC88A1B}"/>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136864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oleObject" Target="../embeddings/oleObject3.bin"/><Relationship Id="rId5" Type="http://schemas.openxmlformats.org/officeDocument/2006/relationships/image" Target="../media/image2.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tags" Target="../tags/tag9.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2.emf"/><Relationship Id="rId4" Type="http://schemas.openxmlformats.org/officeDocument/2006/relationships/oleObject" Target="../embeddings/oleObject4.bin"/></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1.xml"/><Relationship Id="rId1" Type="http://schemas.openxmlformats.org/officeDocument/2006/relationships/tags" Target="../tags/tag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3.xml"/><Relationship Id="rId1" Type="http://schemas.openxmlformats.org/officeDocument/2006/relationships/tags" Target="../tags/tag1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0.xml"/><Relationship Id="rId1" Type="http://schemas.openxmlformats.org/officeDocument/2006/relationships/tags" Target="../tags/tag14.xml"/><Relationship Id="rId5" Type="http://schemas.openxmlformats.org/officeDocument/2006/relationships/image" Target="../media/image1.emf"/><Relationship Id="rId4" Type="http://schemas.openxmlformats.org/officeDocument/2006/relationships/oleObject" Target="../embeddings/oleObject6.bin"/></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0.xml"/><Relationship Id="rId1" Type="http://schemas.openxmlformats.org/officeDocument/2006/relationships/tags" Target="../tags/tag15.xml"/><Relationship Id="rId5" Type="http://schemas.openxmlformats.org/officeDocument/2006/relationships/image" Target="../media/image1.emf"/><Relationship Id="rId4" Type="http://schemas.openxmlformats.org/officeDocument/2006/relationships/oleObject" Target="../embeddings/oleObject7.bin"/></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7.xml"/><Relationship Id="rId1" Type="http://schemas.openxmlformats.org/officeDocument/2006/relationships/tags" Target="../tags/tag6.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7.xml"/><Relationship Id="rId1" Type="http://schemas.openxmlformats.org/officeDocument/2006/relationships/tags" Target="../tags/tag16.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0.xml"/><Relationship Id="rId1" Type="http://schemas.openxmlformats.org/officeDocument/2006/relationships/tags" Target="../tags/tag18.xml"/><Relationship Id="rId5" Type="http://schemas.openxmlformats.org/officeDocument/2006/relationships/image" Target="../media/image1.emf"/><Relationship Id="rId4" Type="http://schemas.openxmlformats.org/officeDocument/2006/relationships/oleObject" Target="../embeddings/oleObject8.bin"/></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20.xml"/><Relationship Id="rId1" Type="http://schemas.openxmlformats.org/officeDocument/2006/relationships/tags" Target="../tags/tag1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22.xml"/><Relationship Id="rId1" Type="http://schemas.openxmlformats.org/officeDocument/2006/relationships/tags" Target="../tags/tag2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24.xml"/><Relationship Id="rId1" Type="http://schemas.openxmlformats.org/officeDocument/2006/relationships/tags" Target="../tags/tag2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C000">
            <a:alpha val="40000"/>
          </a:srgbClr>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5CB948D-B448-F7A6-0247-0F37694F3EA9}"/>
              </a:ext>
            </a:extLst>
          </p:cNvPr>
          <p:cNvGraphicFramePr>
            <a:graphicFrameLocks noChangeAspect="1"/>
          </p:cNvGraphicFramePr>
          <p:nvPr>
            <p:custDataLst>
              <p:tags r:id="rId1"/>
            </p:custDataLst>
            <p:extLst>
              <p:ext uri="{D42A27DB-BD31-4B8C-83A1-F6EECF244321}">
                <p14:modId xmlns:p14="http://schemas.microsoft.com/office/powerpoint/2010/main" val="5416887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46" imgH="346" progId="TCLayout.ActiveDocument.1">
                  <p:embed/>
                </p:oleObj>
              </mc:Choice>
              <mc:Fallback>
                <p:oleObj name="think-cellスライド" r:id="rId4" imgW="346" imgH="346" progId="TCLayout.ActiveDocument.1">
                  <p:embed/>
                  <p:pic>
                    <p:nvPicPr>
                      <p:cNvPr id="3" name="think-cell data - do not delete" hidden="1">
                        <a:extLst>
                          <a:ext uri="{FF2B5EF4-FFF2-40B4-BE49-F238E27FC236}">
                            <a16:creationId xmlns:a16="http://schemas.microsoft.com/office/drawing/2014/main" id="{55CB948D-B448-F7A6-0247-0F37694F3EA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aphicFrame>
        <p:nvGraphicFramePr>
          <p:cNvPr id="2" name="think-cell data - do not delete" hidden="1">
            <a:extLst>
              <a:ext uri="{FF2B5EF4-FFF2-40B4-BE49-F238E27FC236}">
                <a16:creationId xmlns:a16="http://schemas.microsoft.com/office/drawing/2014/main" id="{D2D4C641-8471-DE4C-8214-FC08730FC062}"/>
              </a:ext>
            </a:extLst>
          </p:cNvPr>
          <p:cNvGraphicFramePr>
            <a:graphicFrameLocks noChangeAspect="1"/>
          </p:cNvGraphicFramePr>
          <p:nvPr>
            <p:custDataLst>
              <p:tags r:id="rId2"/>
            </p:custDataLst>
            <p:extLst>
              <p:ext uri="{D42A27DB-BD31-4B8C-83A1-F6EECF244321}">
                <p14:modId xmlns:p14="http://schemas.microsoft.com/office/powerpoint/2010/main" val="41576078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6" imgW="346" imgH="346" progId="TCLayout.ActiveDocument.1">
                  <p:embed/>
                </p:oleObj>
              </mc:Choice>
              <mc:Fallback>
                <p:oleObj name="think-cellスライド" r:id="rId6" imgW="346" imgH="346" progId="TCLayout.ActiveDocument.1">
                  <p:embed/>
                  <p:pic>
                    <p:nvPicPr>
                      <p:cNvPr id="2" name="think-cell data - do not delete" hidden="1">
                        <a:extLst>
                          <a:ext uri="{FF2B5EF4-FFF2-40B4-BE49-F238E27FC236}">
                            <a16:creationId xmlns:a16="http://schemas.microsoft.com/office/drawing/2014/main" id="{D2D4C641-8471-DE4C-8214-FC08730FC06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idx="4294967295"/>
          </p:nvPr>
        </p:nvSpPr>
        <p:spPr>
          <a:xfrm>
            <a:off x="627600" y="3063902"/>
            <a:ext cx="10937875" cy="901700"/>
          </a:xfrm>
        </p:spPr>
        <p:txBody>
          <a:bodyPr vert="horz"/>
          <a:lstStyle/>
          <a:p>
            <a:pPr>
              <a:tabLst>
                <a:tab pos="10768013" algn="r"/>
              </a:tabLst>
            </a:pPr>
            <a:r>
              <a:rPr kumimoji="1" lang="ja-JP" altLang="en-US" dirty="0">
                <a:solidFill>
                  <a:sysClr val="windowText" lastClr="000000"/>
                </a:solidFill>
                <a:latin typeface="Meiryo UI" panose="020B0604030504040204" pitchFamily="50" charset="-128"/>
                <a:ea typeface="Meiryo UI" panose="020B0604030504040204" pitchFamily="50" charset="-128"/>
              </a:rPr>
              <a:t>＠＠＠（</a:t>
            </a:r>
            <a:r>
              <a:rPr lang="ja-JP" altLang="en-US" dirty="0">
                <a:solidFill>
                  <a:sysClr val="windowText" lastClr="000000"/>
                </a:solidFill>
                <a:latin typeface="Meiryo UI" panose="020B0604030504040204" pitchFamily="50" charset="-128"/>
                <a:ea typeface="Meiryo UI" panose="020B0604030504040204" pitchFamily="50" charset="-128"/>
              </a:rPr>
              <a:t>間接</a:t>
            </a:r>
            <a:r>
              <a:rPr kumimoji="1" lang="ja-JP" altLang="en-US" dirty="0">
                <a:solidFill>
                  <a:sysClr val="windowText" lastClr="000000"/>
                </a:solidFill>
                <a:latin typeface="Meiryo UI" panose="020B0604030504040204" pitchFamily="50" charset="-128"/>
                <a:ea typeface="Meiryo UI" panose="020B0604030504040204" pitchFamily="50" charset="-128"/>
              </a:rPr>
              <a:t>補助事業の名称</a:t>
            </a:r>
            <a:r>
              <a:rPr lang="ja-JP" altLang="en-US" dirty="0">
                <a:latin typeface="Meiryo UI" panose="020B0604030504040204" pitchFamily="50" charset="-128"/>
                <a:ea typeface="Meiryo UI" panose="020B0604030504040204" pitchFamily="50" charset="-128"/>
              </a:rPr>
              <a:t>）</a:t>
            </a:r>
            <a:endParaRPr kumimoji="1" lang="en-US" sz="1800" dirty="0">
              <a:solidFill>
                <a:sysClr val="windowText" lastClr="000000"/>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296150" y="205562"/>
            <a:ext cx="4669022" cy="396949"/>
          </a:xfrm>
          <a:prstGeom prst="rect">
            <a:avLst/>
          </a:prstGeom>
          <a:solidFill>
            <a:schemeClr val="bg1"/>
          </a:solidFill>
          <a:ln w="952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dirty="0">
                <a:solidFill>
                  <a:srgbClr val="575757"/>
                </a:solidFill>
                <a:latin typeface="Meiryo UI" panose="020B0604030504040204" pitchFamily="50" charset="-128"/>
                <a:ea typeface="Meiryo UI" panose="020B0604030504040204" pitchFamily="50" charset="-128"/>
              </a:rPr>
              <a:t>様式第３　間接補助事業の実施計画</a:t>
            </a:r>
            <a:endParaRPr kumimoji="1" lang="en-US" altLang="ja-JP" sz="1600" dirty="0">
              <a:solidFill>
                <a:srgbClr val="575757"/>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CB66B5A-4BD3-DAD5-A42F-E07AC8F6E170}"/>
              </a:ext>
            </a:extLst>
          </p:cNvPr>
          <p:cNvSpPr txBox="1"/>
          <p:nvPr/>
        </p:nvSpPr>
        <p:spPr>
          <a:xfrm>
            <a:off x="627600" y="4433672"/>
            <a:ext cx="11542536" cy="14284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kumimoji="1"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kumimoji="1" lang="ja-JP" altLang="en-US" sz="2000" dirty="0">
                <a:solidFill>
                  <a:sysClr val="windowText" lastClr="000000"/>
                </a:solidFill>
                <a:latin typeface="Meiryo UI" panose="020B0604030504040204" pitchFamily="50" charset="-128"/>
                <a:ea typeface="Meiryo UI" panose="020B0604030504040204" pitchFamily="50" charset="-128"/>
              </a:rPr>
              <a:t>共同提案者</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endParaRPr kumimoji="1" lang="en-US" sz="2000" dirty="0">
              <a:solidFill>
                <a:sysClr val="windowText" lastClr="000000"/>
              </a:solidFill>
              <a:latin typeface="Meiryo UI" panose="020B0604030504040204" pitchFamily="50" charset="-128"/>
              <a:ea typeface="Meiryo UI" panose="020B0604030504040204" pitchFamily="50" charset="-128"/>
            </a:endParaRPr>
          </a:p>
        </p:txBody>
      </p:sp>
      <p:sp>
        <p:nvSpPr>
          <p:cNvPr id="11" name="Title 6">
            <a:extLst>
              <a:ext uri="{FF2B5EF4-FFF2-40B4-BE49-F238E27FC236}">
                <a16:creationId xmlns:a16="http://schemas.microsoft.com/office/drawing/2014/main" id="{7EF133A4-4713-F136-D309-8514A6AE71DD}"/>
              </a:ext>
            </a:extLst>
          </p:cNvPr>
          <p:cNvSpPr txBox="1">
            <a:spLocks/>
          </p:cNvSpPr>
          <p:nvPr/>
        </p:nvSpPr>
        <p:spPr bwMode="blackWhite">
          <a:xfrm>
            <a:off x="627600" y="721756"/>
            <a:ext cx="10936800" cy="205003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5400" kern="1200">
                <a:solidFill>
                  <a:sysClr val="windowText" lastClr="000000"/>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tabLst>
                <a:tab pos="1798638" algn="l"/>
                <a:tab pos="10768013" algn="r"/>
              </a:tabLst>
            </a:pPr>
            <a:r>
              <a:rPr lang="ja-JP" altLang="en-US" sz="2800" dirty="0">
                <a:solidFill>
                  <a:schemeClr val="tx1"/>
                </a:solidFill>
              </a:rPr>
              <a:t>令和７年度</a:t>
            </a:r>
            <a:endParaRPr lang="en-US" altLang="ja-JP" sz="2800" dirty="0">
              <a:solidFill>
                <a:schemeClr val="tx1"/>
              </a:solidFill>
            </a:endParaRPr>
          </a:p>
          <a:p>
            <a:pPr>
              <a:tabLst>
                <a:tab pos="10768013" algn="r"/>
              </a:tabLst>
            </a:pPr>
            <a:r>
              <a:rPr lang="ja-JP" altLang="en-US" sz="2800" dirty="0">
                <a:solidFill>
                  <a:schemeClr val="tx1"/>
                </a:solidFill>
              </a:rPr>
              <a:t>ＧＸサプライチェーン構築支援事業</a:t>
            </a:r>
            <a:endParaRPr lang="en-US" altLang="ja-JP" sz="2800" dirty="0">
              <a:solidFill>
                <a:schemeClr val="tx1"/>
              </a:solidFill>
            </a:endParaRPr>
          </a:p>
          <a:p>
            <a:pPr>
              <a:tabLst>
                <a:tab pos="10768013" algn="r"/>
              </a:tabLst>
            </a:pPr>
            <a:endParaRPr lang="en-US" altLang="ja-JP" sz="2800" dirty="0">
              <a:solidFill>
                <a:schemeClr val="tx1"/>
              </a:solidFill>
            </a:endParaRPr>
          </a:p>
          <a:p>
            <a:pPr>
              <a:tabLst>
                <a:tab pos="10768013" algn="r"/>
              </a:tabLst>
            </a:pPr>
            <a:r>
              <a:rPr lang="ja-JP" altLang="en-US" sz="2000" dirty="0">
                <a:solidFill>
                  <a:schemeClr val="tx1"/>
                </a:solidFill>
              </a:rPr>
              <a:t>事業</a:t>
            </a:r>
            <a:r>
              <a:rPr lang="en-US" altLang="ja-JP" sz="2000" dirty="0">
                <a:solidFill>
                  <a:schemeClr val="tx1"/>
                </a:solidFill>
              </a:rPr>
              <a:t>Ⅳ</a:t>
            </a:r>
            <a:r>
              <a:rPr lang="ja-JP" altLang="en-US" sz="2000" dirty="0">
                <a:solidFill>
                  <a:schemeClr val="tx1"/>
                </a:solidFill>
              </a:rPr>
              <a:t>（ペロブスカイト太陽電池）</a:t>
            </a:r>
            <a:br>
              <a:rPr kumimoji="1" lang="en-US" altLang="ja-JP" sz="2800" dirty="0">
                <a:solidFill>
                  <a:schemeClr val="tx1"/>
                </a:solidFill>
              </a:rPr>
            </a:br>
            <a:endParaRPr lang="en-US" sz="2800" dirty="0">
              <a:solidFill>
                <a:schemeClr val="tx1"/>
              </a:solidFill>
            </a:endParaRPr>
          </a:p>
        </p:txBody>
      </p:sp>
      <p:sp>
        <p:nvSpPr>
          <p:cNvPr id="12" name="正方形/長方形 11">
            <a:extLst>
              <a:ext uri="{FF2B5EF4-FFF2-40B4-BE49-F238E27FC236}">
                <a16:creationId xmlns:a16="http://schemas.microsoft.com/office/drawing/2014/main" id="{8B432159-63A6-B89C-1EE0-7E3CC8D006F8}"/>
              </a:ext>
            </a:extLst>
          </p:cNvPr>
          <p:cNvSpPr/>
          <p:nvPr/>
        </p:nvSpPr>
        <p:spPr>
          <a:xfrm>
            <a:off x="5773777" y="4433672"/>
            <a:ext cx="6191395" cy="18402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単独申請の場合</a:t>
            </a:r>
            <a:r>
              <a:rPr kumimoji="1" lang="en-US" altLang="ja-JP" sz="1400" dirty="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社名に加えて、代表者の役職と氏名を記載してください。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共同提案者欄は削除してください。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endParaRPr lang="en-US" sz="1400" dirty="0">
              <a:solidFill>
                <a:schemeClr val="tx1"/>
              </a:solidFill>
              <a:latin typeface="Meiryo UI" panose="020B0604030504040204" pitchFamily="50" charset="-128"/>
              <a:ea typeface="Meiryo UI" panose="020B0604030504040204" pitchFamily="50" charset="-128"/>
            </a:endParaRPr>
          </a:p>
          <a:p>
            <a:r>
              <a:rPr kumimoji="1"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共同</a:t>
            </a:r>
            <a:r>
              <a:rPr kumimoji="1" lang="ja-JP" altLang="en-US" sz="1400" dirty="0">
                <a:solidFill>
                  <a:schemeClr val="tx1"/>
                </a:solidFill>
                <a:latin typeface="Meiryo UI" panose="020B0604030504040204" pitchFamily="50" charset="-128"/>
                <a:ea typeface="Meiryo UI" panose="020B0604030504040204" pitchFamily="50" charset="-128"/>
              </a:rPr>
              <a:t>申請の場合</a:t>
            </a:r>
            <a:r>
              <a:rPr kumimoji="1" lang="en-US" altLang="ja-JP" sz="1400" dirty="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幹事企業については、社名に加えて、代表者の役職と氏名を記載してください。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その他の共同提案者は、社名のみを記載してください。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C9CDF39-8BB5-484F-6D80-8B39C465AA08}"/>
              </a:ext>
            </a:extLst>
          </p:cNvPr>
          <p:cNvSpPr/>
          <p:nvPr/>
        </p:nvSpPr>
        <p:spPr>
          <a:xfrm>
            <a:off x="5828428" y="2390235"/>
            <a:ext cx="6136744" cy="103876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間接補助事業の名称は、様式第１から転記してください。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6560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7092FD-39DE-6F5D-5901-7C51DD113649}"/>
            </a:ext>
          </a:extLst>
        </p:cNvPr>
        <p:cNvGrpSpPr/>
        <p:nvPr/>
      </p:nvGrpSpPr>
      <p:grpSpPr>
        <a:xfrm>
          <a:off x="0" y="0"/>
          <a:ext cx="0" cy="0"/>
          <a:chOff x="0" y="0"/>
          <a:chExt cx="0" cy="0"/>
        </a:xfrm>
      </p:grpSpPr>
      <p:graphicFrame>
        <p:nvGraphicFramePr>
          <p:cNvPr id="52" name="think-cell data - do not delete" hidden="1">
            <a:extLst>
              <a:ext uri="{FF2B5EF4-FFF2-40B4-BE49-F238E27FC236}">
                <a16:creationId xmlns:a16="http://schemas.microsoft.com/office/drawing/2014/main" id="{E0FCAF79-7C10-8DCB-8BA7-76A2E39FFE4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52" name="think-cell data - do not delete" hidden="1">
                        <a:extLst>
                          <a:ext uri="{FF2B5EF4-FFF2-40B4-BE49-F238E27FC236}">
                            <a16:creationId xmlns:a16="http://schemas.microsoft.com/office/drawing/2014/main" id="{F78BA1C8-13C1-6FE4-E291-87A3F9DD013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ED7CEC36-9D8A-0777-5634-9C6BA986ED9C}"/>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5" name="Title 1">
            <a:extLst>
              <a:ext uri="{FF2B5EF4-FFF2-40B4-BE49-F238E27FC236}">
                <a16:creationId xmlns:a16="http://schemas.microsoft.com/office/drawing/2014/main" id="{1E719CEC-98C0-FB9E-884F-D226B3E113B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【B-</a:t>
            </a:r>
            <a:r>
              <a:rPr lang="ja-JP" altLang="en-US" dirty="0">
                <a:solidFill>
                  <a:schemeClr val="tx1"/>
                </a:solidFill>
              </a:rPr>
              <a:t>①</a:t>
            </a:r>
            <a:r>
              <a:rPr kumimoji="1" lang="en-US" altLang="ja-JP" dirty="0">
                <a:solidFill>
                  <a:schemeClr val="tx1"/>
                </a:solidFill>
              </a:rPr>
              <a:t>】</a:t>
            </a:r>
            <a:r>
              <a:rPr lang="ja-JP" altLang="en-US" dirty="0">
                <a:solidFill>
                  <a:schemeClr val="tx1"/>
                </a:solidFill>
              </a:rPr>
              <a:t>将来的には、</a:t>
            </a:r>
            <a:r>
              <a:rPr lang="en-US" altLang="ja-JP" dirty="0">
                <a:solidFill>
                  <a:schemeClr val="tx1"/>
                </a:solidFill>
              </a:rPr>
              <a:t>xx</a:t>
            </a:r>
            <a:r>
              <a:rPr lang="ja-JP" altLang="en-US" dirty="0">
                <a:solidFill>
                  <a:schemeClr val="tx1"/>
                </a:solidFill>
              </a:rPr>
              <a:t>を行う想定でいる。また、自立化に向けて</a:t>
            </a:r>
            <a:r>
              <a:rPr lang="en-US" altLang="ja-JP" dirty="0">
                <a:solidFill>
                  <a:schemeClr val="tx1"/>
                </a:solidFill>
              </a:rPr>
              <a:t>xx</a:t>
            </a:r>
            <a:r>
              <a:rPr lang="ja-JP" altLang="en-US" dirty="0">
                <a:solidFill>
                  <a:schemeClr val="tx1"/>
                </a:solidFill>
              </a:rPr>
              <a:t>を行う方針である。</a:t>
            </a:r>
            <a:endParaRPr kumimoji="1" lang="en-US" altLang="ja-JP" dirty="0">
              <a:solidFill>
                <a:schemeClr val="tx1"/>
              </a:solidFill>
            </a:endParaRPr>
          </a:p>
        </p:txBody>
      </p:sp>
      <p:cxnSp>
        <p:nvCxnSpPr>
          <p:cNvPr id="8" name="直線コネクタ 7">
            <a:extLst>
              <a:ext uri="{FF2B5EF4-FFF2-40B4-BE49-F238E27FC236}">
                <a16:creationId xmlns:a16="http://schemas.microsoft.com/office/drawing/2014/main" id="{9E107F85-8834-6094-86CD-691FBB0AD8B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E6635807-764A-0255-9B9D-717C4D965B8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18" name="グループ化 17">
            <a:extLst>
              <a:ext uri="{FF2B5EF4-FFF2-40B4-BE49-F238E27FC236}">
                <a16:creationId xmlns:a16="http://schemas.microsoft.com/office/drawing/2014/main" id="{7730E88C-A112-EDE5-66AC-56ABBA461875}"/>
              </a:ext>
            </a:extLst>
          </p:cNvPr>
          <p:cNvGrpSpPr/>
          <p:nvPr/>
        </p:nvGrpSpPr>
        <p:grpSpPr>
          <a:xfrm>
            <a:off x="155999" y="2441505"/>
            <a:ext cx="11879999" cy="360000"/>
            <a:chOff x="543578" y="1377175"/>
            <a:chExt cx="5239039" cy="360000"/>
          </a:xfrm>
        </p:grpSpPr>
        <p:cxnSp>
          <p:nvCxnSpPr>
            <p:cNvPr id="26" name="Straight Connector 18">
              <a:extLst>
                <a:ext uri="{FF2B5EF4-FFF2-40B4-BE49-F238E27FC236}">
                  <a16:creationId xmlns:a16="http://schemas.microsoft.com/office/drawing/2014/main" id="{CCB0305D-DD13-8E01-25CA-1291293DC2A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7" name="TextBox 23">
              <a:extLst>
                <a:ext uri="{FF2B5EF4-FFF2-40B4-BE49-F238E27FC236}">
                  <a16:creationId xmlns:a16="http://schemas.microsoft.com/office/drawing/2014/main" id="{B4BCED12-5B14-27FE-992A-AB8629CDAD28}"/>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今後の取組方針等</a:t>
              </a:r>
            </a:p>
          </p:txBody>
        </p:sp>
      </p:grpSp>
      <p:sp>
        <p:nvSpPr>
          <p:cNvPr id="38" name="正方形/長方形 37">
            <a:extLst>
              <a:ext uri="{FF2B5EF4-FFF2-40B4-BE49-F238E27FC236}">
                <a16:creationId xmlns:a16="http://schemas.microsoft.com/office/drawing/2014/main" id="{B6ECE20F-27D3-4781-04EA-0792DB7E7970}"/>
              </a:ext>
            </a:extLst>
          </p:cNvPr>
          <p:cNvSpPr/>
          <p:nvPr/>
        </p:nvSpPr>
        <p:spPr>
          <a:xfrm>
            <a:off x="156000" y="2928550"/>
            <a:ext cx="11879998" cy="361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p:txBody>
      </p:sp>
      <p:grpSp>
        <p:nvGrpSpPr>
          <p:cNvPr id="6" name="グループ化 5">
            <a:extLst>
              <a:ext uri="{FF2B5EF4-FFF2-40B4-BE49-F238E27FC236}">
                <a16:creationId xmlns:a16="http://schemas.microsoft.com/office/drawing/2014/main" id="{065FDEF2-44EE-A3E7-1BA6-D4A03A74F8CB}"/>
              </a:ext>
            </a:extLst>
          </p:cNvPr>
          <p:cNvGrpSpPr/>
          <p:nvPr/>
        </p:nvGrpSpPr>
        <p:grpSpPr>
          <a:xfrm>
            <a:off x="155996" y="1482462"/>
            <a:ext cx="11880002" cy="360000"/>
            <a:chOff x="543577" y="1377175"/>
            <a:chExt cx="5239040" cy="360000"/>
          </a:xfrm>
        </p:grpSpPr>
        <p:cxnSp>
          <p:nvCxnSpPr>
            <p:cNvPr id="12" name="Straight Connector 18">
              <a:extLst>
                <a:ext uri="{FF2B5EF4-FFF2-40B4-BE49-F238E27FC236}">
                  <a16:creationId xmlns:a16="http://schemas.microsoft.com/office/drawing/2014/main" id="{198BC3D5-7235-D66D-E782-2A4607A158E4}"/>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23">
              <a:extLst>
                <a:ext uri="{FF2B5EF4-FFF2-40B4-BE49-F238E27FC236}">
                  <a16:creationId xmlns:a16="http://schemas.microsoft.com/office/drawing/2014/main" id="{C5A6344C-A6BD-6081-368B-EA2C8D78A1E3}"/>
                </a:ext>
              </a:extLst>
            </p:cNvPr>
            <p:cNvSpPr txBox="1"/>
            <p:nvPr/>
          </p:nvSpPr>
          <p:spPr>
            <a:xfrm>
              <a:off x="543577" y="1377175"/>
              <a:ext cx="5220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品目名</a:t>
              </a:r>
            </a:p>
          </p:txBody>
        </p:sp>
      </p:grpSp>
      <p:sp>
        <p:nvSpPr>
          <p:cNvPr id="14" name="正方形/長方形 13">
            <a:extLst>
              <a:ext uri="{FF2B5EF4-FFF2-40B4-BE49-F238E27FC236}">
                <a16:creationId xmlns:a16="http://schemas.microsoft.com/office/drawing/2014/main" id="{9FE82C37-466E-31A9-9A0B-07E231477CF3}"/>
              </a:ext>
            </a:extLst>
          </p:cNvPr>
          <p:cNvSpPr/>
          <p:nvPr/>
        </p:nvSpPr>
        <p:spPr>
          <a:xfrm>
            <a:off x="155999" y="1925364"/>
            <a:ext cx="11879999" cy="4367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xxx</a:t>
            </a:r>
            <a:r>
              <a:rPr lang="ja-JP" altLang="en-US" sz="1400" dirty="0">
                <a:solidFill>
                  <a:schemeClr val="tx1"/>
                </a:solidFill>
                <a:latin typeface="Meiryo UI" panose="020B0604030504040204" pitchFamily="50" charset="-128"/>
                <a:ea typeface="Meiryo UI" panose="020B0604030504040204" pitchFamily="50" charset="-128"/>
              </a:rPr>
              <a:t>　</a:t>
            </a:r>
            <a:r>
              <a:rPr lang="en-US" altLang="ja-JP" sz="1400" dirty="0">
                <a:solidFill>
                  <a:srgbClr val="FF0000"/>
                </a:solidFill>
                <a:latin typeface="Meiryo UI" panose="020B0604030504040204" pitchFamily="50" charset="-128"/>
                <a:ea typeface="Meiryo UI" panose="020B0604030504040204" pitchFamily="50" charset="-128"/>
              </a:rPr>
              <a:t> ※</a:t>
            </a:r>
            <a:r>
              <a:rPr lang="ja-JP" altLang="en-US" sz="1400" dirty="0">
                <a:solidFill>
                  <a:srgbClr val="FF0000"/>
                </a:solidFill>
                <a:latin typeface="Meiryo UI" panose="020B0604030504040204" pitchFamily="50" charset="-128"/>
                <a:ea typeface="Meiryo UI" panose="020B0604030504040204" pitchFamily="50" charset="-128"/>
              </a:rPr>
              <a:t>「レーザー加工装置」「ヨウ素化合物」のどちらか</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DFFBF255-3A56-0E30-6055-C9B98F9669B0}"/>
              </a:ext>
            </a:extLst>
          </p:cNvPr>
          <p:cNvSpPr/>
          <p:nvPr/>
        </p:nvSpPr>
        <p:spPr>
          <a:xfrm>
            <a:off x="2140362" y="1607820"/>
            <a:ext cx="7868093" cy="439927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全体</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品目名を必ず記載すること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品目名が複数になる場合は、どの品目に対する記述であるか明記すること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品目名や記載内容については、公募要領「表２：間接補助事業によって得られる年間あたり製造能力の最低水準目標、生産開始年限」を参照すること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今後の取組方針等</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公募要領「表２：間接補助事業によって得られる年間あたり製造能力の最低水準目標、生産開始年限」の「間接補助事業の実施により新規に得られる年間あたり製造能力の最低水準」列に記載の以下の内容について、漏れなく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レーザー加工装置：「将来的な</a:t>
            </a:r>
            <a:r>
              <a:rPr lang="en-US" altLang="ja-JP" sz="1400" dirty="0">
                <a:solidFill>
                  <a:srgbClr val="FF0000"/>
                </a:solidFill>
                <a:latin typeface="Meiryo UI" panose="020B0604030504040204" pitchFamily="50" charset="-128"/>
                <a:ea typeface="Meiryo UI" panose="020B0604030504040204" pitchFamily="50" charset="-128"/>
              </a:rPr>
              <a:t>GW</a:t>
            </a:r>
            <a:r>
              <a:rPr lang="ja-JP" altLang="en-US" sz="1400" dirty="0">
                <a:solidFill>
                  <a:srgbClr val="FF0000"/>
                </a:solidFill>
                <a:latin typeface="Meiryo UI" panose="020B0604030504040204" pitchFamily="50" charset="-128"/>
                <a:ea typeface="Meiryo UI" panose="020B0604030504040204" pitchFamily="50" charset="-128"/>
              </a:rPr>
              <a:t>級の完成品の生産体制構築に向けた対応・海外展開</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知財戦略を含む</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に向けた構想、中長期目標</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将来的な自立化</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に向けた取組方針等」</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ヨウ素化合物：「知財戦略や供給先の構想、中長期目標</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将来的な自立化</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、製造設備における安全性確保や環境負荷低減に向けた取組方針等」</a:t>
            </a:r>
            <a:br>
              <a:rPr lang="en-US" altLang="ja-JP" sz="1400" dirty="0">
                <a:solidFill>
                  <a:srgbClr val="FF0000"/>
                </a:solidFill>
                <a:latin typeface="Meiryo UI" panose="020B0604030504040204" pitchFamily="50" charset="-128"/>
                <a:ea typeface="Meiryo UI" panose="020B0604030504040204" pitchFamily="50" charset="-128"/>
              </a:rPr>
            </a:br>
            <a:endParaRPr lang="ja-JP" altLang="en-US"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385777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3E7084-EFE5-E8FE-2C2B-855BAB5DBECE}"/>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14ED26AC-1AC2-B28C-5DC8-ECD4EDB0C6D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9" name="正方形/長方形 8">
            <a:extLst>
              <a:ext uri="{FF2B5EF4-FFF2-40B4-BE49-F238E27FC236}">
                <a16:creationId xmlns:a16="http://schemas.microsoft.com/office/drawing/2014/main" id="{6214DFE1-C70C-6BFB-83E3-CED31F76D5B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62086807-0BA4-6B2A-B0D8-93CF83EC2F2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【B-</a:t>
            </a:r>
            <a:r>
              <a:rPr lang="ja-JP" altLang="en-US" dirty="0">
                <a:solidFill>
                  <a:schemeClr val="tx1"/>
                </a:solidFill>
              </a:rPr>
              <a:t>②</a:t>
            </a:r>
            <a:r>
              <a:rPr lang="en-US" altLang="ja-JP" dirty="0">
                <a:solidFill>
                  <a:schemeClr val="tx1"/>
                </a:solidFill>
              </a:rPr>
              <a:t>】2030</a:t>
            </a:r>
            <a:r>
              <a:rPr lang="ja-JP" altLang="en-US" dirty="0">
                <a:solidFill>
                  <a:schemeClr val="tx1"/>
                </a:solidFill>
              </a:rPr>
              <a:t>年に向けて、</a:t>
            </a:r>
            <a:r>
              <a:rPr lang="en-US" altLang="ja-JP" dirty="0">
                <a:solidFill>
                  <a:schemeClr val="tx1"/>
                </a:solidFill>
              </a:rPr>
              <a:t>xx</a:t>
            </a:r>
            <a:r>
              <a:rPr lang="ja-JP" altLang="en-US" dirty="0">
                <a:solidFill>
                  <a:schemeClr val="tx1"/>
                </a:solidFill>
              </a:rPr>
              <a:t>という当社にとって野心的といえる目標を掲げている</a:t>
            </a:r>
            <a:endParaRPr kumimoji="1" lang="en-US" altLang="ja-JP" strike="sngStrike" dirty="0">
              <a:solidFill>
                <a:srgbClr val="FF0000"/>
              </a:solidFill>
            </a:endParaRPr>
          </a:p>
        </p:txBody>
      </p:sp>
      <p:cxnSp>
        <p:nvCxnSpPr>
          <p:cNvPr id="6" name="直線コネクタ 5">
            <a:extLst>
              <a:ext uri="{FF2B5EF4-FFF2-40B4-BE49-F238E27FC236}">
                <a16:creationId xmlns:a16="http://schemas.microsoft.com/office/drawing/2014/main" id="{D486C49B-8D50-18D9-7E31-68CEB815EE04}"/>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id="{24351AD3-24E9-B58C-00D1-C1DA8B8D2074}"/>
              </a:ext>
            </a:extLst>
          </p:cNvPr>
          <p:cNvGrpSpPr/>
          <p:nvPr/>
        </p:nvGrpSpPr>
        <p:grpSpPr>
          <a:xfrm>
            <a:off x="180000" y="1732958"/>
            <a:ext cx="5702400" cy="288000"/>
            <a:chOff x="156000" y="1879963"/>
            <a:chExt cx="5760000" cy="288000"/>
          </a:xfrm>
        </p:grpSpPr>
        <p:sp>
          <p:nvSpPr>
            <p:cNvPr id="8" name="正方形/長方形 7">
              <a:extLst>
                <a:ext uri="{FF2B5EF4-FFF2-40B4-BE49-F238E27FC236}">
                  <a16:creationId xmlns:a16="http://schemas.microsoft.com/office/drawing/2014/main" id="{CA146F44-1475-B15C-E6D9-C10E280F145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年に向けた製造能力等に関する野心的な目標</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468F83E0-AD56-F63F-5AEA-413C2C7F069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7833CD20-89C5-6A03-B0C1-CD756DB5648E}"/>
              </a:ext>
            </a:extLst>
          </p:cNvPr>
          <p:cNvGrpSpPr/>
          <p:nvPr/>
        </p:nvGrpSpPr>
        <p:grpSpPr>
          <a:xfrm>
            <a:off x="6333600" y="1732958"/>
            <a:ext cx="5702400" cy="288000"/>
            <a:chOff x="156000" y="1879963"/>
            <a:chExt cx="5760000" cy="288000"/>
          </a:xfrm>
        </p:grpSpPr>
        <p:sp>
          <p:nvSpPr>
            <p:cNvPr id="12" name="正方形/長方形 11">
              <a:extLst>
                <a:ext uri="{FF2B5EF4-FFF2-40B4-BE49-F238E27FC236}">
                  <a16:creationId xmlns:a16="http://schemas.microsoft.com/office/drawing/2014/main" id="{11282DCF-EDD8-B67B-5314-FC31CB1DA09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左記の目標が野心的であるといえる根拠</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6D76D3C9-CA18-1753-D203-EF02B04E693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4" name="Straight Connector 40">
            <a:extLst>
              <a:ext uri="{FF2B5EF4-FFF2-40B4-BE49-F238E27FC236}">
                <a16:creationId xmlns:a16="http://schemas.microsoft.com/office/drawing/2014/main" id="{D7828527-AB78-6F97-2C40-4F83E5CC1F33}"/>
              </a:ext>
            </a:extLst>
          </p:cNvPr>
          <p:cNvCxnSpPr>
            <a:cxnSpLocks/>
          </p:cNvCxnSpPr>
          <p:nvPr/>
        </p:nvCxnSpPr>
        <p:spPr>
          <a:xfrm flipV="1">
            <a:off x="6108000" y="2125833"/>
            <a:ext cx="0" cy="4517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5" name="グループ化 14">
            <a:extLst>
              <a:ext uri="{FF2B5EF4-FFF2-40B4-BE49-F238E27FC236}">
                <a16:creationId xmlns:a16="http://schemas.microsoft.com/office/drawing/2014/main" id="{7770DC56-1728-2FC0-66DE-ABEC0CA8EDDA}"/>
              </a:ext>
            </a:extLst>
          </p:cNvPr>
          <p:cNvGrpSpPr/>
          <p:nvPr/>
        </p:nvGrpSpPr>
        <p:grpSpPr>
          <a:xfrm>
            <a:off x="180000" y="4711242"/>
            <a:ext cx="5702400" cy="288000"/>
            <a:chOff x="156000" y="1879963"/>
            <a:chExt cx="5760000" cy="288000"/>
          </a:xfrm>
        </p:grpSpPr>
        <p:sp>
          <p:nvSpPr>
            <p:cNvPr id="16" name="正方形/長方形 15">
              <a:extLst>
                <a:ext uri="{FF2B5EF4-FFF2-40B4-BE49-F238E27FC236}">
                  <a16:creationId xmlns:a16="http://schemas.microsoft.com/office/drawing/2014/main" id="{F0EEAE6F-0AA9-BC44-E038-E4478C042EC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上記の発信を確認できる箇所（自社</a:t>
              </a:r>
              <a:r>
                <a:rPr lang="en-US" altLang="ja-JP" sz="1400" dirty="0">
                  <a:solidFill>
                    <a:schemeClr val="tx1"/>
                  </a:solidFill>
                  <a:latin typeface="Meiryo UI" panose="020B0604030504040204" pitchFamily="50" charset="-128"/>
                  <a:ea typeface="Meiryo UI" panose="020B0604030504040204" pitchFamily="50" charset="-128"/>
                </a:rPr>
                <a:t>HP</a:t>
              </a:r>
              <a:r>
                <a:rPr lang="ja-JP" altLang="en-US" sz="1400" dirty="0">
                  <a:solidFill>
                    <a:schemeClr val="tx1"/>
                  </a:solidFill>
                  <a:latin typeface="Meiryo UI" panose="020B0604030504040204" pitchFamily="50" charset="-128"/>
                  <a:ea typeface="Meiryo UI" panose="020B0604030504040204" pitchFamily="50" charset="-128"/>
                </a:rPr>
                <a:t>の</a:t>
              </a:r>
              <a:r>
                <a:rPr lang="en-US" altLang="ja-JP" sz="1400" dirty="0">
                  <a:solidFill>
                    <a:schemeClr val="tx1"/>
                  </a:solidFill>
                  <a:latin typeface="Meiryo UI" panose="020B0604030504040204" pitchFamily="50" charset="-128"/>
                  <a:ea typeface="Meiryo UI" panose="020B0604030504040204" pitchFamily="50" charset="-128"/>
                </a:rPr>
                <a:t>URL</a:t>
              </a:r>
              <a:r>
                <a:rPr lang="ja-JP" altLang="en-US" sz="1400" dirty="0">
                  <a:solidFill>
                    <a:schemeClr val="tx1"/>
                  </a:solidFill>
                  <a:latin typeface="Meiryo UI" panose="020B0604030504040204" pitchFamily="50" charset="-128"/>
                  <a:ea typeface="Meiryo UI" panose="020B0604030504040204" pitchFamily="50" charset="-128"/>
                </a:rPr>
                <a:t>など）</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7" name="直線コネクタ 16">
              <a:extLst>
                <a:ext uri="{FF2B5EF4-FFF2-40B4-BE49-F238E27FC236}">
                  <a16:creationId xmlns:a16="http://schemas.microsoft.com/office/drawing/2014/main" id="{8CBF19D8-B835-5F50-9221-67A65460F00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8" name="Freeform 94">
            <a:extLst>
              <a:ext uri="{FF2B5EF4-FFF2-40B4-BE49-F238E27FC236}">
                <a16:creationId xmlns:a16="http://schemas.microsoft.com/office/drawing/2014/main" id="{A9648A72-7959-D32C-2C87-2BB78F658F65}"/>
              </a:ext>
            </a:extLst>
          </p:cNvPr>
          <p:cNvSpPr>
            <a:spLocks/>
          </p:cNvSpPr>
          <p:nvPr/>
        </p:nvSpPr>
        <p:spPr bwMode="gray">
          <a:xfrm rot="10800000" flipH="1">
            <a:off x="5988000" y="3082928"/>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34490B49-9608-7639-A684-AE4B5E35AF09}"/>
              </a:ext>
            </a:extLst>
          </p:cNvPr>
          <p:cNvSpPr/>
          <p:nvPr/>
        </p:nvSpPr>
        <p:spPr>
          <a:xfrm>
            <a:off x="2161953" y="2624797"/>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361950" indent="-3619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2030</a:t>
            </a:r>
            <a:r>
              <a:rPr lang="ja-JP" altLang="en-US" sz="1400" dirty="0">
                <a:solidFill>
                  <a:srgbClr val="FF0000"/>
                </a:solidFill>
                <a:latin typeface="Meiryo UI" panose="020B0604030504040204" pitchFamily="50" charset="-128"/>
                <a:ea typeface="Meiryo UI" panose="020B0604030504040204" pitchFamily="50" charset="-128"/>
              </a:rPr>
              <a:t>年に向けた製造能力等に関する野心的な目標</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目標については、製造能力のほか、売上高・世界シェアなども想定される。適切なものを記載すること。</a:t>
            </a:r>
          </a:p>
          <a:p>
            <a:pPr marL="361950" indent="-3619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上記の発信を確認できる箇所（自社</a:t>
            </a:r>
            <a:r>
              <a:rPr lang="en-US" altLang="ja-JP" sz="1400" dirty="0">
                <a:solidFill>
                  <a:srgbClr val="FF0000"/>
                </a:solidFill>
                <a:latin typeface="Meiryo UI" panose="020B0604030504040204" pitchFamily="50" charset="-128"/>
                <a:ea typeface="Meiryo UI" panose="020B0604030504040204" pitchFamily="50" charset="-128"/>
              </a:rPr>
              <a:t>HP</a:t>
            </a:r>
            <a:r>
              <a:rPr lang="ja-JP" altLang="en-US" sz="1400" dirty="0">
                <a:solidFill>
                  <a:srgbClr val="FF0000"/>
                </a:solidFill>
                <a:latin typeface="Meiryo UI" panose="020B0604030504040204" pitchFamily="50" charset="-128"/>
                <a:ea typeface="Meiryo UI" panose="020B0604030504040204" pitchFamily="50" charset="-128"/>
              </a:rPr>
              <a:t>の</a:t>
            </a:r>
            <a:r>
              <a:rPr lang="en-US" altLang="ja-JP" sz="1400" dirty="0">
                <a:solidFill>
                  <a:srgbClr val="FF0000"/>
                </a:solidFill>
                <a:latin typeface="Meiryo UI" panose="020B0604030504040204" pitchFamily="50" charset="-128"/>
                <a:ea typeface="Meiryo UI" panose="020B0604030504040204" pitchFamily="50" charset="-128"/>
              </a:rPr>
              <a:t>URL</a:t>
            </a:r>
            <a:r>
              <a:rPr lang="ja-JP" altLang="en-US" sz="1400" dirty="0">
                <a:solidFill>
                  <a:srgbClr val="FF0000"/>
                </a:solidFill>
                <a:latin typeface="Meiryo UI" panose="020B0604030504040204" pitchFamily="50" charset="-128"/>
                <a:ea typeface="Meiryo UI" panose="020B0604030504040204" pitchFamily="50" charset="-128"/>
              </a:rPr>
              <a:t>など）</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ja-JP" altLang="en-US" sz="1400" u="sng" dirty="0">
                <a:solidFill>
                  <a:srgbClr val="FF0000"/>
                </a:solidFill>
                <a:latin typeface="Meiryo UI" panose="020B0604030504040204" pitchFamily="50" charset="-128"/>
                <a:ea typeface="Meiryo UI" panose="020B0604030504040204" pitchFamily="50" charset="-128"/>
              </a:rPr>
              <a:t>対外的に掲げていることを第三者が確認できるよう、掲載箇所の</a:t>
            </a:r>
            <a:r>
              <a:rPr lang="en-US" altLang="ja-JP" sz="1400" u="sng" dirty="0">
                <a:solidFill>
                  <a:srgbClr val="FF0000"/>
                </a:solidFill>
                <a:latin typeface="Meiryo UI" panose="020B0604030504040204" pitchFamily="50" charset="-128"/>
                <a:ea typeface="Meiryo UI" panose="020B0604030504040204" pitchFamily="50" charset="-128"/>
              </a:rPr>
              <a:t>URL</a:t>
            </a:r>
            <a:r>
              <a:rPr lang="ja-JP" altLang="en-US" sz="1400" u="sng" dirty="0">
                <a:solidFill>
                  <a:srgbClr val="FF0000"/>
                </a:solidFill>
                <a:latin typeface="Meiryo UI" panose="020B0604030504040204" pitchFamily="50" charset="-128"/>
                <a:ea typeface="Meiryo UI" panose="020B0604030504040204" pitchFamily="50" charset="-128"/>
              </a:rPr>
              <a:t>とページなどを明記すること。</a:t>
            </a:r>
            <a:endParaRPr lang="ja-JP" altLang="en-US" sz="1400" dirty="0">
              <a:solidFill>
                <a:srgbClr val="FF0000"/>
              </a:solidFill>
              <a:latin typeface="Meiryo UI" panose="020B0604030504040204" pitchFamily="50" charset="-128"/>
              <a:ea typeface="Meiryo UI" panose="020B0604030504040204" pitchFamily="50" charset="-128"/>
            </a:endParaRPr>
          </a:p>
          <a:p>
            <a:pPr marL="361950" indent="-3619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左記の目標が野心的であるといえる根拠</a:t>
            </a: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157345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8DAFFA-7006-3AD1-13E6-A5FE192A6C8E}"/>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5BD495D9-7685-A450-6320-C76F58164B6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9" name="正方形/長方形 8">
            <a:extLst>
              <a:ext uri="{FF2B5EF4-FFF2-40B4-BE49-F238E27FC236}">
                <a16:creationId xmlns:a16="http://schemas.microsoft.com/office/drawing/2014/main" id="{D0E827C7-1884-7991-7045-4B46C3F6906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066EA209-597B-E993-3677-CDCC7FC09353}"/>
              </a:ext>
            </a:extLst>
          </p:cNvPr>
          <p:cNvSpPr txBox="1">
            <a:spLocks/>
          </p:cNvSpPr>
          <p:nvPr/>
        </p:nvSpPr>
        <p:spPr>
          <a:xfrm>
            <a:off x="180000" y="648147"/>
            <a:ext cx="11832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【D,E】</a:t>
            </a:r>
            <a:r>
              <a:rPr lang="ja-JP" altLang="en-US" dirty="0">
                <a:solidFill>
                  <a:schemeClr val="tx1"/>
                </a:solidFill>
              </a:rPr>
              <a:t>間接補助事業終了後</a:t>
            </a:r>
            <a:r>
              <a:rPr lang="en-US" altLang="ja-JP" dirty="0">
                <a:solidFill>
                  <a:schemeClr val="tx1"/>
                </a:solidFill>
              </a:rPr>
              <a:t>5</a:t>
            </a:r>
            <a:r>
              <a:rPr lang="ja-JP" altLang="en-US" dirty="0">
                <a:solidFill>
                  <a:schemeClr val="tx1"/>
                </a:solidFill>
              </a:rPr>
              <a:t>年間はペロブスカイト太陽電池の</a:t>
            </a:r>
            <a:r>
              <a:rPr lang="en-US" altLang="ja-JP" dirty="0">
                <a:solidFill>
                  <a:schemeClr val="tx1"/>
                </a:solidFill>
              </a:rPr>
              <a:t>xxx</a:t>
            </a:r>
            <a:r>
              <a:rPr lang="ja-JP" altLang="en-US" dirty="0">
                <a:solidFill>
                  <a:schemeClr val="tx1"/>
                </a:solidFill>
              </a:rPr>
              <a:t>の製造を継続する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078D8EA6-3371-11C4-F67B-7FC60719C64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id="{587443CF-A200-0951-106C-E8158A22A1A6}"/>
              </a:ext>
            </a:extLst>
          </p:cNvPr>
          <p:cNvGrpSpPr/>
          <p:nvPr/>
        </p:nvGrpSpPr>
        <p:grpSpPr>
          <a:xfrm>
            <a:off x="180000" y="1709989"/>
            <a:ext cx="11856000" cy="288000"/>
            <a:chOff x="156000" y="1879963"/>
            <a:chExt cx="5760000" cy="288000"/>
          </a:xfrm>
        </p:grpSpPr>
        <p:sp>
          <p:nvSpPr>
            <p:cNvPr id="8" name="正方形/長方形 7">
              <a:extLst>
                <a:ext uri="{FF2B5EF4-FFF2-40B4-BE49-F238E27FC236}">
                  <a16:creationId xmlns:a16="http://schemas.microsoft.com/office/drawing/2014/main" id="{D56D8495-202A-9972-3221-C8F57A17457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間接補助事業終了後</a:t>
              </a:r>
              <a:r>
                <a:rPr lang="en-US" altLang="ja-JP" sz="1400" dirty="0">
                  <a:solidFill>
                    <a:schemeClr val="tx1"/>
                  </a:solidFill>
                  <a:latin typeface="Meiryo UI" panose="020B0604030504040204" pitchFamily="50" charset="-128"/>
                  <a:ea typeface="Meiryo UI" panose="020B0604030504040204" pitchFamily="50" charset="-128"/>
                </a:rPr>
                <a:t>5</a:t>
              </a:r>
              <a:r>
                <a:rPr lang="ja-JP" altLang="en-US" sz="1400" dirty="0">
                  <a:solidFill>
                    <a:schemeClr val="tx1"/>
                  </a:solidFill>
                  <a:latin typeface="Meiryo UI" panose="020B0604030504040204" pitchFamily="50" charset="-128"/>
                  <a:ea typeface="Meiryo UI" panose="020B0604030504040204" pitchFamily="50" charset="-128"/>
                </a:rPr>
                <a:t>年間の生産計画</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FA7D412F-4FEB-2499-7847-987E6D94DF97}"/>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aphicFrame>
        <p:nvGraphicFramePr>
          <p:cNvPr id="21" name="表 20">
            <a:extLst>
              <a:ext uri="{FF2B5EF4-FFF2-40B4-BE49-F238E27FC236}">
                <a16:creationId xmlns:a16="http://schemas.microsoft.com/office/drawing/2014/main" id="{C185289A-29BD-0AB1-1C56-1FC7AA05D0E1}"/>
              </a:ext>
            </a:extLst>
          </p:cNvPr>
          <p:cNvGraphicFramePr>
            <a:graphicFrameLocks noGrp="1"/>
          </p:cNvGraphicFramePr>
          <p:nvPr>
            <p:extLst>
              <p:ext uri="{D42A27DB-BD31-4B8C-83A1-F6EECF244321}">
                <p14:modId xmlns:p14="http://schemas.microsoft.com/office/powerpoint/2010/main" val="11625871"/>
              </p:ext>
            </p:extLst>
          </p:nvPr>
        </p:nvGraphicFramePr>
        <p:xfrm>
          <a:off x="180000" y="3467763"/>
          <a:ext cx="11856002" cy="2956560"/>
        </p:xfrm>
        <a:graphic>
          <a:graphicData uri="http://schemas.openxmlformats.org/drawingml/2006/table">
            <a:tbl>
              <a:tblPr firstRow="1" bandRow="1">
                <a:tableStyleId>{5C22544A-7EE6-4342-B048-85BDC9FD1C3A}</a:tableStyleId>
              </a:tblPr>
              <a:tblGrid>
                <a:gridCol w="1810165">
                  <a:extLst>
                    <a:ext uri="{9D8B030D-6E8A-4147-A177-3AD203B41FA5}">
                      <a16:colId xmlns:a16="http://schemas.microsoft.com/office/drawing/2014/main" val="1881591420"/>
                    </a:ext>
                  </a:extLst>
                </a:gridCol>
                <a:gridCol w="3147517">
                  <a:extLst>
                    <a:ext uri="{9D8B030D-6E8A-4147-A177-3AD203B41FA5}">
                      <a16:colId xmlns:a16="http://schemas.microsoft.com/office/drawing/2014/main" val="3388569529"/>
                    </a:ext>
                  </a:extLst>
                </a:gridCol>
                <a:gridCol w="1379664">
                  <a:extLst>
                    <a:ext uri="{9D8B030D-6E8A-4147-A177-3AD203B41FA5}">
                      <a16:colId xmlns:a16="http://schemas.microsoft.com/office/drawing/2014/main" val="2047262168"/>
                    </a:ext>
                  </a:extLst>
                </a:gridCol>
                <a:gridCol w="1379664">
                  <a:extLst>
                    <a:ext uri="{9D8B030D-6E8A-4147-A177-3AD203B41FA5}">
                      <a16:colId xmlns:a16="http://schemas.microsoft.com/office/drawing/2014/main" val="2948321011"/>
                    </a:ext>
                  </a:extLst>
                </a:gridCol>
                <a:gridCol w="1379664">
                  <a:extLst>
                    <a:ext uri="{9D8B030D-6E8A-4147-A177-3AD203B41FA5}">
                      <a16:colId xmlns:a16="http://schemas.microsoft.com/office/drawing/2014/main" val="153905703"/>
                    </a:ext>
                  </a:extLst>
                </a:gridCol>
                <a:gridCol w="1379664">
                  <a:extLst>
                    <a:ext uri="{9D8B030D-6E8A-4147-A177-3AD203B41FA5}">
                      <a16:colId xmlns:a16="http://schemas.microsoft.com/office/drawing/2014/main" val="4142155359"/>
                    </a:ext>
                  </a:extLst>
                </a:gridCol>
                <a:gridCol w="1379664">
                  <a:extLst>
                    <a:ext uri="{9D8B030D-6E8A-4147-A177-3AD203B41FA5}">
                      <a16:colId xmlns:a16="http://schemas.microsoft.com/office/drawing/2014/main" val="587844735"/>
                    </a:ext>
                  </a:extLst>
                </a:gridCol>
              </a:tblGrid>
              <a:tr h="205530">
                <a:tc rowSpan="2" gridSpan="2">
                  <a:txBody>
                    <a:bodyPr/>
                    <a:lstStyle/>
                    <a:p>
                      <a:r>
                        <a:rPr kumimoji="1" lang="ja-JP" altLang="en-US" sz="1400" b="0" dirty="0">
                          <a:solidFill>
                            <a:schemeClr val="bg1"/>
                          </a:solidFill>
                          <a:latin typeface="Meiryo UI" panose="020B0604030504040204" pitchFamily="50" charset="-128"/>
                          <a:ea typeface="Meiryo UI" panose="020B0604030504040204" pitchFamily="50" charset="-128"/>
                        </a:rPr>
                        <a:t>補助対象設備によって製造される製品</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rowSpan="2" h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gridSpan="5">
                  <a:txBody>
                    <a:bodyPr/>
                    <a:lstStyle/>
                    <a:p>
                      <a:r>
                        <a:rPr kumimoji="1" lang="ja-JP" altLang="en-US" sz="1400" b="0" dirty="0">
                          <a:solidFill>
                            <a:schemeClr val="bg1"/>
                          </a:solidFill>
                          <a:latin typeface="Meiryo UI" panose="020B0604030504040204" pitchFamily="50" charset="-128"/>
                          <a:ea typeface="Meiryo UI" panose="020B0604030504040204" pitchFamily="50" charset="-128"/>
                        </a:rPr>
                        <a:t>製品の生産見込量（単位：</a:t>
                      </a:r>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2260226855"/>
                  </a:ext>
                </a:extLst>
              </a:tr>
              <a:tr h="205530">
                <a:tc gridSpan="2" v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hMerge="1" v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年</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3998239826"/>
                  </a:ext>
                </a:extLst>
              </a:tr>
              <a:tr h="205530">
                <a:tc>
                  <a:txBody>
                    <a:bodyPr/>
                    <a:lstStyle/>
                    <a:p>
                      <a:r>
                        <a:rPr kumimoji="1" lang="ja-JP" altLang="en-US" sz="1400" b="0" dirty="0">
                          <a:latin typeface="Meiryo UI" panose="020B0604030504040204" pitchFamily="50" charset="-128"/>
                          <a:ea typeface="Meiryo UI" panose="020B0604030504040204" pitchFamily="50" charset="-128"/>
                        </a:rPr>
                        <a:t>本事業の目的の用に</a:t>
                      </a:r>
                      <a:br>
                        <a:rPr kumimoji="1" lang="en-US" altLang="ja-JP" sz="1400" b="0" dirty="0">
                          <a:latin typeface="Meiryo UI" panose="020B0604030504040204" pitchFamily="50" charset="-128"/>
                          <a:ea typeface="Meiryo UI" panose="020B0604030504040204" pitchFamily="50" charset="-128"/>
                        </a:rPr>
                      </a:br>
                      <a:r>
                        <a:rPr kumimoji="1" lang="ja-JP" altLang="en-US" sz="1400" b="0" dirty="0">
                          <a:latin typeface="Meiryo UI" panose="020B0604030504040204" pitchFamily="50" charset="-128"/>
                          <a:ea typeface="Meiryo UI" panose="020B0604030504040204" pitchFamily="50" charset="-128"/>
                        </a:rPr>
                        <a:t>供される製品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400" b="0" strike="noStrike" baseline="0" dirty="0">
                          <a:solidFill>
                            <a:schemeClr val="tx1"/>
                          </a:solidFill>
                          <a:latin typeface="Meiryo UI" panose="020B0604030504040204" pitchFamily="50" charset="-128"/>
                          <a:ea typeface="Meiryo UI" panose="020B0604030504040204" pitchFamily="50" charset="-128"/>
                        </a:rPr>
                        <a:t>ペロブスカイト太陽電池</a:t>
                      </a:r>
                      <a:r>
                        <a:rPr kumimoji="1" lang="ja-JP" altLang="en-US" sz="1400" b="0" dirty="0">
                          <a:latin typeface="Meiryo UI" panose="020B0604030504040204" pitchFamily="50" charset="-128"/>
                          <a:ea typeface="Meiryo UI" panose="020B0604030504040204" pitchFamily="50" charset="-128"/>
                        </a:rPr>
                        <a:t> </a:t>
                      </a:r>
                      <a:r>
                        <a:rPr kumimoji="1" lang="en-US" altLang="ja-JP" sz="1400" b="0" dirty="0">
                          <a:latin typeface="Meiryo UI" panose="020B0604030504040204" pitchFamily="50" charset="-128"/>
                          <a:ea typeface="Meiryo UI" panose="020B0604030504040204" pitchFamily="50" charset="-128"/>
                        </a:rPr>
                        <a:t>xxx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89417059"/>
                  </a:ext>
                </a:extLst>
              </a:tr>
              <a:tr h="205530">
                <a:tc rowSpan="3">
                  <a:txBody>
                    <a:bodyPr/>
                    <a:lstStyle/>
                    <a:p>
                      <a:r>
                        <a:rPr kumimoji="1" lang="ja-JP" altLang="en-US" sz="1400" b="0" dirty="0">
                          <a:latin typeface="Meiryo UI" panose="020B0604030504040204" pitchFamily="50" charset="-128"/>
                          <a:ea typeface="Meiryo UI" panose="020B0604030504040204" pitchFamily="50" charset="-128"/>
                        </a:rPr>
                        <a:t>それ以外の事業の用に</a:t>
                      </a:r>
                      <a:br>
                        <a:rPr kumimoji="1" lang="en-US" altLang="ja-JP" sz="1400" b="0" dirty="0">
                          <a:latin typeface="Meiryo UI" panose="020B0604030504040204" pitchFamily="50" charset="-128"/>
                          <a:ea typeface="Meiryo UI" panose="020B0604030504040204" pitchFamily="50" charset="-128"/>
                        </a:rPr>
                      </a:br>
                      <a:r>
                        <a:rPr kumimoji="1" lang="ja-JP" altLang="en-US" sz="1400" b="0" dirty="0">
                          <a:latin typeface="Meiryo UI" panose="020B0604030504040204" pitchFamily="50" charset="-128"/>
                          <a:ea typeface="Meiryo UI" panose="020B0604030504040204" pitchFamily="50" charset="-128"/>
                        </a:rPr>
                        <a:t>供される製品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47019232"/>
                  </a:ext>
                </a:extLst>
              </a:tr>
              <a:tr h="205530">
                <a:tc vMerge="1">
                  <a:txBody>
                    <a:bodyPr/>
                    <a:lstStyle/>
                    <a:p>
                      <a:endParaRPr kumimoji="1" lang="ja-JP" altLang="en-US" sz="1400" dirty="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1349018"/>
                  </a:ext>
                </a:extLst>
              </a:tr>
              <a:tr h="205530">
                <a:tc vMerge="1">
                  <a:txBody>
                    <a:bodyPr/>
                    <a:lstStyle/>
                    <a:p>
                      <a:endParaRPr kumimoji="1" lang="ja-JP" altLang="en-US" sz="1400" dirty="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10277369"/>
                  </a:ext>
                </a:extLst>
              </a:tr>
              <a:tr h="205530">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dirty="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dirty="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dirty="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dirty="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dirty="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99060839"/>
                  </a:ext>
                </a:extLst>
              </a:tr>
              <a:tr h="20553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latin typeface="Meiryo UI" panose="020B0604030504040204" pitchFamily="50" charset="-128"/>
                          <a:ea typeface="Meiryo UI" panose="020B0604030504040204" pitchFamily="50" charset="-128"/>
                        </a:rPr>
                        <a:t>本事業の目的の用に供される製品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r>
                        <a:rPr kumimoji="1" lang="ja-JP" altLang="en-US" sz="1400" b="0" dirty="0">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7481089"/>
                  </a:ext>
                </a:extLst>
              </a:tr>
              <a:tr h="20553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latin typeface="Meiryo UI" panose="020B0604030504040204" pitchFamily="50" charset="-128"/>
                          <a:ea typeface="Meiryo UI" panose="020B0604030504040204" pitchFamily="50" charset="-128"/>
                        </a:rPr>
                        <a:t>それ以外の事業の用に供される製品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r>
                        <a:rPr kumimoji="1" lang="ja-JP" altLang="en-US" sz="1400" b="0" dirty="0">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64161578"/>
                  </a:ext>
                </a:extLst>
              </a:tr>
            </a:tbl>
          </a:graphicData>
        </a:graphic>
      </p:graphicFrame>
      <p:sp>
        <p:nvSpPr>
          <p:cNvPr id="29" name="TextBox 40">
            <a:extLst>
              <a:ext uri="{FF2B5EF4-FFF2-40B4-BE49-F238E27FC236}">
                <a16:creationId xmlns:a16="http://schemas.microsoft.com/office/drawing/2014/main" id="{BFB03D06-70BE-3EB5-7AC7-3F4CB50F0BCF}"/>
              </a:ext>
            </a:extLst>
          </p:cNvPr>
          <p:cNvSpPr txBox="1"/>
          <p:nvPr/>
        </p:nvSpPr>
        <p:spPr>
          <a:xfrm>
            <a:off x="180000" y="2095500"/>
            <a:ext cx="1585623" cy="887496"/>
          </a:xfrm>
          <a:prstGeom prst="rect">
            <a:avLst/>
          </a:prstGeom>
          <a:solidFill>
            <a:schemeClr val="bg1">
              <a:lumMod val="8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間接補助事業</a:t>
            </a:r>
            <a:r>
              <a:rPr lang="ja-JP" altLang="en-US" sz="1400" dirty="0">
                <a:solidFill>
                  <a:schemeClr val="tx1"/>
                </a:solidFill>
                <a:latin typeface="Meiryo UI" panose="020B0604030504040204" pitchFamily="50" charset="-128"/>
                <a:ea typeface="Meiryo UI" panose="020B0604030504040204" pitchFamily="50" charset="-128"/>
              </a:rPr>
              <a:t>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終了予定日</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57555AEA-C9F4-1940-CDD2-2B5087C99849}"/>
              </a:ext>
            </a:extLst>
          </p:cNvPr>
          <p:cNvSpPr txBox="1"/>
          <p:nvPr/>
        </p:nvSpPr>
        <p:spPr>
          <a:xfrm>
            <a:off x="1900660" y="2095500"/>
            <a:ext cx="1934740" cy="88749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r>
              <a:rPr kumimoji="1" lang="ja-JP" altLang="en-US" sz="1400" dirty="0">
                <a:solidFill>
                  <a:schemeClr val="tx1"/>
                </a:solidFill>
                <a:latin typeface="Meiryo UI" panose="020B0604030504040204" pitchFamily="50" charset="-128"/>
                <a:ea typeface="Meiryo UI" panose="020B0604030504040204" pitchFamily="50" charset="-128"/>
              </a:rPr>
              <a:t>年</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月</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日</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31" name="TextBox 40">
            <a:extLst>
              <a:ext uri="{FF2B5EF4-FFF2-40B4-BE49-F238E27FC236}">
                <a16:creationId xmlns:a16="http://schemas.microsoft.com/office/drawing/2014/main" id="{B4E1140F-2DE1-314F-70C5-ACF808FFBF65}"/>
              </a:ext>
            </a:extLst>
          </p:cNvPr>
          <p:cNvSpPr txBox="1"/>
          <p:nvPr/>
        </p:nvSpPr>
        <p:spPr>
          <a:xfrm>
            <a:off x="3970436" y="2095500"/>
            <a:ext cx="2125563" cy="887496"/>
          </a:xfrm>
          <a:prstGeom prst="rect">
            <a:avLst/>
          </a:prstGeom>
          <a:solidFill>
            <a:schemeClr val="bg1">
              <a:lumMod val="8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本事業の目的以外の用途</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及びその用途によって製造される製品の概要や特徴</a:t>
            </a:r>
            <a:endParaRPr kumimoji="1" lang="en-US" altLang="ja-JP" sz="1100" dirty="0">
              <a:solidFill>
                <a:schemeClr val="tx1"/>
              </a:solidFill>
              <a:latin typeface="Meiryo UI" panose="020B0604030504040204" pitchFamily="50" charset="-128"/>
              <a:ea typeface="Meiryo UI" panose="020B0604030504040204" pitchFamily="50" charset="-128"/>
            </a:endParaRPr>
          </a:p>
        </p:txBody>
      </p:sp>
      <p:sp>
        <p:nvSpPr>
          <p:cNvPr id="32" name="TextBox 40">
            <a:extLst>
              <a:ext uri="{FF2B5EF4-FFF2-40B4-BE49-F238E27FC236}">
                <a16:creationId xmlns:a16="http://schemas.microsoft.com/office/drawing/2014/main" id="{657F564A-5127-3A8F-F3A1-5A9EDFA925F4}"/>
              </a:ext>
            </a:extLst>
          </p:cNvPr>
          <p:cNvSpPr txBox="1"/>
          <p:nvPr/>
        </p:nvSpPr>
        <p:spPr>
          <a:xfrm>
            <a:off x="6231034" y="2095500"/>
            <a:ext cx="5804963" cy="88749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p>
        </p:txBody>
      </p:sp>
      <p:cxnSp>
        <p:nvCxnSpPr>
          <p:cNvPr id="33" name="Straight Connector 40">
            <a:extLst>
              <a:ext uri="{FF2B5EF4-FFF2-40B4-BE49-F238E27FC236}">
                <a16:creationId xmlns:a16="http://schemas.microsoft.com/office/drawing/2014/main" id="{1A9DCEA1-A404-FA54-1744-A6F2426E6F2B}"/>
              </a:ext>
            </a:extLst>
          </p:cNvPr>
          <p:cNvCxnSpPr>
            <a:cxnSpLocks/>
          </p:cNvCxnSpPr>
          <p:nvPr/>
        </p:nvCxnSpPr>
        <p:spPr>
          <a:xfrm flipH="1">
            <a:off x="180000" y="3215763"/>
            <a:ext cx="11855999"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4" name="Freeform 94">
            <a:extLst>
              <a:ext uri="{FF2B5EF4-FFF2-40B4-BE49-F238E27FC236}">
                <a16:creationId xmlns:a16="http://schemas.microsoft.com/office/drawing/2014/main" id="{E1EE77CA-F412-D364-4D8F-8E60E8262590}"/>
              </a:ext>
            </a:extLst>
          </p:cNvPr>
          <p:cNvSpPr>
            <a:spLocks/>
          </p:cNvSpPr>
          <p:nvPr/>
        </p:nvSpPr>
        <p:spPr bwMode="gray">
          <a:xfrm rot="5400000" flipH="1">
            <a:off x="5988000" y="311825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1D10E32C-4A8C-83AA-A9E4-5C811BB312FC}"/>
              </a:ext>
            </a:extLst>
          </p:cNvPr>
          <p:cNvSpPr/>
          <p:nvPr/>
        </p:nvSpPr>
        <p:spPr>
          <a:xfrm>
            <a:off x="2161954" y="2285800"/>
            <a:ext cx="7868093" cy="293907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間接補助事業の終了予定日</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本事業の目的以外の用途及びその用途によって製造される製品の概要や特徴</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補助対象設備によって製造される製品とその割合（間接補助事業終了後５年間分）</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→本事業の目的の用に供される製品とそれ以外の事業の用に供される製品の割合は、合計</a:t>
            </a:r>
            <a:r>
              <a:rPr lang="en-US" altLang="ja-JP" sz="1400" dirty="0">
                <a:solidFill>
                  <a:srgbClr val="FF0000"/>
                </a:solidFill>
                <a:latin typeface="Meiryo UI" panose="020B0604030504040204" pitchFamily="50" charset="-128"/>
                <a:ea typeface="Meiryo UI" panose="020B0604030504040204" pitchFamily="50" charset="-128"/>
              </a:rPr>
              <a:t>100%</a:t>
            </a:r>
            <a:r>
              <a:rPr lang="ja-JP" altLang="en-US" sz="1400" dirty="0">
                <a:solidFill>
                  <a:srgbClr val="FF0000"/>
                </a:solidFill>
                <a:latin typeface="Meiryo UI" panose="020B0604030504040204" pitchFamily="50" charset="-128"/>
                <a:ea typeface="Meiryo UI" panose="020B0604030504040204" pitchFamily="50" charset="-128"/>
              </a:rPr>
              <a:t>になるよう記載すること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786989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11399-1980-CC73-6514-5AC3BDAF8F96}"/>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29BE145B-D4CE-EFCC-9F22-5797E7BF077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①イ</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適格性</a:t>
            </a:r>
          </a:p>
        </p:txBody>
      </p:sp>
      <p:sp>
        <p:nvSpPr>
          <p:cNvPr id="9" name="正方形/長方形 8">
            <a:extLst>
              <a:ext uri="{FF2B5EF4-FFF2-40B4-BE49-F238E27FC236}">
                <a16:creationId xmlns:a16="http://schemas.microsoft.com/office/drawing/2014/main" id="{35801E38-CEBF-C2B6-B5D0-2D093471E38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FC6BEFF2-FBEE-D1D0-BE48-7C049B235523}"/>
              </a:ext>
            </a:extLst>
          </p:cNvPr>
          <p:cNvSpPr txBox="1">
            <a:spLocks/>
          </p:cNvSpPr>
          <p:nvPr/>
        </p:nvSpPr>
        <p:spPr>
          <a:xfrm>
            <a:off x="309208" y="559142"/>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公募要領「</a:t>
            </a:r>
            <a:r>
              <a:rPr lang="en-US" altLang="ja-JP" dirty="0">
                <a:solidFill>
                  <a:schemeClr val="tx1"/>
                </a:solidFill>
              </a:rPr>
              <a:t>2.1. </a:t>
            </a:r>
            <a:r>
              <a:rPr lang="ja-JP" altLang="en-US" dirty="0">
                <a:solidFill>
                  <a:schemeClr val="tx1"/>
                </a:solidFill>
              </a:rPr>
              <a:t>補助対象者」に記載の内容を全て満たしており、不支給要件に該当しない</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654E84A9-5757-C8AC-4B10-B2A8F8819B36}"/>
              </a:ext>
            </a:extLst>
          </p:cNvPr>
          <p:cNvCxnSpPr>
            <a:cxnSpLocks/>
          </p:cNvCxnSpPr>
          <p:nvPr/>
        </p:nvCxnSpPr>
        <p:spPr>
          <a:xfrm flipV="1">
            <a:off x="309208" y="928497"/>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B91FF801-6501-EC8D-4CF9-A68F12AF4D9E}"/>
              </a:ext>
            </a:extLst>
          </p:cNvPr>
          <p:cNvGraphicFramePr>
            <a:graphicFrameLocks noGrp="1"/>
          </p:cNvGraphicFramePr>
          <p:nvPr>
            <p:extLst>
              <p:ext uri="{D42A27DB-BD31-4B8C-83A1-F6EECF244321}">
                <p14:modId xmlns:p14="http://schemas.microsoft.com/office/powerpoint/2010/main" val="2774060731"/>
              </p:ext>
            </p:extLst>
          </p:nvPr>
        </p:nvGraphicFramePr>
        <p:xfrm>
          <a:off x="226279" y="961260"/>
          <a:ext cx="11880000" cy="473964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126584">
                <a:tc>
                  <a:txBody>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公募要領「</a:t>
                      </a:r>
                      <a:r>
                        <a:rPr kumimoji="1" lang="en-US" altLang="ja-JP" sz="1200" dirty="0">
                          <a:latin typeface="Meiryo UI" panose="020B0604030504040204" pitchFamily="50" charset="-128"/>
                          <a:ea typeface="Meiryo UI" panose="020B0604030504040204" pitchFamily="50" charset="-128"/>
                        </a:rPr>
                        <a:t>2.1. </a:t>
                      </a:r>
                      <a:r>
                        <a:rPr kumimoji="1" lang="ja-JP" altLang="en-US" sz="1200" dirty="0">
                          <a:latin typeface="Meiryo UI" panose="020B0604030504040204" pitchFamily="50" charset="-128"/>
                          <a:ea typeface="Meiryo UI" panose="020B0604030504040204" pitchFamily="50" charset="-128"/>
                        </a:rPr>
                        <a:t>補助対象者」</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815765">
                <a:tc>
                  <a:txBody>
                    <a:bodyPr/>
                    <a:lstStyle/>
                    <a:p>
                      <a:pPr algn="ctr"/>
                      <a:r>
                        <a:rPr kumimoji="1" lang="en-US" altLang="ja-JP" sz="1200" dirty="0">
                          <a:latin typeface="Meiryo UI" panose="020B0604030504040204" pitchFamily="50" charset="-128"/>
                          <a:ea typeface="Meiryo UI" panose="020B0604030504040204" pitchFamily="50" charset="-128"/>
                        </a:rPr>
                        <a:t>A</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strike="noStrike" dirty="0">
                          <a:solidFill>
                            <a:schemeClr val="tx1"/>
                          </a:solidFill>
                          <a:latin typeface="Meiryo UI" panose="020B0604030504040204" pitchFamily="50" charset="-128"/>
                          <a:ea typeface="Meiryo UI" panose="020B0604030504040204" pitchFamily="50" charset="-128"/>
                        </a:rPr>
                        <a:t>以下の</a:t>
                      </a:r>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及び</a:t>
                      </a:r>
                      <a:r>
                        <a:rPr kumimoji="1" lang="en-US" altLang="ja-JP" sz="1100" strike="noStrike" dirty="0">
                          <a:solidFill>
                            <a:schemeClr val="tx1"/>
                          </a:solidFill>
                          <a:latin typeface="Meiryo UI" panose="020B0604030504040204" pitchFamily="50" charset="-128"/>
                          <a:ea typeface="Meiryo UI" panose="020B0604030504040204" pitchFamily="50" charset="-128"/>
                        </a:rPr>
                        <a:t>B</a:t>
                      </a:r>
                      <a:r>
                        <a:rPr kumimoji="1" lang="ja-JP" altLang="en-US" sz="1100" strike="noStrike" dirty="0">
                          <a:solidFill>
                            <a:schemeClr val="tx1"/>
                          </a:solidFill>
                          <a:latin typeface="Meiryo UI" panose="020B0604030504040204" pitchFamily="50" charset="-128"/>
                          <a:ea typeface="Meiryo UI" panose="020B0604030504040204" pitchFamily="50" charset="-128"/>
                        </a:rPr>
                        <a:t>の温室効果ガス排出削減のための取組を実施すること。</a:t>
                      </a:r>
                      <a:r>
                        <a:rPr kumimoji="1" lang="ja-JP" altLang="en-US" sz="1100" dirty="0">
                          <a:solidFill>
                            <a:schemeClr val="tx1"/>
                          </a:solidFill>
                          <a:latin typeface="Meiryo UI" panose="020B0604030504040204" pitchFamily="50" charset="-128"/>
                          <a:ea typeface="Meiryo UI" panose="020B0604030504040204" pitchFamily="50" charset="-128"/>
                        </a:rPr>
                        <a:t>ただし、温暖化対策法における算定報告制度に基づく</a:t>
                      </a:r>
                      <a:r>
                        <a:rPr kumimoji="1" lang="en-US" altLang="ja-JP" sz="1100" dirty="0">
                          <a:solidFill>
                            <a:schemeClr val="tx1"/>
                          </a:solidFill>
                          <a:latin typeface="Meiryo UI" panose="020B0604030504040204" pitchFamily="50" charset="-128"/>
                          <a:ea typeface="Meiryo UI" panose="020B0604030504040204" pitchFamily="50" charset="-128"/>
                        </a:rPr>
                        <a:t>2022</a:t>
                      </a:r>
                      <a:r>
                        <a:rPr kumimoji="1" lang="ja-JP" altLang="en-US" sz="1100" dirty="0">
                          <a:solidFill>
                            <a:schemeClr val="tx1"/>
                          </a:solidFill>
                          <a:latin typeface="Meiryo UI" panose="020B0604030504040204" pitchFamily="50" charset="-128"/>
                          <a:ea typeface="Meiryo UI" panose="020B0604030504040204" pitchFamily="50" charset="-128"/>
                        </a:rPr>
                        <a:t>年度</a:t>
                      </a:r>
                      <a:r>
                        <a:rPr kumimoji="1" lang="en-US" altLang="ja-JP" sz="1100" dirty="0">
                          <a:solidFill>
                            <a:schemeClr val="tx1"/>
                          </a:solidFill>
                          <a:latin typeface="Meiryo UI" panose="020B0604030504040204" pitchFamily="50" charset="-128"/>
                          <a:ea typeface="Meiryo UI" panose="020B0604030504040204" pitchFamily="50" charset="-128"/>
                        </a:rPr>
                        <a:t>CO2</a:t>
                      </a:r>
                      <a:r>
                        <a:rPr kumimoji="1" lang="ja-JP" altLang="en-US" sz="1100" dirty="0">
                          <a:solidFill>
                            <a:schemeClr val="tx1"/>
                          </a:solidFill>
                          <a:latin typeface="Meiryo UI" panose="020B0604030504040204" pitchFamily="50" charset="-128"/>
                          <a:ea typeface="Meiryo UI" panose="020B0604030504040204" pitchFamily="50" charset="-128"/>
                        </a:rPr>
                        <a:t>排出量が</a:t>
                      </a:r>
                      <a:r>
                        <a:rPr kumimoji="1" lang="en-US" altLang="ja-JP" sz="1100" dirty="0">
                          <a:solidFill>
                            <a:schemeClr val="tx1"/>
                          </a:solidFill>
                          <a:latin typeface="Meiryo UI" panose="020B0604030504040204" pitchFamily="50" charset="-128"/>
                          <a:ea typeface="Meiryo UI" panose="020B0604030504040204" pitchFamily="50" charset="-128"/>
                        </a:rPr>
                        <a:t>20</a:t>
                      </a:r>
                      <a:r>
                        <a:rPr kumimoji="1" lang="ja-JP" altLang="en-US" sz="1100" dirty="0">
                          <a:solidFill>
                            <a:schemeClr val="tx1"/>
                          </a:solidFill>
                          <a:latin typeface="Meiryo UI" panose="020B0604030504040204" pitchFamily="50" charset="-128"/>
                          <a:ea typeface="Meiryo UI" panose="020B0604030504040204" pitchFamily="50" charset="-128"/>
                        </a:rPr>
                        <a:t>万ｔ未満の企業又は中小企業基本法に規定する中小企業に該当する企業については、その他の温室効果ガスの排出削減のための取組の提出をもって、これらに替えることができる。</a:t>
                      </a:r>
                      <a:endParaRPr kumimoji="1" lang="en-US" altLang="ja-JP" sz="1100" dirty="0">
                        <a:solidFill>
                          <a:schemeClr val="tx1"/>
                        </a:solidFill>
                        <a:latin typeface="Meiryo UI" panose="020B0604030504040204" pitchFamily="50" charset="-128"/>
                        <a:ea typeface="Meiryo UI" panose="020B0604030504040204" pitchFamily="50" charset="-128"/>
                      </a:endParaRPr>
                    </a:p>
                    <a:p>
                      <a:r>
                        <a:rPr kumimoji="1" lang="en-US" altLang="ja-JP" sz="1100" dirty="0">
                          <a:solidFill>
                            <a:schemeClr val="tx1"/>
                          </a:solidFill>
                          <a:latin typeface="Meiryo UI" panose="020B0604030504040204" pitchFamily="50" charset="-128"/>
                          <a:ea typeface="Meiryo UI" panose="020B0604030504040204" pitchFamily="50" charset="-128"/>
                        </a:rPr>
                        <a:t>A</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2025</a:t>
                      </a:r>
                      <a:r>
                        <a:rPr kumimoji="1" lang="ja-JP" altLang="en-US" sz="1100" dirty="0">
                          <a:solidFill>
                            <a:schemeClr val="tx1"/>
                          </a:solidFill>
                          <a:latin typeface="Meiryo UI" panose="020B0604030504040204" pitchFamily="50" charset="-128"/>
                          <a:ea typeface="Meiryo UI" panose="020B0604030504040204" pitchFamily="50" charset="-128"/>
                        </a:rPr>
                        <a:t>年度以前分の排出実績に関する実施内容</a:t>
                      </a:r>
                    </a:p>
                    <a:p>
                      <a:r>
                        <a:rPr kumimoji="1" lang="en-US" altLang="ja-JP" sz="1100" dirty="0">
                          <a:solidFill>
                            <a:schemeClr val="tx1"/>
                          </a:solidFill>
                          <a:latin typeface="Meiryo UI" panose="020B0604030504040204" pitchFamily="50" charset="-128"/>
                          <a:ea typeface="Meiryo UI" panose="020B0604030504040204" pitchFamily="50" charset="-128"/>
                        </a:rPr>
                        <a:t>GX</a:t>
                      </a:r>
                      <a:r>
                        <a:rPr kumimoji="1" lang="ja-JP" altLang="en-US" sz="1100" dirty="0">
                          <a:solidFill>
                            <a:schemeClr val="tx1"/>
                          </a:solidFill>
                          <a:latin typeface="Meiryo UI" panose="020B0604030504040204" pitchFamily="50" charset="-128"/>
                          <a:ea typeface="Meiryo UI" panose="020B0604030504040204" pitchFamily="50" charset="-128"/>
                        </a:rPr>
                        <a:t>リーグに参加する場合は、これらの取組を実施するものとみなす。</a:t>
                      </a:r>
                    </a:p>
                    <a:p>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）国内における</a:t>
                      </a:r>
                      <a:r>
                        <a:rPr kumimoji="1" lang="en-US" altLang="ja-JP" sz="1100" strike="noStrike" dirty="0">
                          <a:solidFill>
                            <a:schemeClr val="tx1"/>
                          </a:solidFill>
                          <a:latin typeface="Meiryo UI" panose="020B0604030504040204" pitchFamily="50" charset="-128"/>
                          <a:ea typeface="Meiryo UI" panose="020B0604030504040204" pitchFamily="50" charset="-128"/>
                        </a:rPr>
                        <a:t>Scope1</a:t>
                      </a:r>
                      <a:r>
                        <a:rPr kumimoji="1" lang="ja-JP" altLang="en-US" sz="1100" strike="noStrike" dirty="0">
                          <a:solidFill>
                            <a:schemeClr val="tx1"/>
                          </a:solidFill>
                          <a:latin typeface="Meiryo UI" panose="020B0604030504040204" pitchFamily="50" charset="-128"/>
                          <a:ea typeface="Meiryo UI" panose="020B0604030504040204" pitchFamily="50" charset="-128"/>
                        </a:rPr>
                        <a:t>（事業者自ら排出）・</a:t>
                      </a:r>
                      <a:r>
                        <a:rPr kumimoji="1" lang="en-US" altLang="ja-JP" sz="1100" strike="noStrike" dirty="0">
                          <a:solidFill>
                            <a:schemeClr val="tx1"/>
                          </a:solidFill>
                          <a:latin typeface="Meiryo UI" panose="020B0604030504040204" pitchFamily="50" charset="-128"/>
                          <a:ea typeface="Meiryo UI" panose="020B0604030504040204" pitchFamily="50" charset="-128"/>
                        </a:rPr>
                        <a:t>Scope2</a:t>
                      </a:r>
                      <a:r>
                        <a:rPr kumimoji="1" lang="ja-JP" altLang="en-US" sz="1100" strike="noStrike" dirty="0">
                          <a:solidFill>
                            <a:schemeClr val="tx1"/>
                          </a:solidFill>
                          <a:latin typeface="Meiryo UI" panose="020B0604030504040204" pitchFamily="50" charset="-128"/>
                          <a:ea typeface="Meiryo UI" panose="020B0604030504040204" pitchFamily="50" charset="-128"/>
                        </a:rPr>
                        <a:t>（他社から供給された電気・熱・蒸気の使用）に関する排出削減目標を</a:t>
                      </a:r>
                      <a:r>
                        <a:rPr kumimoji="1" lang="en-US" altLang="ja-JP" sz="1100" strike="noStrike" dirty="0">
                          <a:solidFill>
                            <a:schemeClr val="tx1"/>
                          </a:solidFill>
                          <a:latin typeface="Meiryo UI" panose="020B0604030504040204" pitchFamily="50" charset="-128"/>
                          <a:ea typeface="Meiryo UI" panose="020B0604030504040204" pitchFamily="50" charset="-128"/>
                        </a:rPr>
                        <a:t>2025</a:t>
                      </a:r>
                      <a:r>
                        <a:rPr kumimoji="1" lang="ja-JP" altLang="en-US" sz="1100" strike="noStrike" dirty="0">
                          <a:solidFill>
                            <a:schemeClr val="tx1"/>
                          </a:solidFill>
                          <a:latin typeface="Meiryo UI" panose="020B0604030504040204" pitchFamily="50" charset="-128"/>
                          <a:ea typeface="Meiryo UI" panose="020B0604030504040204" pitchFamily="50" charset="-128"/>
                        </a:rPr>
                        <a:t>年度及び</a:t>
                      </a:r>
                      <a:r>
                        <a:rPr kumimoji="1" lang="en-US" altLang="ja-JP" sz="1100" strike="noStrike" dirty="0">
                          <a:solidFill>
                            <a:schemeClr val="tx1"/>
                          </a:solidFill>
                          <a:latin typeface="Meiryo UI" panose="020B0604030504040204" pitchFamily="50" charset="-128"/>
                          <a:ea typeface="Meiryo UI" panose="020B0604030504040204" pitchFamily="50" charset="-128"/>
                        </a:rPr>
                        <a:t>2030</a:t>
                      </a:r>
                      <a:r>
                        <a:rPr kumimoji="1" lang="ja-JP" altLang="en-US" sz="1100" strike="noStrike" dirty="0">
                          <a:solidFill>
                            <a:schemeClr val="tx1"/>
                          </a:solidFill>
                          <a:latin typeface="Meiryo UI" panose="020B0604030504040204" pitchFamily="50" charset="-128"/>
                          <a:ea typeface="Meiryo UI" panose="020B0604030504040204" pitchFamily="50" charset="-128"/>
                        </a:rPr>
                        <a:t>年度について設定し、間接補助事業実施期間が含まれる年度分の排出実績及び目標達成に向けた進捗状況を、第三者検証を実施のうえ、毎年報告・公表すること。第三者検証については、「ＧＸリーグ第三者検証ガイドライン」に則ること。</a:t>
                      </a:r>
                    </a:p>
                    <a:p>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ⅱ</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）で掲げた目標を達成できない場合には</a:t>
                      </a:r>
                      <a:r>
                        <a:rPr kumimoji="1" lang="en-US" altLang="ja-JP" sz="1100" strike="noStrike" dirty="0">
                          <a:solidFill>
                            <a:schemeClr val="tx1"/>
                          </a:solidFill>
                          <a:latin typeface="Meiryo UI" panose="020B0604030504040204" pitchFamily="50" charset="-128"/>
                          <a:ea typeface="Meiryo UI" panose="020B0604030504040204" pitchFamily="50" charset="-128"/>
                        </a:rPr>
                        <a:t>J</a:t>
                      </a:r>
                      <a:r>
                        <a:rPr kumimoji="1" lang="ja-JP" altLang="en-US" sz="1100" strike="noStrike" dirty="0">
                          <a:solidFill>
                            <a:schemeClr val="tx1"/>
                          </a:solidFill>
                          <a:latin typeface="Meiryo UI" panose="020B0604030504040204" pitchFamily="50" charset="-128"/>
                          <a:ea typeface="Meiryo UI" panose="020B0604030504040204" pitchFamily="50" charset="-128"/>
                        </a:rPr>
                        <a:t>クレジット又は</a:t>
                      </a:r>
                      <a:r>
                        <a:rPr kumimoji="1" lang="en-US" altLang="ja-JP" sz="1100" strike="noStrike" dirty="0">
                          <a:solidFill>
                            <a:schemeClr val="tx1"/>
                          </a:solidFill>
                          <a:latin typeface="Meiryo UI" panose="020B0604030504040204" pitchFamily="50" charset="-128"/>
                          <a:ea typeface="Meiryo UI" panose="020B0604030504040204" pitchFamily="50" charset="-128"/>
                        </a:rPr>
                        <a:t>JCM</a:t>
                      </a:r>
                      <a:r>
                        <a:rPr kumimoji="1" lang="ja-JP" altLang="en-US" sz="1100" strike="noStrike" dirty="0">
                          <a:solidFill>
                            <a:schemeClr val="tx1"/>
                          </a:solidFill>
                          <a:latin typeface="Meiryo UI" panose="020B0604030504040204" pitchFamily="50" charset="-128"/>
                          <a:ea typeface="Meiryo UI" panose="020B0604030504040204" pitchFamily="50" charset="-128"/>
                        </a:rPr>
                        <a:t>その他国内の温室効果ガス排出削減に貢献する適格クレジットを調達する、又は、未達理由を報告・公表すること。</a:t>
                      </a:r>
                      <a:endParaRPr kumimoji="1" lang="en-US" altLang="ja-JP" sz="1100" strike="noStrike" dirty="0">
                        <a:solidFill>
                          <a:schemeClr val="tx1"/>
                        </a:solidFill>
                        <a:latin typeface="Meiryo UI" panose="020B0604030504040204" pitchFamily="50" charset="-128"/>
                        <a:ea typeface="Meiryo UI" panose="020B0604030504040204" pitchFamily="50" charset="-128"/>
                      </a:endParaRPr>
                    </a:p>
                    <a:p>
                      <a:r>
                        <a:rPr kumimoji="1" lang="en-US" altLang="ja-JP" sz="1100" strike="noStrike" dirty="0">
                          <a:solidFill>
                            <a:schemeClr val="tx1"/>
                          </a:solidFill>
                          <a:latin typeface="Meiryo UI" panose="020B0604030504040204" pitchFamily="50" charset="-128"/>
                          <a:ea typeface="Meiryo UI" panose="020B0604030504040204" pitchFamily="50" charset="-128"/>
                        </a:rPr>
                        <a:t>B</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2026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年度以降分の排出実績に関する実施内容</a:t>
                      </a:r>
                    </a:p>
                    <a:p>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と同様の実施内容について対応すること。ただし、現在検討が進められている</a:t>
                      </a:r>
                      <a:r>
                        <a:rPr kumimoji="1" lang="en-US" altLang="ja-JP" sz="1100" strike="noStrike" dirty="0">
                          <a:solidFill>
                            <a:schemeClr val="tx1"/>
                          </a:solidFill>
                          <a:latin typeface="Meiryo UI" panose="020B0604030504040204" pitchFamily="50" charset="-128"/>
                          <a:ea typeface="Meiryo UI" panose="020B0604030504040204" pitchFamily="50" charset="-128"/>
                        </a:rPr>
                        <a:t>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年度以降の</a:t>
                      </a:r>
                      <a:r>
                        <a:rPr kumimoji="1" lang="en-US" altLang="ja-JP" sz="1100" strike="noStrike" dirty="0">
                          <a:solidFill>
                            <a:schemeClr val="tx1"/>
                          </a:solidFill>
                          <a:latin typeface="Meiryo UI" panose="020B0604030504040204" pitchFamily="50" charset="-128"/>
                          <a:ea typeface="Meiryo UI" panose="020B0604030504040204" pitchFamily="50" charset="-128"/>
                        </a:rPr>
                        <a:t>GX</a:t>
                      </a:r>
                      <a:r>
                        <a:rPr kumimoji="1" lang="ja-JP" altLang="en-US" sz="1100" strike="noStrike" dirty="0">
                          <a:solidFill>
                            <a:schemeClr val="tx1"/>
                          </a:solidFill>
                          <a:latin typeface="Meiryo UI" panose="020B0604030504040204" pitchFamily="50" charset="-128"/>
                          <a:ea typeface="Meiryo UI" panose="020B0604030504040204" pitchFamily="50" charset="-128"/>
                        </a:rPr>
                        <a:t>リーグ等の内容次第で、</a:t>
                      </a:r>
                      <a:r>
                        <a:rPr kumimoji="1" lang="en-US" altLang="ja-JP" sz="1100" strike="noStrike" dirty="0">
                          <a:solidFill>
                            <a:schemeClr val="tx1"/>
                          </a:solidFill>
                          <a:latin typeface="Meiryo UI" panose="020B0604030504040204" pitchFamily="50" charset="-128"/>
                          <a:ea typeface="Meiryo UI" panose="020B0604030504040204" pitchFamily="50" charset="-128"/>
                        </a:rPr>
                        <a:t>2026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年度以降分の排出実績における</a:t>
                      </a:r>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の（</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ⅱ</a:t>
                      </a:r>
                      <a:r>
                        <a:rPr kumimoji="1" lang="ja-JP" altLang="en-US" sz="1100" strike="noStrike" dirty="0">
                          <a:solidFill>
                            <a:schemeClr val="tx1"/>
                          </a:solidFill>
                          <a:latin typeface="Meiryo UI" panose="020B0604030504040204" pitchFamily="50" charset="-128"/>
                          <a:ea typeface="Meiryo UI" panose="020B0604030504040204" pitchFamily="50" charset="-128"/>
                        </a:rPr>
                        <a:t>）相当の要件については変更となる可能性があることに注意すること。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様式第３別添３に記載の通り、要件を満たす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26584">
                <a:tc>
                  <a:txBody>
                    <a:bodyPr/>
                    <a:lstStyle/>
                    <a:p>
                      <a:pPr algn="ctr"/>
                      <a:r>
                        <a:rPr kumimoji="1" lang="en-US" altLang="ja-JP" sz="1200" dirty="0">
                          <a:latin typeface="Meiryo UI" panose="020B0604030504040204" pitchFamily="50" charset="-128"/>
                          <a:ea typeface="Meiryo UI" panose="020B0604030504040204" pitchFamily="50" charset="-128"/>
                        </a:rPr>
                        <a:t>B</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100" dirty="0">
                          <a:latin typeface="Meiryo UI" panose="020B0604030504040204" pitchFamily="50" charset="-128"/>
                          <a:ea typeface="Meiryo UI" panose="020B0604030504040204" pitchFamily="50" charset="-128"/>
                        </a:rPr>
                        <a:t>日本国内において登記された法人であり、国内に事業実施場所を有していること。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en-US" altLang="ja-JP" sz="1200" dirty="0" err="1">
                          <a:solidFill>
                            <a:srgbClr val="C00000"/>
                          </a:solidFill>
                          <a:highlight>
                            <a:srgbClr val="FFFF00"/>
                          </a:highlight>
                          <a:latin typeface="Meiryo UI" panose="020B0604030504040204" pitchFamily="50" charset="-128"/>
                          <a:ea typeface="Meiryo UI" panose="020B0604030504040204" pitchFamily="50" charset="-128"/>
                        </a:rPr>
                        <a:t>Xx</a:t>
                      </a:r>
                      <a:r>
                        <a:rPr kumimoji="1" lang="ja-JP" altLang="en-US" sz="1200" dirty="0">
                          <a:solidFill>
                            <a:srgbClr val="C00000"/>
                          </a:solidFill>
                          <a:latin typeface="Meiryo UI" panose="020B0604030504040204" pitchFamily="50" charset="-128"/>
                          <a:ea typeface="Meiryo UI" panose="020B0604030504040204" pitchFamily="50" charset="-128"/>
                        </a:rPr>
                        <a:t>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126584">
                <a:tc>
                  <a:txBody>
                    <a:bodyPr/>
                    <a:lstStyle/>
                    <a:p>
                      <a:pPr algn="ctr"/>
                      <a:r>
                        <a:rPr kumimoji="1" lang="en-US" altLang="ja-JP" sz="1200" dirty="0">
                          <a:latin typeface="Meiryo UI" panose="020B0604030504040204" pitchFamily="50" charset="-128"/>
                          <a:ea typeface="Meiryo UI" panose="020B0604030504040204" pitchFamily="50" charset="-128"/>
                        </a:rPr>
                        <a:t>C</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本事業を的確に遂行する組織、人員等を有していること。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後段に記載の通り、要件を満たす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126584">
                <a:tc>
                  <a:txBody>
                    <a:bodyPr/>
                    <a:lstStyle/>
                    <a:p>
                      <a:pPr algn="ctr"/>
                      <a:r>
                        <a:rPr kumimoji="1" lang="en-US" altLang="ja-JP" sz="1200" dirty="0">
                          <a:latin typeface="Meiryo UI" panose="020B0604030504040204" pitchFamily="50" charset="-128"/>
                          <a:ea typeface="Meiryo UI" panose="020B0604030504040204" pitchFamily="50" charset="-128"/>
                        </a:rPr>
                        <a:t>D</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本事業の円滑な遂行に必要な経営基盤を有し、かつ、資金等について十分な管理能力を有していること。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err="1">
                          <a:solidFill>
                            <a:srgbClr val="C00000"/>
                          </a:solidFill>
                          <a:highlight>
                            <a:srgbClr val="FFFF00"/>
                          </a:highlight>
                          <a:latin typeface="Meiryo UI" panose="020B0604030504040204" pitchFamily="50" charset="-128"/>
                          <a:ea typeface="Meiryo UI" panose="020B0604030504040204" pitchFamily="50" charset="-128"/>
                        </a:rPr>
                        <a:t>Xx</a:t>
                      </a:r>
                      <a:r>
                        <a:rPr kumimoji="1" lang="ja-JP" altLang="en-US" sz="1200" dirty="0">
                          <a:solidFill>
                            <a:srgbClr val="C00000"/>
                          </a:solidFill>
                          <a:latin typeface="Meiryo UI" panose="020B0604030504040204" pitchFamily="50" charset="-128"/>
                          <a:ea typeface="Meiryo UI" panose="020B0604030504040204" pitchFamily="50" charset="-128"/>
                        </a:rPr>
                        <a:t>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126584">
                <a:tc>
                  <a:txBody>
                    <a:bodyPr/>
                    <a:lstStyle/>
                    <a:p>
                      <a:pPr algn="ctr"/>
                      <a:r>
                        <a:rPr kumimoji="1" lang="en-US" altLang="ja-JP" sz="1200" dirty="0">
                          <a:latin typeface="Meiryo UI" panose="020B0604030504040204" pitchFamily="50" charset="-128"/>
                          <a:ea typeface="Meiryo UI" panose="020B0604030504040204" pitchFamily="50" charset="-128"/>
                        </a:rPr>
                        <a:t>E</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ja-JP" altLang="en-US" sz="1100" dirty="0">
                          <a:latin typeface="Meiryo UI" panose="020B0604030504040204" pitchFamily="50" charset="-128"/>
                          <a:ea typeface="Meiryo UI" panose="020B0604030504040204" pitchFamily="50" charset="-128"/>
                        </a:rPr>
                        <a:t>経済産業省からの補助金交付等停止措置、又は、指名停止措置が講じられている者ではないこと。</a:t>
                      </a:r>
                      <a:endParaRPr kumimoji="1" lang="en-US" altLang="ja-JP" sz="11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C00000"/>
                          </a:solidFill>
                          <a:latin typeface="Meiryo UI" panose="020B0604030504040204" pitchFamily="50" charset="-128"/>
                          <a:ea typeface="Meiryo UI" panose="020B0604030504040204" pitchFamily="50" charset="-128"/>
                        </a:rPr>
                        <a:t>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428980">
                <a:tc>
                  <a:txBody>
                    <a:bodyPr/>
                    <a:lstStyle/>
                    <a:p>
                      <a:pPr algn="ctr"/>
                      <a:r>
                        <a:rPr kumimoji="1" lang="en-US" altLang="ja-JP" sz="1200" dirty="0">
                          <a:latin typeface="Meiryo UI" panose="020B0604030504040204" pitchFamily="50" charset="-128"/>
                          <a:ea typeface="Meiryo UI" panose="020B0604030504040204" pitchFamily="50" charset="-128"/>
                        </a:rPr>
                        <a:t>F</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次のいずれかに該当する事業者ではないこと。</a:t>
                      </a:r>
                    </a:p>
                    <a:p>
                      <a:r>
                        <a:rPr kumimoji="1" lang="ja-JP" altLang="en-US" sz="1100" dirty="0">
                          <a:latin typeface="Meiryo UI" panose="020B0604030504040204" pitchFamily="50" charset="-128"/>
                          <a:ea typeface="Meiryo UI" panose="020B0604030504040204" pitchFamily="50" charset="-128"/>
                        </a:rPr>
                        <a:t>イ　役員等のうちに暴力団員（暴力団員による不当な行為の防止等に関する法律（平成３年法律第</a:t>
                      </a:r>
                      <a:r>
                        <a:rPr kumimoji="1" lang="en-US" altLang="ja-JP" sz="1100" dirty="0">
                          <a:latin typeface="Meiryo UI" panose="020B0604030504040204" pitchFamily="50" charset="-128"/>
                          <a:ea typeface="Meiryo UI" panose="020B0604030504040204" pitchFamily="50" charset="-128"/>
                        </a:rPr>
                        <a:t>77</a:t>
                      </a:r>
                      <a:r>
                        <a:rPr kumimoji="1" lang="ja-JP" altLang="en-US" sz="1100" dirty="0">
                          <a:latin typeface="Meiryo UI" panose="020B0604030504040204" pitchFamily="50" charset="-128"/>
                          <a:ea typeface="Meiryo UI" panose="020B0604030504040204" pitchFamily="50" charset="-128"/>
                        </a:rPr>
                        <a:t>号。以下「暴力団対策法」という。）第２条第６号に規定する暴力団員をいう。以下同じ。）に該当する者及び暴力団の構成員等の統制の下にあるもの（以下「暴力団員等」という。）のある事業所</a:t>
                      </a:r>
                    </a:p>
                    <a:p>
                      <a:r>
                        <a:rPr kumimoji="1" lang="ja-JP" altLang="en-US" sz="1100" dirty="0">
                          <a:latin typeface="Meiryo UI" panose="020B0604030504040204" pitchFamily="50" charset="-128"/>
                          <a:ea typeface="Meiryo UI" panose="020B0604030504040204" pitchFamily="50" charset="-128"/>
                        </a:rPr>
                        <a:t>（以下、略）</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様式第４に記載の通り、要件を満たす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graphicFrame>
        <p:nvGraphicFramePr>
          <p:cNvPr id="3" name="表 2">
            <a:extLst>
              <a:ext uri="{FF2B5EF4-FFF2-40B4-BE49-F238E27FC236}">
                <a16:creationId xmlns:a16="http://schemas.microsoft.com/office/drawing/2014/main" id="{D8CA1A0B-817B-C0FE-5064-49B87812F82E}"/>
              </a:ext>
            </a:extLst>
          </p:cNvPr>
          <p:cNvGraphicFramePr>
            <a:graphicFrameLocks noGrp="1"/>
          </p:cNvGraphicFramePr>
          <p:nvPr>
            <p:extLst>
              <p:ext uri="{D42A27DB-BD31-4B8C-83A1-F6EECF244321}">
                <p14:modId xmlns:p14="http://schemas.microsoft.com/office/powerpoint/2010/main" val="2473190440"/>
              </p:ext>
            </p:extLst>
          </p:nvPr>
        </p:nvGraphicFramePr>
        <p:xfrm>
          <a:off x="226279" y="6068942"/>
          <a:ext cx="11880000" cy="70330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126584">
                <a:tc>
                  <a:txBody>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公募要領「</a:t>
                      </a:r>
                      <a:r>
                        <a:rPr kumimoji="1" lang="en-US" altLang="ja-JP" sz="1200" dirty="0">
                          <a:latin typeface="Meiryo UI" panose="020B0604030504040204" pitchFamily="50" charset="-128"/>
                          <a:ea typeface="Meiryo UI" panose="020B0604030504040204" pitchFamily="50" charset="-128"/>
                        </a:rPr>
                        <a:t>4.2. </a:t>
                      </a:r>
                      <a:r>
                        <a:rPr kumimoji="1" lang="ja-JP" altLang="en-US" sz="1200" dirty="0">
                          <a:latin typeface="Meiryo UI" panose="020B0604030504040204" pitchFamily="50" charset="-128"/>
                          <a:ea typeface="Meiryo UI" panose="020B0604030504040204" pitchFamily="50" charset="-128"/>
                        </a:rPr>
                        <a:t>補助金を支給しない間接補助事業者の要件」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428980">
                <a:tc>
                  <a:txBody>
                    <a:bodyPr/>
                    <a:lstStyle/>
                    <a:p>
                      <a:pPr algn="ctr"/>
                      <a:r>
                        <a:rPr kumimoji="1" lang="en-US" altLang="ja-JP" sz="1200" dirty="0">
                          <a:latin typeface="Meiryo UI" panose="020B0604030504040204" pitchFamily="50" charset="-128"/>
                          <a:ea typeface="Meiryo UI" panose="020B0604030504040204" pitchFamily="50" charset="-128"/>
                        </a:rPr>
                        <a:t>G</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不支給要件に該当しないこと。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6452EF19-9B98-0087-D68B-AC7528F9E930}"/>
              </a:ext>
            </a:extLst>
          </p:cNvPr>
          <p:cNvSpPr/>
          <p:nvPr/>
        </p:nvSpPr>
        <p:spPr>
          <a:xfrm>
            <a:off x="2161953" y="1219815"/>
            <a:ext cx="7868093" cy="44183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G</a:t>
            </a:r>
            <a:r>
              <a:rPr lang="ja-JP" altLang="en-US" sz="1400" dirty="0">
                <a:solidFill>
                  <a:srgbClr val="FF0000"/>
                </a:solidFill>
                <a:latin typeface="Meiryo UI" panose="020B0604030504040204" pitchFamily="50" charset="-128"/>
                <a:ea typeface="Meiryo UI" panose="020B0604030504040204" pitchFamily="50" charset="-128"/>
              </a:rPr>
              <a:t>の各項目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：要件を満たす場合には「様式第３別添３に記載の通り、要件を満たす」などと記載のうえ、様式第３別添３を提出すること。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：要件を満たす場合には「</a:t>
            </a:r>
            <a:r>
              <a:rPr lang="en-US" altLang="ja-JP" sz="1400" dirty="0" err="1">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（資料名）に記載の通り、要件を満たす」などと記載のうえ、当該資料を提出すること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：要件を満たす場合には「後段に記載の通り、要件を満たす」などと記載のうえ、本様式</a:t>
            </a:r>
            <a:r>
              <a:rPr lang="en-US" altLang="ja-JP" sz="1400" dirty="0">
                <a:solidFill>
                  <a:srgbClr val="FF0000"/>
                </a:solidFill>
                <a:latin typeface="Meiryo UI" panose="020B0604030504040204" pitchFamily="50" charset="-128"/>
                <a:ea typeface="Meiryo UI" panose="020B0604030504040204" pitchFamily="50" charset="-128"/>
              </a:rPr>
              <a:t>P14</a:t>
            </a:r>
            <a:r>
              <a:rPr lang="ja-JP" altLang="en-US" sz="1400" dirty="0">
                <a:solidFill>
                  <a:srgbClr val="FF0000"/>
                </a:solidFill>
                <a:latin typeface="Meiryo UI" panose="020B0604030504040204" pitchFamily="50" charset="-128"/>
                <a:ea typeface="Meiryo UI" panose="020B0604030504040204" pitchFamily="50" charset="-128"/>
              </a:rPr>
              <a:t>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D</a:t>
            </a:r>
            <a:r>
              <a:rPr lang="ja-JP" altLang="en-US" sz="1400" dirty="0">
                <a:solidFill>
                  <a:srgbClr val="FF0000"/>
                </a:solidFill>
                <a:latin typeface="Meiryo UI" panose="020B0604030504040204" pitchFamily="50" charset="-128"/>
                <a:ea typeface="Meiryo UI" panose="020B0604030504040204" pitchFamily="50" charset="-128"/>
              </a:rPr>
              <a:t>：要件を満たす場合には「</a:t>
            </a:r>
            <a:r>
              <a:rPr lang="en-US" altLang="ja-JP" sz="1400" dirty="0" err="1">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（資料名。財務諸表、応募申請者概要などを想定）に記載の通り、要件を満たす」などと記載のうえ、当該資料を提出すること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E</a:t>
            </a:r>
            <a:r>
              <a:rPr lang="ja-JP" altLang="en-US" sz="1400" dirty="0">
                <a:solidFill>
                  <a:srgbClr val="FF0000"/>
                </a:solidFill>
                <a:latin typeface="Meiryo UI" panose="020B0604030504040204" pitchFamily="50" charset="-128"/>
                <a:ea typeface="Meiryo UI" panose="020B0604030504040204" pitchFamily="50" charset="-128"/>
              </a:rPr>
              <a:t>：要件を満たす場合には「該当しないため、要件を満たす」などと記載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F</a:t>
            </a:r>
            <a:r>
              <a:rPr lang="ja-JP" altLang="en-US" sz="1400" dirty="0">
                <a:solidFill>
                  <a:srgbClr val="FF0000"/>
                </a:solidFill>
                <a:latin typeface="Meiryo UI" panose="020B0604030504040204" pitchFamily="50" charset="-128"/>
                <a:ea typeface="Meiryo UI" panose="020B0604030504040204" pitchFamily="50" charset="-128"/>
              </a:rPr>
              <a:t>：要件を満たす場合には「様式第４に記載の通り、要件を満たす」などと記載のうえ、様式第４を提出すること。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G</a:t>
            </a:r>
            <a:r>
              <a:rPr lang="ja-JP" altLang="en-US" sz="1400" dirty="0">
                <a:solidFill>
                  <a:srgbClr val="FF0000"/>
                </a:solidFill>
                <a:latin typeface="Meiryo UI" panose="020B0604030504040204" pitchFamily="50" charset="-128"/>
                <a:ea typeface="Meiryo UI" panose="020B0604030504040204" pitchFamily="50" charset="-128"/>
              </a:rPr>
              <a:t>：要件を満たす場合には「該当しないため、要件を満たす」などと記載</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287538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90BC2-B113-19D0-B156-1CFF168AA6D1}"/>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F0CA996E-992E-9518-0EA8-CF9290AA1DC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①イ</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適格性</a:t>
            </a:r>
          </a:p>
        </p:txBody>
      </p:sp>
      <p:sp>
        <p:nvSpPr>
          <p:cNvPr id="9" name="正方形/長方形 8">
            <a:extLst>
              <a:ext uri="{FF2B5EF4-FFF2-40B4-BE49-F238E27FC236}">
                <a16:creationId xmlns:a16="http://schemas.microsoft.com/office/drawing/2014/main" id="{BDFE1237-3351-6907-4103-2AD1186EA3C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6DE92593-12A9-A385-F8B0-44883E27D156}"/>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【C】</a:t>
            </a:r>
            <a:r>
              <a:rPr lang="ja-JP" altLang="en-US" dirty="0">
                <a:solidFill>
                  <a:schemeClr val="tx1"/>
                </a:solidFill>
              </a:rPr>
              <a:t>以下の体制にて、本事業を円滑に推進する</a:t>
            </a:r>
          </a:p>
        </p:txBody>
      </p:sp>
      <p:cxnSp>
        <p:nvCxnSpPr>
          <p:cNvPr id="6" name="直線コネクタ 5">
            <a:extLst>
              <a:ext uri="{FF2B5EF4-FFF2-40B4-BE49-F238E27FC236}">
                <a16:creationId xmlns:a16="http://schemas.microsoft.com/office/drawing/2014/main" id="{4B4265F0-05AB-A712-945B-32951F31930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2" name="グループ化 1">
            <a:extLst>
              <a:ext uri="{FF2B5EF4-FFF2-40B4-BE49-F238E27FC236}">
                <a16:creationId xmlns:a16="http://schemas.microsoft.com/office/drawing/2014/main" id="{CFA463ED-C251-4FB4-9CFB-A10E75468735}"/>
              </a:ext>
            </a:extLst>
          </p:cNvPr>
          <p:cNvGrpSpPr/>
          <p:nvPr/>
        </p:nvGrpSpPr>
        <p:grpSpPr>
          <a:xfrm>
            <a:off x="180000" y="1659209"/>
            <a:ext cx="11856000" cy="288000"/>
            <a:chOff x="156000" y="1879963"/>
            <a:chExt cx="5760000" cy="288000"/>
          </a:xfrm>
        </p:grpSpPr>
        <p:sp>
          <p:nvSpPr>
            <p:cNvPr id="7" name="正方形/長方形 6">
              <a:extLst>
                <a:ext uri="{FF2B5EF4-FFF2-40B4-BE49-F238E27FC236}">
                  <a16:creationId xmlns:a16="http://schemas.microsoft.com/office/drawing/2014/main" id="{6923FF6E-F50A-05A5-0B7F-5B3695D6E3D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実施体制</a:t>
              </a:r>
            </a:p>
          </p:txBody>
        </p:sp>
        <p:cxnSp>
          <p:nvCxnSpPr>
            <p:cNvPr id="8" name="直線コネクタ 7">
              <a:extLst>
                <a:ext uri="{FF2B5EF4-FFF2-40B4-BE49-F238E27FC236}">
                  <a16:creationId xmlns:a16="http://schemas.microsoft.com/office/drawing/2014/main" id="{DE0FC254-8064-B9DF-96A9-EB33EECB4FF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0" name="正方形/長方形 9">
            <a:extLst>
              <a:ext uri="{FF2B5EF4-FFF2-40B4-BE49-F238E27FC236}">
                <a16:creationId xmlns:a16="http://schemas.microsoft.com/office/drawing/2014/main" id="{59BF2DDA-B5D8-56E3-233C-13A05B9F146D}"/>
              </a:ext>
            </a:extLst>
          </p:cNvPr>
          <p:cNvSpPr/>
          <p:nvPr/>
        </p:nvSpPr>
        <p:spPr>
          <a:xfrm>
            <a:off x="2152432" y="2582913"/>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実施体制</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→単独申請の場合、</a:t>
            </a:r>
            <a:r>
              <a:rPr lang="ja-JP" altLang="en-US" sz="1400" u="sng" dirty="0">
                <a:solidFill>
                  <a:srgbClr val="FF0000"/>
                </a:solidFill>
                <a:latin typeface="Meiryo UI" panose="020B0604030504040204" pitchFamily="50" charset="-128"/>
                <a:ea typeface="Meiryo UI" panose="020B0604030504040204" pitchFamily="50" charset="-128"/>
              </a:rPr>
              <a:t>事業部等の単位で</a:t>
            </a:r>
            <a:r>
              <a:rPr lang="ja-JP" altLang="en-US" sz="1400" dirty="0">
                <a:solidFill>
                  <a:srgbClr val="FF0000"/>
                </a:solidFill>
                <a:latin typeface="Meiryo UI" panose="020B0604030504040204" pitchFamily="50" charset="-128"/>
                <a:ea typeface="Meiryo UI" panose="020B0604030504040204" pitchFamily="50" charset="-128"/>
              </a:rPr>
              <a:t>間接補助事業における役割分担を記載すること。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共同申請の場合、</a:t>
            </a:r>
            <a:r>
              <a:rPr lang="ja-JP" altLang="en-US" sz="1400" u="sng" dirty="0">
                <a:solidFill>
                  <a:srgbClr val="FF0000"/>
                </a:solidFill>
                <a:latin typeface="Meiryo UI" panose="020B0604030504040204" pitchFamily="50" charset="-128"/>
                <a:ea typeface="Meiryo UI" panose="020B0604030504040204" pitchFamily="50" charset="-128"/>
              </a:rPr>
              <a:t>事業者単位で</a:t>
            </a:r>
            <a:r>
              <a:rPr lang="ja-JP" altLang="en-US" sz="1400" dirty="0">
                <a:solidFill>
                  <a:srgbClr val="FF0000"/>
                </a:solidFill>
                <a:latin typeface="Meiryo UI" panose="020B0604030504040204" pitchFamily="50" charset="-128"/>
                <a:ea typeface="Meiryo UI" panose="020B0604030504040204" pitchFamily="50" charset="-128"/>
              </a:rPr>
              <a:t>補助事業における役割分担を記載すること。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21009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A26AE6-420D-42F9-7022-60E8B22E370F}"/>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0E7DB658-9F32-038F-BA17-432DD462A9A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p>
        </p:txBody>
      </p:sp>
      <p:sp>
        <p:nvSpPr>
          <p:cNvPr id="9" name="正方形/長方形 8">
            <a:extLst>
              <a:ext uri="{FF2B5EF4-FFF2-40B4-BE49-F238E27FC236}">
                <a16:creationId xmlns:a16="http://schemas.microsoft.com/office/drawing/2014/main" id="{D5BAE9A0-FC23-838B-132F-AA38124922A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AC07462E-8B7F-2A7B-07BE-AFE1C9DB084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間接補助事業を実施する全ての者において、経営層のコミットを約束する</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6B1E4F7F-B5F7-1ADD-74EC-4204210920D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27ED5814-EBE4-1172-F7CA-22CB8B142E5D}"/>
              </a:ext>
            </a:extLst>
          </p:cNvPr>
          <p:cNvGraphicFramePr>
            <a:graphicFrameLocks noGrp="1"/>
          </p:cNvGraphicFramePr>
          <p:nvPr>
            <p:extLst>
              <p:ext uri="{D42A27DB-BD31-4B8C-83A1-F6EECF244321}">
                <p14:modId xmlns:p14="http://schemas.microsoft.com/office/powerpoint/2010/main" val="2955741923"/>
              </p:ext>
            </p:extLst>
          </p:nvPr>
        </p:nvGraphicFramePr>
        <p:xfrm>
          <a:off x="179998" y="1551333"/>
          <a:ext cx="11856001" cy="4595388"/>
        </p:xfrm>
        <a:graphic>
          <a:graphicData uri="http://schemas.openxmlformats.org/drawingml/2006/table">
            <a:tbl>
              <a:tblPr firstRow="1" bandRow="1">
                <a:tableStyleId>{5C22544A-7EE6-4342-B048-85BDC9FD1C3A}</a:tableStyleId>
              </a:tblPr>
              <a:tblGrid>
                <a:gridCol w="1777935">
                  <a:extLst>
                    <a:ext uri="{9D8B030D-6E8A-4147-A177-3AD203B41FA5}">
                      <a16:colId xmlns:a16="http://schemas.microsoft.com/office/drawing/2014/main" val="1833360980"/>
                    </a:ext>
                  </a:extLst>
                </a:gridCol>
                <a:gridCol w="4862662">
                  <a:extLst>
                    <a:ext uri="{9D8B030D-6E8A-4147-A177-3AD203B41FA5}">
                      <a16:colId xmlns:a16="http://schemas.microsoft.com/office/drawing/2014/main" val="3449904519"/>
                    </a:ext>
                  </a:extLst>
                </a:gridCol>
                <a:gridCol w="5215404">
                  <a:extLst>
                    <a:ext uri="{9D8B030D-6E8A-4147-A177-3AD203B41FA5}">
                      <a16:colId xmlns:a16="http://schemas.microsoft.com/office/drawing/2014/main" val="2365904519"/>
                    </a:ext>
                  </a:extLst>
                </a:gridCol>
              </a:tblGrid>
              <a:tr h="232842">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応募申請者名</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各社における経営層のコミット</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pPr algn="ctr"/>
                      <a:r>
                        <a:rPr kumimoji="1" lang="ja-JP" altLang="en-US" sz="1200" dirty="0">
                          <a:latin typeface="Meiryo UI" panose="020B0604030504040204" pitchFamily="50" charset="-128"/>
                          <a:ea typeface="Meiryo UI" panose="020B0604030504040204" pitchFamily="50" charset="-128"/>
                        </a:rPr>
                        <a:t>幹事会社</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err="1">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株式会社</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後段に記載の通り、経営層がコミットする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720178">
                <a:tc rowSpan="5">
                  <a:txBody>
                    <a:bodyPr/>
                    <a:lstStyle/>
                    <a:p>
                      <a:pPr algn="ctr"/>
                      <a:r>
                        <a:rPr kumimoji="1" lang="ja-JP" altLang="en-US" sz="1200" dirty="0">
                          <a:latin typeface="Meiryo UI" panose="020B0604030504040204" pitchFamily="50" charset="-128"/>
                          <a:ea typeface="Meiryo UI" panose="020B0604030504040204" pitchFamily="50" charset="-128"/>
                        </a:rPr>
                        <a:t>共同実施者</a:t>
                      </a: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latin typeface="Meiryo UI" panose="020B0604030504040204" pitchFamily="50" charset="-128"/>
                          <a:ea typeface="Meiryo UI" panose="020B0604030504040204" pitchFamily="50" charset="-128"/>
                        </a:rPr>
                        <a:t>株式会社</a:t>
                      </a:r>
                      <a:r>
                        <a:rPr kumimoji="1" lang="en-US" altLang="ja-JP" sz="1200" dirty="0" err="1">
                          <a:latin typeface="Meiryo UI" panose="020B0604030504040204" pitchFamily="50" charset="-128"/>
                          <a:ea typeface="Meiryo UI" panose="020B0604030504040204" pitchFamily="50" charset="-128"/>
                        </a:rPr>
                        <a:t>Xx</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solidFill>
                            <a:srgbClr val="C00000"/>
                          </a:solidFill>
                          <a:latin typeface="Meiryo UI" panose="020B0604030504040204" pitchFamily="50" charset="-128"/>
                          <a:ea typeface="Meiryo UI" panose="020B0604030504040204" pitchFamily="50" charset="-128"/>
                        </a:rPr>
                        <a:t>後段に記載の通り、経営層がコミットする（代替手段様式を提出）</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720178">
                <a:tc vMerge="1">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A59F3CAF-D6D0-F334-4B55-AAE2B6B2BB18}"/>
              </a:ext>
            </a:extLst>
          </p:cNvPr>
          <p:cNvSpPr/>
          <p:nvPr/>
        </p:nvSpPr>
        <p:spPr>
          <a:xfrm>
            <a:off x="2161954" y="1562484"/>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幹事会社、共同実施者の全てにおける経営層のコミット状況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→各項目について、以下の通り記載すること。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経営層のコミットについて、本様式</a:t>
            </a:r>
            <a:r>
              <a:rPr lang="en-US" altLang="ja-JP" sz="1400" dirty="0">
                <a:solidFill>
                  <a:srgbClr val="FF0000"/>
                </a:solidFill>
                <a:latin typeface="Meiryo UI" panose="020B0604030504040204" pitchFamily="50" charset="-128"/>
                <a:ea typeface="Meiryo UI" panose="020B0604030504040204" pitchFamily="50" charset="-128"/>
              </a:rPr>
              <a:t>P16-19</a:t>
            </a:r>
            <a:r>
              <a:rPr lang="ja-JP" altLang="en-US" sz="1400" dirty="0">
                <a:solidFill>
                  <a:srgbClr val="FF0000"/>
                </a:solidFill>
                <a:latin typeface="Meiryo UI" panose="020B0604030504040204" pitchFamily="50" charset="-128"/>
                <a:ea typeface="Meiryo UI" panose="020B0604030504040204" pitchFamily="50" charset="-128"/>
              </a:rPr>
              <a:t>にて説明する場合は、「後段に記載の通り、経営層がコミットする」などと記載すること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経営層のコミットについて、本様式</a:t>
            </a:r>
            <a:r>
              <a:rPr lang="en-US" altLang="ja-JP" sz="1400" dirty="0">
                <a:solidFill>
                  <a:srgbClr val="FF0000"/>
                </a:solidFill>
                <a:latin typeface="Meiryo UI" panose="020B0604030504040204" pitchFamily="50" charset="-128"/>
                <a:ea typeface="Meiryo UI" panose="020B0604030504040204" pitchFamily="50" charset="-128"/>
              </a:rPr>
              <a:t>P20</a:t>
            </a:r>
            <a:r>
              <a:rPr lang="ja-JP" altLang="en-US" sz="1400" dirty="0">
                <a:solidFill>
                  <a:srgbClr val="FF0000"/>
                </a:solidFill>
                <a:latin typeface="Meiryo UI" panose="020B0604030504040204" pitchFamily="50" charset="-128"/>
                <a:ea typeface="Meiryo UI" panose="020B0604030504040204" pitchFamily="50" charset="-128"/>
              </a:rPr>
              <a:t>に示す代替手段にて説明する場合は、「後段に記載の通り、経営層がコミットする（代替手段様式を提出）」　などと記載すること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u="sng" dirty="0">
                <a:solidFill>
                  <a:srgbClr val="FF0000"/>
                </a:solidFill>
                <a:latin typeface="Meiryo UI" panose="020B0604030504040204" pitchFamily="50" charset="-128"/>
                <a:ea typeface="Meiryo UI" panose="020B0604030504040204" pitchFamily="50" charset="-128"/>
              </a:rPr>
              <a:t>※</a:t>
            </a:r>
            <a:r>
              <a:rPr lang="ja-JP" altLang="en-US" sz="1400" u="sng" dirty="0">
                <a:solidFill>
                  <a:srgbClr val="FF0000"/>
                </a:solidFill>
                <a:latin typeface="Meiryo UI" panose="020B0604030504040204" pitchFamily="50" charset="-128"/>
                <a:ea typeface="Meiryo UI" panose="020B0604030504040204" pitchFamily="50" charset="-128"/>
              </a:rPr>
              <a:t>代替手段が認められるのは、共同申請者のうち、本事業を中核的に推進する主体ではない場合のみであることに注意すること。</a:t>
            </a:r>
            <a:endParaRPr lang="en-US" altLang="ja-JP" sz="1400" u="sng"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u="sng"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2432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09050-CFE6-A3A9-9240-AFA5463387E5}"/>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F25C30C7-461E-0AD1-5DCB-803F78917A0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err="1">
                <a:solidFill>
                  <a:schemeClr val="tx1">
                    <a:lumMod val="50000"/>
                    <a:lumOff val="50000"/>
                  </a:schemeClr>
                </a:solidFill>
              </a:rPr>
              <a:t>XxX</a:t>
            </a:r>
            <a:r>
              <a:rPr lang="ja-JP" altLang="en-US" sz="2000" dirty="0">
                <a:solidFill>
                  <a:schemeClr val="tx1">
                    <a:lumMod val="50000"/>
                    <a:lumOff val="50000"/>
                  </a:schemeClr>
                </a:solidFill>
              </a:rPr>
              <a:t>株式会社｜（</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4" name="Title 1">
            <a:extLst>
              <a:ext uri="{FF2B5EF4-FFF2-40B4-BE49-F238E27FC236}">
                <a16:creationId xmlns:a16="http://schemas.microsoft.com/office/drawing/2014/main" id="{AF5BF8CF-0CDB-93C6-EFE0-C8997D405E07}"/>
              </a:ext>
            </a:extLst>
          </p:cNvPr>
          <p:cNvSpPr txBox="1">
            <a:spLocks/>
          </p:cNvSpPr>
          <p:nvPr/>
        </p:nvSpPr>
        <p:spPr>
          <a:xfrm>
            <a:off x="180000" y="687903"/>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間接補助事業の遂行において、経営層は</a:t>
            </a:r>
            <a:r>
              <a:rPr lang="en-US" altLang="ja-JP" dirty="0">
                <a:solidFill>
                  <a:schemeClr val="tx1"/>
                </a:solidFill>
              </a:rPr>
              <a:t>xx</a:t>
            </a:r>
            <a:r>
              <a:rPr lang="ja-JP" altLang="en-US" dirty="0">
                <a:solidFill>
                  <a:schemeClr val="tx1"/>
                </a:solidFill>
              </a:rPr>
              <a:t>の役割を担う</a:t>
            </a:r>
            <a:endParaRPr kumimoji="1" lang="en-US" altLang="ja-JP" strike="sngStrike" dirty="0">
              <a:solidFill>
                <a:srgbClr val="FF0000"/>
              </a:solidFill>
              <a:highlight>
                <a:srgbClr val="FFFF00"/>
              </a:highlight>
            </a:endParaRPr>
          </a:p>
        </p:txBody>
      </p:sp>
      <p:cxnSp>
        <p:nvCxnSpPr>
          <p:cNvPr id="5" name="直線コネクタ 4">
            <a:extLst>
              <a:ext uri="{FF2B5EF4-FFF2-40B4-BE49-F238E27FC236}">
                <a16:creationId xmlns:a16="http://schemas.microsoft.com/office/drawing/2014/main" id="{AF08BCEE-F804-964C-31D1-2F659CD7041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D5653C1B-B82C-427F-371C-FE378B1C0ADC}"/>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44" name="ee4pContent3">
            <a:extLst>
              <a:ext uri="{FF2B5EF4-FFF2-40B4-BE49-F238E27FC236}">
                <a16:creationId xmlns:a16="http://schemas.microsoft.com/office/drawing/2014/main" id="{CA9D5A5B-BE50-B2A5-D2B1-A663149B17EB}"/>
              </a:ext>
            </a:extLst>
          </p:cNvPr>
          <p:cNvSpPr txBox="1"/>
          <p:nvPr/>
        </p:nvSpPr>
        <p:spPr>
          <a:xfrm>
            <a:off x="6239439" y="2004348"/>
            <a:ext cx="5183998"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rPr>
              <a:t>本</a:t>
            </a:r>
            <a:r>
              <a:rPr lang="zh-TW" altLang="en-US" sz="1400" dirty="0">
                <a:latin typeface="Meiryo UI" panose="020B0604030504040204" pitchFamily="50" charset="-128"/>
                <a:ea typeface="Meiryo UI" panose="020B0604030504040204" pitchFamily="50" charset="-128"/>
              </a:rPr>
              <a:t>事業</a:t>
            </a:r>
            <a:r>
              <a:rPr lang="ja-JP" altLang="en-US" sz="1400" dirty="0">
                <a:latin typeface="Meiryo UI" panose="020B0604030504040204" pitchFamily="50" charset="-128"/>
                <a:ea typeface="Meiryo UI" panose="020B0604030504040204" pitchFamily="50" charset="-128"/>
              </a:rPr>
              <a:t>責任者と担当部署</a:t>
            </a:r>
            <a:endParaRPr lang="en-US" altLang="ja-JP" sz="1400" dirty="0">
              <a:latin typeface="Meiryo UI" panose="020B0604030504040204" pitchFamily="50" charset="-128"/>
              <a:ea typeface="Meiryo UI" panose="020B0604030504040204" pitchFamily="50" charset="-128"/>
            </a:endParaRPr>
          </a:p>
          <a:p>
            <a:pPr lvl="1">
              <a:buSzPct val="100000"/>
            </a:pPr>
            <a:r>
              <a:rPr lang="ja-JP" altLang="en-US" sz="1400" dirty="0">
                <a:latin typeface="Meiryo UI" panose="020B0604030504040204" pitchFamily="50" charset="-128"/>
                <a:ea typeface="Meiryo UI" panose="020B0604030504040204" pitchFamily="50" charset="-128"/>
              </a:rPr>
              <a:t>本</a:t>
            </a:r>
            <a:r>
              <a:rPr lang="zh-TW" altLang="en-US" sz="1400" dirty="0">
                <a:latin typeface="Meiryo UI" panose="020B0604030504040204" pitchFamily="50" charset="-128"/>
                <a:ea typeface="Meiryo UI" panose="020B0604030504040204" pitchFamily="50" charset="-128"/>
              </a:rPr>
              <a:t>事業</a:t>
            </a:r>
            <a:r>
              <a:rPr lang="ja-JP" altLang="en-US" sz="1400" dirty="0">
                <a:latin typeface="Meiryo UI" panose="020B0604030504040204" pitchFamily="50" charset="-128"/>
                <a:ea typeface="Meiryo UI" panose="020B0604030504040204" pitchFamily="50" charset="-128"/>
              </a:rPr>
              <a:t>責任者</a:t>
            </a:r>
            <a:endParaRPr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E</a:t>
            </a:r>
            <a:r>
              <a:rPr kumimoji="1" lang="ja-JP" altLang="en-US" sz="1400" dirty="0">
                <a:latin typeface="Meiryo UI" panose="020B0604030504040204" pitchFamily="50" charset="-128"/>
                <a:ea typeface="Meiryo UI" panose="020B0604030504040204" pitchFamily="50" charset="-128"/>
              </a:rPr>
              <a:t>本部長：</a:t>
            </a:r>
            <a:r>
              <a:rPr kumimoji="1" lang="en-US" altLang="ja-JP" sz="1400" dirty="0">
                <a:latin typeface="Meiryo UI" panose="020B0604030504040204" pitchFamily="50" charset="-128"/>
                <a:ea typeface="Meiryo UI" panose="020B0604030504040204" pitchFamily="50" charset="-128"/>
              </a:rPr>
              <a:t>XXX</a:t>
            </a:r>
            <a:r>
              <a:rPr kumimoji="1" lang="ja-JP" altLang="en-US" sz="1400" dirty="0">
                <a:latin typeface="Meiryo UI" panose="020B0604030504040204" pitchFamily="50" charset="-128"/>
                <a:ea typeface="Meiryo UI" panose="020B0604030504040204" pitchFamily="50" charset="-128"/>
              </a:rPr>
              <a:t>を担当</a:t>
            </a:r>
            <a:endParaRPr kumimoji="1" lang="en-US" altLang="ja-JP" sz="14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担当チーム</a:t>
            </a:r>
            <a:endParaRPr kumimoji="1" lang="en-US" altLang="ja-JP" sz="1400" dirty="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dirty="0">
                <a:latin typeface="Meiryo UI" panose="020B0604030504040204" pitchFamily="50" charset="-128"/>
                <a:ea typeface="Meiryo UI" panose="020B0604030504040204" pitchFamily="50" charset="-128"/>
              </a:rPr>
              <a:t>チーム</a:t>
            </a:r>
            <a:r>
              <a:rPr kumimoji="1" lang="en-US" altLang="ja-JP" sz="1400" dirty="0">
                <a:latin typeface="Meiryo UI" panose="020B0604030504040204" pitchFamily="50" charset="-128"/>
                <a:ea typeface="Meiryo UI" panose="020B0604030504040204" pitchFamily="50" charset="-128"/>
              </a:rPr>
              <a:t>A</a:t>
            </a:r>
            <a:r>
              <a:rPr kumimoji="1" lang="ja-JP" altLang="en-US" sz="1400" dirty="0">
                <a:latin typeface="Meiryo UI" panose="020B0604030504040204" pitchFamily="50" charset="-128"/>
                <a:ea typeface="Meiryo UI" panose="020B0604030504040204" pitchFamily="50" charset="-128"/>
              </a:rPr>
              <a:t>：①</a:t>
            </a:r>
            <a:r>
              <a:rPr kumimoji="1" lang="en-US" altLang="ja-JP" sz="1400" dirty="0">
                <a:latin typeface="Meiryo UI" panose="020B0604030504040204" pitchFamily="50" charset="-128"/>
                <a:ea typeface="Meiryo UI" panose="020B0604030504040204" pitchFamily="50" charset="-128"/>
              </a:rPr>
              <a:t>XXX</a:t>
            </a:r>
            <a:r>
              <a:rPr kumimoji="1" lang="ja-JP" altLang="en-US" sz="1400" dirty="0">
                <a:latin typeface="Meiryo UI" panose="020B0604030504040204" pitchFamily="50" charset="-128"/>
                <a:ea typeface="Meiryo UI" panose="020B0604030504040204" pitchFamily="50" charset="-128"/>
              </a:rPr>
              <a:t>を担当（専任○人、併任○人規模）</a:t>
            </a:r>
            <a:endParaRPr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チーム</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：③</a:t>
            </a: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を担当（専任○人、併任○人規模）</a:t>
            </a:r>
            <a:endParaRPr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チーム</a:t>
            </a:r>
            <a:r>
              <a:rPr lang="en-US" altLang="ja-JP" sz="1400" dirty="0">
                <a:latin typeface="Meiryo UI" panose="020B0604030504040204" pitchFamily="50" charset="-128"/>
                <a:ea typeface="Meiryo UI" panose="020B0604030504040204" pitchFamily="50" charset="-128"/>
              </a:rPr>
              <a:t>C</a:t>
            </a:r>
            <a:r>
              <a:rPr lang="ja-JP" altLang="en-US" sz="1400" dirty="0">
                <a:latin typeface="Meiryo UI" panose="020B0604030504040204" pitchFamily="50" charset="-128"/>
                <a:ea typeface="Meiryo UI" panose="020B0604030504040204" pitchFamily="50" charset="-128"/>
              </a:rPr>
              <a:t>：④</a:t>
            </a: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を担当（専任○人、併任○人規模）</a:t>
            </a:r>
            <a:endParaRPr lang="en-US" altLang="ja-JP" sz="1400" dirty="0">
              <a:latin typeface="Meiryo UI" panose="020B0604030504040204" pitchFamily="50" charset="-128"/>
              <a:ea typeface="Meiryo UI" panose="020B0604030504040204" pitchFamily="50" charset="-128"/>
            </a:endParaRPr>
          </a:p>
          <a:p>
            <a:pPr lvl="2">
              <a:buSzPct val="100000"/>
            </a:pPr>
            <a:r>
              <a:rPr lang="en-US" altLang="ja-JP" sz="1400" dirty="0">
                <a:latin typeface="Meiryo UI" panose="020B0604030504040204" pitchFamily="50" charset="-128"/>
                <a:ea typeface="Meiryo UI" panose="020B0604030504040204" pitchFamily="50" charset="-128"/>
              </a:rPr>
              <a:t>D</a:t>
            </a:r>
            <a:r>
              <a:rPr lang="ja-JP" altLang="en-US" sz="1400" dirty="0">
                <a:latin typeface="Meiryo UI" panose="020B0604030504040204" pitchFamily="50" charset="-128"/>
                <a:ea typeface="Meiryo UI" panose="020B0604030504040204" pitchFamily="50" charset="-128"/>
              </a:rPr>
              <a:t>部（</a:t>
            </a:r>
            <a:r>
              <a:rPr lang="en-US" altLang="ja-JP" sz="1400" dirty="0">
                <a:latin typeface="Meiryo UI" panose="020B0604030504040204" pitchFamily="50" charset="-128"/>
                <a:ea typeface="Meiryo UI" panose="020B0604030504040204" pitchFamily="50" charset="-128"/>
              </a:rPr>
              <a:t>F</a:t>
            </a:r>
            <a:r>
              <a:rPr lang="ja-JP" altLang="en-US" sz="1400" dirty="0">
                <a:latin typeface="Meiryo UI" panose="020B0604030504040204" pitchFamily="50" charset="-128"/>
                <a:ea typeface="Meiryo UI" panose="020B0604030504040204" pitchFamily="50" charset="-128"/>
              </a:rPr>
              <a:t>部長）：</a:t>
            </a: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を担当（専任○人、併任○人規模）</a:t>
            </a:r>
            <a:endParaRPr lang="en-US" altLang="ja-JP" sz="1400" dirty="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チームリーダー</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チームリーダー</a:t>
            </a:r>
            <a:r>
              <a:rPr kumimoji="1" lang="en-US" altLang="ja-JP" sz="1400" dirty="0">
                <a:latin typeface="Meiryo UI" panose="020B0604030504040204" pitchFamily="50" charset="-128"/>
                <a:ea typeface="Meiryo UI" panose="020B0604030504040204" pitchFamily="50" charset="-128"/>
              </a:rPr>
              <a:t>G</a:t>
            </a:r>
            <a:r>
              <a:rPr kumimoji="1" lang="ja-JP" altLang="en-US" sz="1400" dirty="0">
                <a:latin typeface="Meiryo UI" panose="020B0604030504040204" pitchFamily="50" charset="-128"/>
                <a:ea typeface="Meiryo UI" panose="020B0604030504040204" pitchFamily="50" charset="-128"/>
              </a:rPr>
              <a:t>：</a:t>
            </a:r>
            <a:r>
              <a:rPr kumimoji="1" lang="en-US" altLang="ja-JP" sz="1400" dirty="0">
                <a:latin typeface="Meiryo UI" panose="020B0604030504040204" pitchFamily="50" charset="-128"/>
                <a:ea typeface="Meiryo UI" panose="020B0604030504040204" pitchFamily="50" charset="-128"/>
              </a:rPr>
              <a:t>XXX</a:t>
            </a:r>
            <a:r>
              <a:rPr kumimoji="1" lang="ja-JP" altLang="en-US" sz="1400" dirty="0">
                <a:latin typeface="Meiryo UI" panose="020B0604030504040204" pitchFamily="50" charset="-128"/>
                <a:ea typeface="Meiryo UI" panose="020B0604030504040204" pitchFamily="50" charset="-128"/>
              </a:rPr>
              <a:t>等の実績</a:t>
            </a:r>
            <a:endParaRPr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チームリーダー</a:t>
            </a:r>
            <a:r>
              <a:rPr lang="en-US" altLang="ja-JP" sz="1400" dirty="0">
                <a:latin typeface="Meiryo UI" panose="020B0604030504040204" pitchFamily="50" charset="-128"/>
                <a:ea typeface="Meiryo UI" panose="020B0604030504040204" pitchFamily="50" charset="-128"/>
              </a:rPr>
              <a:t>H</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等の実績</a:t>
            </a:r>
            <a:endParaRPr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チームリーダー</a:t>
            </a:r>
            <a:r>
              <a:rPr lang="en-US" altLang="ja-JP" sz="1400" dirty="0">
                <a:latin typeface="Meiryo UI" panose="020B0604030504040204" pitchFamily="50" charset="-128"/>
                <a:ea typeface="Meiryo UI" panose="020B0604030504040204" pitchFamily="50" charset="-128"/>
              </a:rPr>
              <a:t>I</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等の実績</a:t>
            </a:r>
            <a:br>
              <a:rPr kumimoji="1" lang="en-US" altLang="ja-JP" sz="1400" dirty="0">
                <a:latin typeface="Meiryo UI" panose="020B0604030504040204" pitchFamily="50" charset="-128"/>
                <a:ea typeface="Meiryo UI" panose="020B0604030504040204" pitchFamily="50" charset="-128"/>
              </a:rPr>
            </a:br>
            <a:endParaRPr lang="en-US" altLang="ja-JP" sz="1400" dirty="0">
              <a:latin typeface="Meiryo UI" panose="020B0604030504040204" pitchFamily="50" charset="-128"/>
              <a:ea typeface="Meiryo UI" panose="020B0604030504040204" pitchFamily="50"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rPr>
              <a:t>部門間の連携方法</a:t>
            </a:r>
            <a:endParaRPr lang="en-US" altLang="ja-JP" sz="1400" dirty="0">
              <a:latin typeface="Meiryo UI" panose="020B0604030504040204" pitchFamily="50" charset="-128"/>
              <a:ea typeface="Meiryo UI" panose="020B0604030504040204" pitchFamily="50" charset="-128"/>
            </a:endParaRPr>
          </a:p>
          <a:p>
            <a:pPr lvl="1">
              <a:buSzPct val="100000"/>
            </a:pPr>
            <a:r>
              <a:rPr lang="en-US" altLang="ja-JP" sz="1400" dirty="0">
                <a:latin typeface="Meiryo UI" panose="020B0604030504040204" pitchFamily="50" charset="-128"/>
                <a:ea typeface="Meiryo UI" panose="020B0604030504040204" pitchFamily="50" charset="-128"/>
              </a:rPr>
              <a:t>XXX</a:t>
            </a:r>
          </a:p>
          <a:p>
            <a:pPr lvl="1">
              <a:buSzPct val="100000"/>
            </a:pPr>
            <a:r>
              <a:rPr lang="en-US" altLang="ja-JP" sz="1400" dirty="0">
                <a:latin typeface="Meiryo UI" panose="020B0604030504040204" pitchFamily="50" charset="-128"/>
                <a:ea typeface="Meiryo UI" panose="020B0604030504040204" pitchFamily="50" charset="-128"/>
              </a:rPr>
              <a:t>XXX</a:t>
            </a:r>
          </a:p>
        </p:txBody>
      </p:sp>
      <p:grpSp>
        <p:nvGrpSpPr>
          <p:cNvPr id="45" name="グループ化 44">
            <a:extLst>
              <a:ext uri="{FF2B5EF4-FFF2-40B4-BE49-F238E27FC236}">
                <a16:creationId xmlns:a16="http://schemas.microsoft.com/office/drawing/2014/main" id="{25368E8A-4639-B41A-4B2A-79258F214DF0}"/>
              </a:ext>
            </a:extLst>
          </p:cNvPr>
          <p:cNvGrpSpPr/>
          <p:nvPr/>
        </p:nvGrpSpPr>
        <p:grpSpPr>
          <a:xfrm>
            <a:off x="765598" y="2025817"/>
            <a:ext cx="5184000" cy="3332263"/>
            <a:chOff x="355247" y="2647690"/>
            <a:chExt cx="5701993" cy="3936437"/>
          </a:xfrm>
        </p:grpSpPr>
        <p:sp>
          <p:nvSpPr>
            <p:cNvPr id="46" name="Rectangle 56">
              <a:extLst>
                <a:ext uri="{FF2B5EF4-FFF2-40B4-BE49-F238E27FC236}">
                  <a16:creationId xmlns:a16="http://schemas.microsoft.com/office/drawing/2014/main" id="{76F502B7-EE32-E05D-CBAC-7CF72215A484}"/>
                </a:ext>
              </a:extLst>
            </p:cNvPr>
            <p:cNvSpPr/>
            <p:nvPr/>
          </p:nvSpPr>
          <p:spPr>
            <a:xfrm>
              <a:off x="1606653"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47" name="Rectangle 57">
              <a:extLst>
                <a:ext uri="{FF2B5EF4-FFF2-40B4-BE49-F238E27FC236}">
                  <a16:creationId xmlns:a16="http://schemas.microsoft.com/office/drawing/2014/main" id="{45DADFE6-C40A-BE44-9FCE-0957ACDF76A1}"/>
                </a:ext>
              </a:extLst>
            </p:cNvPr>
            <p:cNvSpPr/>
            <p:nvPr/>
          </p:nvSpPr>
          <p:spPr>
            <a:xfrm>
              <a:off x="2796019" y="5236819"/>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48" name="Rectangle 58">
              <a:extLst>
                <a:ext uri="{FF2B5EF4-FFF2-40B4-BE49-F238E27FC236}">
                  <a16:creationId xmlns:a16="http://schemas.microsoft.com/office/drawing/2014/main" id="{2F99600D-106D-ABEF-3846-1AD614B05B8D}"/>
                </a:ext>
              </a:extLst>
            </p:cNvPr>
            <p:cNvSpPr/>
            <p:nvPr/>
          </p:nvSpPr>
          <p:spPr>
            <a:xfrm>
              <a:off x="3988262"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dirty="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dirty="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dirty="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dirty="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dirty="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dirty="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dirty="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49" name="Connector: Elbow 59">
              <a:extLst>
                <a:ext uri="{FF2B5EF4-FFF2-40B4-BE49-F238E27FC236}">
                  <a16:creationId xmlns:a16="http://schemas.microsoft.com/office/drawing/2014/main" id="{A80649B9-601E-89E4-ECFE-9C8235F7DB82}"/>
                </a:ext>
              </a:extLst>
            </p:cNvPr>
            <p:cNvCxnSpPr>
              <a:cxnSpLocks/>
            </p:cNvCxnSpPr>
            <p:nvPr/>
          </p:nvCxnSpPr>
          <p:spPr>
            <a:xfrm rot="10800000" flipV="1">
              <a:off x="947451" y="3530858"/>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0" name="Rectangle 62">
              <a:extLst>
                <a:ext uri="{FF2B5EF4-FFF2-40B4-BE49-F238E27FC236}">
                  <a16:creationId xmlns:a16="http://schemas.microsoft.com/office/drawing/2014/main" id="{8AF524DA-E84A-C726-A6B8-2834ED4D655D}"/>
                </a:ext>
              </a:extLst>
            </p:cNvPr>
            <p:cNvSpPr>
              <a:spLocks noChangeArrowheads="1"/>
            </p:cNvSpPr>
            <p:nvPr/>
          </p:nvSpPr>
          <p:spPr bwMode="gray">
            <a:xfrm>
              <a:off x="1349512" y="2647690"/>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51" name="Rectangle 63">
              <a:extLst>
                <a:ext uri="{FF2B5EF4-FFF2-40B4-BE49-F238E27FC236}">
                  <a16:creationId xmlns:a16="http://schemas.microsoft.com/office/drawing/2014/main" id="{2EBCEB6A-5C78-59D9-B7EF-34B79346FCDB}"/>
                </a:ext>
              </a:extLst>
            </p:cNvPr>
            <p:cNvSpPr>
              <a:spLocks noChangeArrowheads="1"/>
            </p:cNvSpPr>
            <p:nvPr/>
          </p:nvSpPr>
          <p:spPr bwMode="gray">
            <a:xfrm>
              <a:off x="2599481" y="3753915"/>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52" name="Rectangle 64">
              <a:extLst>
                <a:ext uri="{FF2B5EF4-FFF2-40B4-BE49-F238E27FC236}">
                  <a16:creationId xmlns:a16="http://schemas.microsoft.com/office/drawing/2014/main" id="{933389CD-5D9E-1082-734D-A5024D030902}"/>
                </a:ext>
              </a:extLst>
            </p:cNvPr>
            <p:cNvSpPr>
              <a:spLocks noChangeArrowheads="1"/>
            </p:cNvSpPr>
            <p:nvPr/>
          </p:nvSpPr>
          <p:spPr bwMode="gray">
            <a:xfrm>
              <a:off x="355247" y="3753915"/>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53" name="Connector: Elbow 66">
              <a:extLst>
                <a:ext uri="{FF2B5EF4-FFF2-40B4-BE49-F238E27FC236}">
                  <a16:creationId xmlns:a16="http://schemas.microsoft.com/office/drawing/2014/main" id="{2C18A78D-8269-DD19-BAA4-38CCDBAB86AE}"/>
                </a:ext>
              </a:extLst>
            </p:cNvPr>
            <p:cNvCxnSpPr>
              <a:cxnSpLocks/>
            </p:cNvCxnSpPr>
            <p:nvPr/>
          </p:nvCxnSpPr>
          <p:spPr>
            <a:xfrm rot="5400000">
              <a:off x="3147803" y="3532517"/>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4" name="Straight Arrow Connector 67">
              <a:extLst>
                <a:ext uri="{FF2B5EF4-FFF2-40B4-BE49-F238E27FC236}">
                  <a16:creationId xmlns:a16="http://schemas.microsoft.com/office/drawing/2014/main" id="{B9B2D3C2-6E96-596F-690A-AC60AD8208B3}"/>
                </a:ext>
              </a:extLst>
            </p:cNvPr>
            <p:cNvCxnSpPr>
              <a:cxnSpLocks/>
            </p:cNvCxnSpPr>
            <p:nvPr/>
          </p:nvCxnSpPr>
          <p:spPr>
            <a:xfrm>
              <a:off x="1650455" y="4063477"/>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55" name="Straight Connector 71">
              <a:extLst>
                <a:ext uri="{FF2B5EF4-FFF2-40B4-BE49-F238E27FC236}">
                  <a16:creationId xmlns:a16="http://schemas.microsoft.com/office/drawing/2014/main" id="{5097C8CF-2633-2062-41E7-BF086008D6FE}"/>
                </a:ext>
              </a:extLst>
            </p:cNvPr>
            <p:cNvCxnSpPr>
              <a:cxnSpLocks/>
              <a:endCxn id="47" idx="0"/>
            </p:cNvCxnSpPr>
            <p:nvPr/>
          </p:nvCxnSpPr>
          <p:spPr>
            <a:xfrm>
              <a:off x="3369197"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6" name="Straight Connector 73">
              <a:extLst>
                <a:ext uri="{FF2B5EF4-FFF2-40B4-BE49-F238E27FC236}">
                  <a16:creationId xmlns:a16="http://schemas.microsoft.com/office/drawing/2014/main" id="{213E6FA0-A783-C31D-8269-F2BCC5C18284}"/>
                </a:ext>
              </a:extLst>
            </p:cNvPr>
            <p:cNvCxnSpPr>
              <a:cxnSpLocks/>
              <a:endCxn id="47" idx="0"/>
            </p:cNvCxnSpPr>
            <p:nvPr/>
          </p:nvCxnSpPr>
          <p:spPr>
            <a:xfrm flipH="1">
              <a:off x="3369198" y="4957983"/>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Connector: Elbow 76">
              <a:extLst>
                <a:ext uri="{FF2B5EF4-FFF2-40B4-BE49-F238E27FC236}">
                  <a16:creationId xmlns:a16="http://schemas.microsoft.com/office/drawing/2014/main" id="{DA444572-5B42-F459-F278-484B8BEA5E38}"/>
                </a:ext>
              </a:extLst>
            </p:cNvPr>
            <p:cNvCxnSpPr>
              <a:cxnSpLocks/>
              <a:stCxn id="46" idx="0"/>
            </p:cNvCxnSpPr>
            <p:nvPr/>
          </p:nvCxnSpPr>
          <p:spPr>
            <a:xfrm rot="5400000" flipH="1" flipV="1">
              <a:off x="2447062" y="4314685"/>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Connector: Elbow 77">
              <a:extLst>
                <a:ext uri="{FF2B5EF4-FFF2-40B4-BE49-F238E27FC236}">
                  <a16:creationId xmlns:a16="http://schemas.microsoft.com/office/drawing/2014/main" id="{CF1759AD-6CA1-7584-E59E-0A791E15555F}"/>
                </a:ext>
              </a:extLst>
            </p:cNvPr>
            <p:cNvCxnSpPr>
              <a:cxnSpLocks/>
              <a:stCxn id="48" idx="0"/>
            </p:cNvCxnSpPr>
            <p:nvPr/>
          </p:nvCxnSpPr>
          <p:spPr>
            <a:xfrm rot="16200000" flipV="1">
              <a:off x="3637867" y="4313245"/>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9" name="テキスト ボックス 58">
              <a:extLst>
                <a:ext uri="{FF2B5EF4-FFF2-40B4-BE49-F238E27FC236}">
                  <a16:creationId xmlns:a16="http://schemas.microsoft.com/office/drawing/2014/main" id="{4575DFC2-F01F-C174-184F-BB88472E75B8}"/>
                </a:ext>
              </a:extLst>
            </p:cNvPr>
            <p:cNvSpPr txBox="1"/>
            <p:nvPr/>
          </p:nvSpPr>
          <p:spPr>
            <a:xfrm>
              <a:off x="1787811" y="3872477"/>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0" name="Rectangle 56">
              <a:extLst>
                <a:ext uri="{FF2B5EF4-FFF2-40B4-BE49-F238E27FC236}">
                  <a16:creationId xmlns:a16="http://schemas.microsoft.com/office/drawing/2014/main" id="{5940F789-1DED-5486-CE21-F8EFC19D5E43}"/>
                </a:ext>
              </a:extLst>
            </p:cNvPr>
            <p:cNvSpPr/>
            <p:nvPr/>
          </p:nvSpPr>
          <p:spPr>
            <a:xfrm>
              <a:off x="373115"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61" name="直線コネクタ 60">
              <a:extLst>
                <a:ext uri="{FF2B5EF4-FFF2-40B4-BE49-F238E27FC236}">
                  <a16:creationId xmlns:a16="http://schemas.microsoft.com/office/drawing/2014/main" id="{17E8A6C7-2545-1ACA-17E7-1A060FC36319}"/>
                </a:ext>
              </a:extLst>
            </p:cNvPr>
            <p:cNvCxnSpPr>
              <a:cxnSpLocks/>
              <a:endCxn id="60" idx="0"/>
            </p:cNvCxnSpPr>
            <p:nvPr/>
          </p:nvCxnSpPr>
          <p:spPr>
            <a:xfrm>
              <a:off x="946293"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Straight Arrow Connector 67">
              <a:extLst>
                <a:ext uri="{FF2B5EF4-FFF2-40B4-BE49-F238E27FC236}">
                  <a16:creationId xmlns:a16="http://schemas.microsoft.com/office/drawing/2014/main" id="{D084DFDC-9632-D977-0908-F0E75D4F1798}"/>
                </a:ext>
              </a:extLst>
            </p:cNvPr>
            <p:cNvCxnSpPr>
              <a:cxnSpLocks/>
            </p:cNvCxnSpPr>
            <p:nvPr/>
          </p:nvCxnSpPr>
          <p:spPr>
            <a:xfrm>
              <a:off x="1930537" y="6395686"/>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3" name="テキスト ボックス 62">
              <a:extLst>
                <a:ext uri="{FF2B5EF4-FFF2-40B4-BE49-F238E27FC236}">
                  <a16:creationId xmlns:a16="http://schemas.microsoft.com/office/drawing/2014/main" id="{3DC77E7A-4401-D698-304F-F68976F38412}"/>
                </a:ext>
              </a:extLst>
            </p:cNvPr>
            <p:cNvSpPr txBox="1"/>
            <p:nvPr/>
          </p:nvSpPr>
          <p:spPr>
            <a:xfrm>
              <a:off x="3067876" y="621308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4" name="Rectangle 63">
              <a:extLst>
                <a:ext uri="{FF2B5EF4-FFF2-40B4-BE49-F238E27FC236}">
                  <a16:creationId xmlns:a16="http://schemas.microsoft.com/office/drawing/2014/main" id="{6AA25AF1-82A6-0684-0EA7-230B754CBA5E}"/>
                </a:ext>
              </a:extLst>
            </p:cNvPr>
            <p:cNvSpPr>
              <a:spLocks noChangeArrowheads="1"/>
            </p:cNvSpPr>
            <p:nvPr/>
          </p:nvSpPr>
          <p:spPr bwMode="gray">
            <a:xfrm>
              <a:off x="4617240" y="3757234"/>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65" name="Connector: Elbow 66">
              <a:extLst>
                <a:ext uri="{FF2B5EF4-FFF2-40B4-BE49-F238E27FC236}">
                  <a16:creationId xmlns:a16="http://schemas.microsoft.com/office/drawing/2014/main" id="{9F145718-272A-B7F7-88E9-CB9CA6E94954}"/>
                </a:ext>
              </a:extLst>
            </p:cNvPr>
            <p:cNvCxnSpPr>
              <a:cxnSpLocks/>
            </p:cNvCxnSpPr>
            <p:nvPr/>
          </p:nvCxnSpPr>
          <p:spPr>
            <a:xfrm>
              <a:off x="3380459" y="3530858"/>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66" name="Straight Arrow Connector 67">
              <a:extLst>
                <a:ext uri="{FF2B5EF4-FFF2-40B4-BE49-F238E27FC236}">
                  <a16:creationId xmlns:a16="http://schemas.microsoft.com/office/drawing/2014/main" id="{76E94583-2EC8-AD5B-1D8C-F726FCA1F899}"/>
                </a:ext>
              </a:extLst>
            </p:cNvPr>
            <p:cNvCxnSpPr>
              <a:cxnSpLocks/>
            </p:cNvCxnSpPr>
            <p:nvPr/>
          </p:nvCxnSpPr>
          <p:spPr>
            <a:xfrm>
              <a:off x="4167475" y="4066949"/>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7" name="テキスト ボックス 66">
              <a:extLst>
                <a:ext uri="{FF2B5EF4-FFF2-40B4-BE49-F238E27FC236}">
                  <a16:creationId xmlns:a16="http://schemas.microsoft.com/office/drawing/2014/main" id="{16C689EB-9705-2F15-E336-842078D5FE14}"/>
                </a:ext>
              </a:extLst>
            </p:cNvPr>
            <p:cNvSpPr txBox="1"/>
            <p:nvPr/>
          </p:nvSpPr>
          <p:spPr>
            <a:xfrm>
              <a:off x="4075317" y="384722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grpSp>
        <p:nvGrpSpPr>
          <p:cNvPr id="68" name="グループ化 67">
            <a:extLst>
              <a:ext uri="{FF2B5EF4-FFF2-40B4-BE49-F238E27FC236}">
                <a16:creationId xmlns:a16="http://schemas.microsoft.com/office/drawing/2014/main" id="{65B8A989-D3F4-2AC3-AE99-D69F64CAAAD7}"/>
              </a:ext>
            </a:extLst>
          </p:cNvPr>
          <p:cNvGrpSpPr/>
          <p:nvPr/>
        </p:nvGrpSpPr>
        <p:grpSpPr>
          <a:xfrm>
            <a:off x="765598" y="1555423"/>
            <a:ext cx="5184000" cy="288000"/>
            <a:chOff x="156000" y="1879963"/>
            <a:chExt cx="5760000" cy="288000"/>
          </a:xfrm>
        </p:grpSpPr>
        <p:sp>
          <p:nvSpPr>
            <p:cNvPr id="69" name="正方形/長方形 68">
              <a:extLst>
                <a:ext uri="{FF2B5EF4-FFF2-40B4-BE49-F238E27FC236}">
                  <a16:creationId xmlns:a16="http://schemas.microsoft.com/office/drawing/2014/main" id="{DC6117BD-B06B-CEBD-3328-CEAFA63501E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a:solidFill>
                    <a:schemeClr val="tx1"/>
                  </a:solidFill>
                  <a:latin typeface="Meiryo UI" panose="020B0604030504040204" pitchFamily="50" charset="-128"/>
                  <a:ea typeface="Meiryo UI" panose="020B0604030504040204" pitchFamily="50" charset="-128"/>
                </a:rPr>
                <a:t>組織内体制図</a:t>
              </a:r>
            </a:p>
          </p:txBody>
        </p:sp>
        <p:cxnSp>
          <p:nvCxnSpPr>
            <p:cNvPr id="70" name="直線コネクタ 69">
              <a:extLst>
                <a:ext uri="{FF2B5EF4-FFF2-40B4-BE49-F238E27FC236}">
                  <a16:creationId xmlns:a16="http://schemas.microsoft.com/office/drawing/2014/main" id="{26C0E836-ADB7-D877-04E8-014A0609323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71" name="グループ化 70">
            <a:extLst>
              <a:ext uri="{FF2B5EF4-FFF2-40B4-BE49-F238E27FC236}">
                <a16:creationId xmlns:a16="http://schemas.microsoft.com/office/drawing/2014/main" id="{D22D5D3A-4F55-79D5-B3BB-556C30A92A6A}"/>
              </a:ext>
            </a:extLst>
          </p:cNvPr>
          <p:cNvGrpSpPr/>
          <p:nvPr/>
        </p:nvGrpSpPr>
        <p:grpSpPr>
          <a:xfrm>
            <a:off x="6239438" y="1555423"/>
            <a:ext cx="5184000" cy="288000"/>
            <a:chOff x="156000" y="1879963"/>
            <a:chExt cx="5760000" cy="288000"/>
          </a:xfrm>
        </p:grpSpPr>
        <p:sp>
          <p:nvSpPr>
            <p:cNvPr id="72" name="正方形/長方形 71">
              <a:extLst>
                <a:ext uri="{FF2B5EF4-FFF2-40B4-BE49-F238E27FC236}">
                  <a16:creationId xmlns:a16="http://schemas.microsoft.com/office/drawing/2014/main" id="{A0C83EC8-BB22-1BF3-C090-330D50BE23C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組織内の役割分担</a:t>
              </a:r>
            </a:p>
          </p:txBody>
        </p:sp>
        <p:cxnSp>
          <p:nvCxnSpPr>
            <p:cNvPr id="73" name="直線コネクタ 72">
              <a:extLst>
                <a:ext uri="{FF2B5EF4-FFF2-40B4-BE49-F238E27FC236}">
                  <a16:creationId xmlns:a16="http://schemas.microsoft.com/office/drawing/2014/main" id="{A0766AD6-F690-B142-2FD0-351831E4715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4" name="正方形/長方形 73">
            <a:extLst>
              <a:ext uri="{FF2B5EF4-FFF2-40B4-BE49-F238E27FC236}">
                <a16:creationId xmlns:a16="http://schemas.microsoft.com/office/drawing/2014/main" id="{4961E299-2DA3-4C19-CB1C-130F01121D49}"/>
              </a:ext>
            </a:extLst>
          </p:cNvPr>
          <p:cNvSpPr/>
          <p:nvPr/>
        </p:nvSpPr>
        <p:spPr>
          <a:xfrm>
            <a:off x="2552904" y="1700287"/>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組織内体制図、組織内の役割分担</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→以下に留意の上、記載すること。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経営者以下の体制と役割分担を網羅的に記載すること。（関与する専任・併任の人員規模の想定も併せて記載すること）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確実な市場導入を実現する上で、各担当部門と連携した実施体制を構築し、体制図に記載すること。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部門間の連携を図るための具体的な方策（定期的に部長レベルで相互の進捗報告を行う、経営者直轄の専門組織を設置する等）を記載すること。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811513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ee4pContent3">
            <a:extLst>
              <a:ext uri="{FF2B5EF4-FFF2-40B4-BE49-F238E27FC236}">
                <a16:creationId xmlns:a16="http://schemas.microsoft.com/office/drawing/2014/main" id="{3D8FEA42-F236-4785-AEA3-877E079652FC}"/>
              </a:ext>
            </a:extLst>
          </p:cNvPr>
          <p:cNvSpPr txBox="1"/>
          <p:nvPr/>
        </p:nvSpPr>
        <p:spPr>
          <a:xfrm>
            <a:off x="6266886" y="2141413"/>
            <a:ext cx="5742000" cy="189067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全社事業ポートフォリオにおける本事業への人材・設備・資金</a:t>
            </a:r>
            <a:br>
              <a:rPr kumimoji="1" lang="en-US" altLang="ja-JP" sz="1400" dirty="0">
                <a:latin typeface="Meiryo UI" panose="020B0604030504040204" pitchFamily="50" charset="-128"/>
                <a:ea typeface="Meiryo UI" panose="020B0604030504040204" pitchFamily="50" charset="-128"/>
              </a:rPr>
            </a:br>
            <a:r>
              <a:rPr kumimoji="1" lang="ja-JP" altLang="en-US" sz="1400" dirty="0">
                <a:latin typeface="Meiryo UI" panose="020B0604030504040204" pitchFamily="50" charset="-128"/>
                <a:ea typeface="Meiryo UI" panose="020B0604030504040204" pitchFamily="50" charset="-128"/>
              </a:rPr>
              <a:t>の投入方針</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どのような人材を採用または配置転換により何名程度確保するか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既存・新規の設備・土地をどのように確保・活用するか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国費負担以外で、何に対してどの程度の資金を投じる予定か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lvl="1">
              <a:buSzPct val="100000"/>
            </a:pPr>
            <a:r>
              <a:rPr kumimoji="1" lang="ja-JP" altLang="en-US" sz="1400" dirty="0">
                <a:latin typeface="Meiryo UI" panose="020B0604030504040204" pitchFamily="50" charset="-128"/>
                <a:ea typeface="Meiryo UI" panose="020B0604030504040204" pitchFamily="50" charset="-128"/>
              </a:rPr>
              <a:t>機動的な経営資源投入、実施体制の柔軟性確保</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事業の進捗や環境変化を踏まえ、事業体制や手法等の見直し、追加的な資源投入等を行う準備・体制（現場への権限委譲等）があるか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dirty="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0507C926-1F87-E12C-63F6-C23FBBD7EB7B}"/>
              </a:ext>
            </a:extLst>
          </p:cNvPr>
          <p:cNvGrpSpPr/>
          <p:nvPr/>
        </p:nvGrpSpPr>
        <p:grpSpPr>
          <a:xfrm>
            <a:off x="6269999" y="1618014"/>
            <a:ext cx="5742000" cy="288000"/>
            <a:chOff x="156000" y="1879963"/>
            <a:chExt cx="5760000" cy="288000"/>
          </a:xfrm>
        </p:grpSpPr>
        <p:sp>
          <p:nvSpPr>
            <p:cNvPr id="8" name="正方形/長方形 7">
              <a:extLst>
                <a:ext uri="{FF2B5EF4-FFF2-40B4-BE49-F238E27FC236}">
                  <a16:creationId xmlns:a16="http://schemas.microsoft.com/office/drawing/2014/main" id="{F3E2D706-7CFB-A804-ED87-DDCD623108C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（例２）経営資源の投入方針</a:t>
              </a:r>
            </a:p>
          </p:txBody>
        </p:sp>
        <p:cxnSp>
          <p:nvCxnSpPr>
            <p:cNvPr id="9" name="直線コネクタ 8">
              <a:extLst>
                <a:ext uri="{FF2B5EF4-FFF2-40B4-BE49-F238E27FC236}">
                  <a16:creationId xmlns:a16="http://schemas.microsoft.com/office/drawing/2014/main" id="{EB7E02E3-398C-DAA0-6FF4-EFE37014345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 name="Title 1">
            <a:extLst>
              <a:ext uri="{FF2B5EF4-FFF2-40B4-BE49-F238E27FC236}">
                <a16:creationId xmlns:a16="http://schemas.microsoft.com/office/drawing/2014/main" id="{5E19C6CF-C035-2B25-AD7A-0B04EF02815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err="1">
                <a:solidFill>
                  <a:schemeClr val="tx1">
                    <a:lumMod val="50000"/>
                    <a:lumOff val="50000"/>
                  </a:schemeClr>
                </a:solidFill>
              </a:rPr>
              <a:t>XxX</a:t>
            </a:r>
            <a:r>
              <a:rPr lang="ja-JP" altLang="en-US" sz="2000" dirty="0">
                <a:solidFill>
                  <a:schemeClr val="tx1">
                    <a:lumMod val="50000"/>
                    <a:lumOff val="50000"/>
                  </a:schemeClr>
                </a:solidFill>
              </a:rPr>
              <a:t>株式会社｜（</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11" name="Title 1">
            <a:extLst>
              <a:ext uri="{FF2B5EF4-FFF2-40B4-BE49-F238E27FC236}">
                <a16:creationId xmlns:a16="http://schemas.microsoft.com/office/drawing/2014/main" id="{F27148F9-5680-D87C-4200-52814F49239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に取り組むことで、間接補助事業の円滑な推進と目標達成を目指す</a:t>
            </a:r>
            <a:endParaRPr kumimoji="1" lang="en-US" altLang="ja-JP" dirty="0">
              <a:solidFill>
                <a:srgbClr val="FF0000"/>
              </a:solidFill>
            </a:endParaRPr>
          </a:p>
        </p:txBody>
      </p:sp>
      <p:cxnSp>
        <p:nvCxnSpPr>
          <p:cNvPr id="12" name="直線コネクタ 11">
            <a:extLst>
              <a:ext uri="{FF2B5EF4-FFF2-40B4-BE49-F238E27FC236}">
                <a16:creationId xmlns:a16="http://schemas.microsoft.com/office/drawing/2014/main" id="{13DAD8DD-BC3F-9454-63E6-9C0CC098C9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1B06CB65-D1EB-7083-377D-802EBDF5D5E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60" name="ee4pContent3">
            <a:extLst>
              <a:ext uri="{FF2B5EF4-FFF2-40B4-BE49-F238E27FC236}">
                <a16:creationId xmlns:a16="http://schemas.microsoft.com/office/drawing/2014/main" id="{3D8FEA42-F236-4785-AEA3-877E079652FC}"/>
              </a:ext>
            </a:extLst>
          </p:cNvPr>
          <p:cNvSpPr txBox="1"/>
          <p:nvPr/>
        </p:nvSpPr>
        <p:spPr>
          <a:xfrm>
            <a:off x="6268344" y="5740786"/>
            <a:ext cx="5740541"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dirty="0">
                <a:latin typeface="Meiryo UI" panose="020B0604030504040204" pitchFamily="50" charset="-128"/>
                <a:ea typeface="Meiryo UI" panose="020B0604030504040204" pitchFamily="50" charset="-128"/>
              </a:rPr>
              <a:t>事業の進捗状況が、経営者や担当役員・担当管理職等の評価や報酬の一部に反映されるか</a:t>
            </a:r>
            <a:endParaRPr lang="en-US" altLang="ja-JP" sz="1400" dirty="0">
              <a:latin typeface="Meiryo UI" panose="020B0604030504040204" pitchFamily="50" charset="-128"/>
              <a:ea typeface="Meiryo UI" panose="020B0604030504040204" pitchFamily="50" charset="-128"/>
            </a:endParaRPr>
          </a:p>
          <a:p>
            <a:pPr lvl="1">
              <a:buSzPct val="100000"/>
            </a:pPr>
            <a:r>
              <a:rPr lang="en-US" altLang="ja-JP" sz="1400" dirty="0">
                <a:latin typeface="Meiryo UI" panose="020B0604030504040204" pitchFamily="50" charset="-128"/>
                <a:ea typeface="Meiryo UI" panose="020B0604030504040204" pitchFamily="50" charset="-128"/>
              </a:rPr>
              <a:t>xxx</a:t>
            </a:r>
          </a:p>
        </p:txBody>
      </p:sp>
      <p:sp>
        <p:nvSpPr>
          <p:cNvPr id="4" name="ee4pContent3">
            <a:extLst>
              <a:ext uri="{FF2B5EF4-FFF2-40B4-BE49-F238E27FC236}">
                <a16:creationId xmlns:a16="http://schemas.microsoft.com/office/drawing/2014/main" id="{3D8FEA42-F236-4785-AEA3-877E079652FC}"/>
              </a:ext>
            </a:extLst>
          </p:cNvPr>
          <p:cNvSpPr txBox="1"/>
          <p:nvPr/>
        </p:nvSpPr>
        <p:spPr>
          <a:xfrm>
            <a:off x="180001" y="2045696"/>
            <a:ext cx="5702400" cy="412060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経営者のリーダーシップ</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dirty="0">
              <a:latin typeface="Meiryo UI" panose="020B0604030504040204" pitchFamily="50" charset="-128"/>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事業のモニタリング・管理</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経営層が、事業の進め方・内容に対して適切なタイミングで指示を出すか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事業の進捗を判断するにあたり、社内外から幅広い意見を取り入れるか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生産開始、市場導入の実施を判断するために、どのような</a:t>
            </a:r>
            <a:r>
              <a:rPr kumimoji="1" lang="en-US" altLang="ja-JP" sz="1400" dirty="0">
                <a:latin typeface="Meiryo UI" panose="020B0604030504040204" pitchFamily="50" charset="-128"/>
                <a:ea typeface="Meiryo UI" panose="020B0604030504040204" pitchFamily="50" charset="-128"/>
              </a:rPr>
              <a:t>KPI</a:t>
            </a:r>
            <a:r>
              <a:rPr kumimoji="1" lang="ja-JP" altLang="en-US" sz="1400" dirty="0">
                <a:latin typeface="Meiryo UI" panose="020B0604030504040204" pitchFamily="50" charset="-128"/>
                <a:ea typeface="Meiryo UI" panose="020B0604030504040204" pitchFamily="50" charset="-128"/>
              </a:rPr>
              <a:t>・条件を予め設定しておくか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p:txBody>
      </p:sp>
      <p:grpSp>
        <p:nvGrpSpPr>
          <p:cNvPr id="10" name="グループ化 9">
            <a:extLst>
              <a:ext uri="{FF2B5EF4-FFF2-40B4-BE49-F238E27FC236}">
                <a16:creationId xmlns:a16="http://schemas.microsoft.com/office/drawing/2014/main" id="{575F189A-5B87-F958-FB78-FEFFB2E39BFF}"/>
              </a:ext>
            </a:extLst>
          </p:cNvPr>
          <p:cNvGrpSpPr/>
          <p:nvPr/>
        </p:nvGrpSpPr>
        <p:grpSpPr>
          <a:xfrm>
            <a:off x="180000" y="1618014"/>
            <a:ext cx="5702400" cy="288000"/>
            <a:chOff x="156000" y="1879963"/>
            <a:chExt cx="5760000" cy="288000"/>
          </a:xfrm>
        </p:grpSpPr>
        <p:sp>
          <p:nvSpPr>
            <p:cNvPr id="14" name="正方形/長方形 13">
              <a:extLst>
                <a:ext uri="{FF2B5EF4-FFF2-40B4-BE49-F238E27FC236}">
                  <a16:creationId xmlns:a16="http://schemas.microsoft.com/office/drawing/2014/main" id="{228EA51C-C676-67DC-86B8-8C1C7D81E0A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（例１）経営者等による具体的な施策・活動方針</a:t>
              </a:r>
            </a:p>
          </p:txBody>
        </p:sp>
        <p:cxnSp>
          <p:nvCxnSpPr>
            <p:cNvPr id="15" name="直線コネクタ 14">
              <a:extLst>
                <a:ext uri="{FF2B5EF4-FFF2-40B4-BE49-F238E27FC236}">
                  <a16:creationId xmlns:a16="http://schemas.microsoft.com/office/drawing/2014/main" id="{1EBA22B3-FFF0-BAC6-227D-BD03C653A84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6" name="グループ化 15">
            <a:extLst>
              <a:ext uri="{FF2B5EF4-FFF2-40B4-BE49-F238E27FC236}">
                <a16:creationId xmlns:a16="http://schemas.microsoft.com/office/drawing/2014/main" id="{E568DDEB-FF39-31EE-CA91-16E49883A073}"/>
              </a:ext>
            </a:extLst>
          </p:cNvPr>
          <p:cNvGrpSpPr/>
          <p:nvPr/>
        </p:nvGrpSpPr>
        <p:grpSpPr>
          <a:xfrm>
            <a:off x="6266886" y="5318618"/>
            <a:ext cx="5742000" cy="288000"/>
            <a:chOff x="156000" y="1879963"/>
            <a:chExt cx="5760000" cy="288000"/>
          </a:xfrm>
        </p:grpSpPr>
        <p:sp>
          <p:nvSpPr>
            <p:cNvPr id="17" name="正方形/長方形 16">
              <a:extLst>
                <a:ext uri="{FF2B5EF4-FFF2-40B4-BE49-F238E27FC236}">
                  <a16:creationId xmlns:a16="http://schemas.microsoft.com/office/drawing/2014/main" id="{8B2D766E-B2D0-AE9E-A469-3B81AA592A4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（例３）経営者等の評価・報酬への反映</a:t>
              </a:r>
            </a:p>
          </p:txBody>
        </p:sp>
        <p:cxnSp>
          <p:nvCxnSpPr>
            <p:cNvPr id="18" name="直線コネクタ 17">
              <a:extLst>
                <a:ext uri="{FF2B5EF4-FFF2-40B4-BE49-F238E27FC236}">
                  <a16:creationId xmlns:a16="http://schemas.microsoft.com/office/drawing/2014/main" id="{8824468E-F187-585A-FEB3-A7C15C4C1E0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3" name="正方形/長方形 22">
            <a:extLst>
              <a:ext uri="{FF2B5EF4-FFF2-40B4-BE49-F238E27FC236}">
                <a16:creationId xmlns:a16="http://schemas.microsoft.com/office/drawing/2014/main" id="{D4CAE328-DFCA-37C5-BE7E-C9BD6DA009EA}"/>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間接補助事業の円滑な推進・目標達成に向けた取組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66843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e4pContent3">
            <a:extLst>
              <a:ext uri="{FF2B5EF4-FFF2-40B4-BE49-F238E27FC236}">
                <a16:creationId xmlns:a16="http://schemas.microsoft.com/office/drawing/2014/main" id="{3D8FEA42-F236-4785-AEA3-877E079652FC}"/>
              </a:ext>
            </a:extLst>
          </p:cNvPr>
          <p:cNvSpPr txBox="1"/>
          <p:nvPr/>
        </p:nvSpPr>
        <p:spPr>
          <a:xfrm>
            <a:off x="197689" y="2251469"/>
            <a:ext cx="5166311" cy="939959"/>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dirty="0">
                <a:latin typeface="Meiryo UI" panose="020B0604030504040204" pitchFamily="50" charset="-128"/>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latin typeface="Meiryo UI" panose="020B0604030504040204" pitchFamily="50" charset="-128"/>
              <a:ea typeface="Meiryo UI" panose="020B0604030504040204" pitchFamily="50" charset="-128"/>
            </a:endParaRPr>
          </a:p>
          <a:p>
            <a:pPr lvl="1">
              <a:buSzPct val="100000"/>
            </a:pPr>
            <a:r>
              <a:rPr lang="en-US" altLang="ja-JP" sz="1400" dirty="0">
                <a:latin typeface="Meiryo UI" panose="020B0604030504040204" pitchFamily="50" charset="-128"/>
                <a:ea typeface="Meiryo UI" panose="020B0604030504040204" pitchFamily="50" charset="-128"/>
              </a:rPr>
              <a:t>xxx</a:t>
            </a:r>
          </a:p>
        </p:txBody>
      </p:sp>
      <p:grpSp>
        <p:nvGrpSpPr>
          <p:cNvPr id="11" name="グループ化 10">
            <a:extLst>
              <a:ext uri="{FF2B5EF4-FFF2-40B4-BE49-F238E27FC236}">
                <a16:creationId xmlns:a16="http://schemas.microsoft.com/office/drawing/2014/main" id="{EE9B264E-BC08-2DA8-CA41-485A977F9B16}"/>
              </a:ext>
            </a:extLst>
          </p:cNvPr>
          <p:cNvGrpSpPr/>
          <p:nvPr/>
        </p:nvGrpSpPr>
        <p:grpSpPr>
          <a:xfrm>
            <a:off x="180000" y="1825102"/>
            <a:ext cx="5184000" cy="288000"/>
            <a:chOff x="156000" y="1879963"/>
            <a:chExt cx="5760000" cy="288000"/>
          </a:xfrm>
        </p:grpSpPr>
        <p:sp>
          <p:nvSpPr>
            <p:cNvPr id="12" name="正方形/長方形 11">
              <a:extLst>
                <a:ext uri="{FF2B5EF4-FFF2-40B4-BE49-F238E27FC236}">
                  <a16:creationId xmlns:a16="http://schemas.microsoft.com/office/drawing/2014/main" id="{0976ABA0-22E1-8A2E-2954-8BD32D2BC5F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例：事業の継続性確保の取組</a:t>
              </a:r>
            </a:p>
          </p:txBody>
        </p:sp>
        <p:cxnSp>
          <p:nvCxnSpPr>
            <p:cNvPr id="13" name="直線コネクタ 12">
              <a:extLst>
                <a:ext uri="{FF2B5EF4-FFF2-40B4-BE49-F238E27FC236}">
                  <a16:creationId xmlns:a16="http://schemas.microsoft.com/office/drawing/2014/main" id="{EBCF88C8-9AE1-A17F-EC09-9AAE61C8F40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5192CCD1-E8B1-EF71-D4F6-4D3D81CAF0E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err="1">
                <a:solidFill>
                  <a:schemeClr val="tx1">
                    <a:lumMod val="50000"/>
                    <a:lumOff val="50000"/>
                  </a:schemeClr>
                </a:solidFill>
              </a:rPr>
              <a:t>XxX</a:t>
            </a:r>
            <a:r>
              <a:rPr lang="ja-JP" altLang="en-US" sz="2000" dirty="0">
                <a:solidFill>
                  <a:schemeClr val="tx1">
                    <a:lumMod val="50000"/>
                    <a:lumOff val="50000"/>
                  </a:schemeClr>
                </a:solidFill>
              </a:rPr>
              <a:t>株式会社｜（</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16" name="Title 1">
            <a:extLst>
              <a:ext uri="{FF2B5EF4-FFF2-40B4-BE49-F238E27FC236}">
                <a16:creationId xmlns:a16="http://schemas.microsoft.com/office/drawing/2014/main" id="{69395A97-7F49-6ADD-7F44-8626E875E9F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に取り組むことで、間接補助事業の継続性を確保する</a:t>
            </a:r>
            <a:endParaRPr kumimoji="1" lang="en-US" altLang="ja-JP" dirty="0">
              <a:solidFill>
                <a:srgbClr val="FF0000"/>
              </a:solidFill>
            </a:endParaRPr>
          </a:p>
        </p:txBody>
      </p:sp>
      <p:cxnSp>
        <p:nvCxnSpPr>
          <p:cNvPr id="17" name="直線コネクタ 16">
            <a:extLst>
              <a:ext uri="{FF2B5EF4-FFF2-40B4-BE49-F238E27FC236}">
                <a16:creationId xmlns:a16="http://schemas.microsoft.com/office/drawing/2014/main" id="{6EA4884A-50F7-D821-F818-6D887EDB435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DE349B65-E790-FB8A-E253-FF5931450FC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2" name="正方形/長方形 21">
            <a:extLst>
              <a:ext uri="{FF2B5EF4-FFF2-40B4-BE49-F238E27FC236}">
                <a16:creationId xmlns:a16="http://schemas.microsoft.com/office/drawing/2014/main" id="{2CB14F80-7733-7447-1DF2-F05BBBFA12FA}"/>
              </a:ext>
            </a:extLst>
          </p:cNvPr>
          <p:cNvSpPr/>
          <p:nvPr/>
        </p:nvSpPr>
        <p:spPr>
          <a:xfrm>
            <a:off x="2627734" y="1730316"/>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間接補助事業の継続性確保に向けた取組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496979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ee4pContent3">
            <a:extLst>
              <a:ext uri="{FF2B5EF4-FFF2-40B4-BE49-F238E27FC236}">
                <a16:creationId xmlns:a16="http://schemas.microsoft.com/office/drawing/2014/main" id="{3D8FEA42-F236-4785-AEA3-877E079652FC}"/>
              </a:ext>
            </a:extLst>
          </p:cNvPr>
          <p:cNvSpPr txBox="1"/>
          <p:nvPr/>
        </p:nvSpPr>
        <p:spPr>
          <a:xfrm>
            <a:off x="6239438" y="1952815"/>
            <a:ext cx="5184000"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中長期的な企業価値向上に関する情報開示</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全社的な経営戦略を示す</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株主・</a:t>
            </a:r>
            <a:r>
              <a:rPr lang="ja-JP" altLang="en-US" sz="1400" dirty="0">
                <a:latin typeface="Meiryo UI" panose="020B0604030504040204" pitchFamily="50" charset="-128"/>
                <a:ea typeface="Meiryo UI" panose="020B0604030504040204" pitchFamily="50" charset="-128"/>
              </a:rPr>
              <a:t>投資</a:t>
            </a:r>
            <a:r>
              <a:rPr kumimoji="1" lang="ja-JP" altLang="en-US" sz="1400" dirty="0">
                <a:latin typeface="Meiryo UI" panose="020B0604030504040204" pitchFamily="50" charset="-128"/>
                <a:ea typeface="Meiryo UI" panose="020B0604030504040204" pitchFamily="50" charset="-128"/>
              </a:rPr>
              <a:t>家に</a:t>
            </a:r>
            <a:r>
              <a:rPr lang="ja-JP" altLang="en-US" sz="1400" dirty="0">
                <a:latin typeface="Meiryo UI" panose="020B0604030504040204" pitchFamily="50" charset="-128"/>
                <a:ea typeface="Meiryo UI" panose="020B0604030504040204" pitchFamily="50" charset="-128"/>
              </a:rPr>
              <a:t>統合報告書等において、どのように事業戦略・計画を明示的に位置づけるか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採択された場合、本</a:t>
            </a:r>
            <a:r>
              <a:rPr lang="zh-TW" altLang="en-US" sz="1400" dirty="0">
                <a:latin typeface="Meiryo UI" panose="020B0604030504040204" pitchFamily="50" charset="-128"/>
                <a:ea typeface="Meiryo UI" panose="020B0604030504040204" pitchFamily="50" charset="-128"/>
              </a:rPr>
              <a:t>事業</a:t>
            </a:r>
            <a:r>
              <a:rPr lang="ja-JP" altLang="en-US" sz="1400" dirty="0">
                <a:latin typeface="Meiryo UI" panose="020B0604030504040204" pitchFamily="50" charset="-128"/>
                <a:ea typeface="Meiryo UI" panose="020B0604030504040204" pitchFamily="50" charset="-128"/>
              </a:rPr>
              <a:t>の概要や事業の効果（社会的価値等）をリリースや</a:t>
            </a:r>
            <a:r>
              <a:rPr lang="en-US" altLang="ja-JP" sz="1400" dirty="0">
                <a:latin typeface="Meiryo UI" panose="020B0604030504040204" pitchFamily="50" charset="-128"/>
                <a:ea typeface="Meiryo UI" panose="020B0604030504040204" pitchFamily="50" charset="-128"/>
              </a:rPr>
              <a:t>IR</a:t>
            </a:r>
            <a:r>
              <a:rPr lang="ja-JP" altLang="en-US" sz="1400" dirty="0">
                <a:latin typeface="Meiryo UI" panose="020B0604030504040204" pitchFamily="50" charset="-128"/>
                <a:ea typeface="Meiryo UI" panose="020B0604030504040204" pitchFamily="50" charset="-128"/>
              </a:rPr>
              <a:t>等でどのように幅広く継続的に発信するか</a:t>
            </a:r>
            <a:endParaRPr lang="en-US" altLang="ja-JP" sz="1400" dirty="0">
              <a:latin typeface="Meiryo UI" panose="020B0604030504040204" pitchFamily="50" charset="-128"/>
              <a:ea typeface="Meiryo UI" panose="020B0604030504040204" pitchFamily="50" charset="-128"/>
            </a:endParaRPr>
          </a:p>
          <a:p>
            <a:pPr lvl="2">
              <a:buSzPct val="100000"/>
            </a:pPr>
            <a:r>
              <a:rPr lang="en-US" altLang="ja-JP" sz="1400" dirty="0">
                <a:latin typeface="Meiryo UI" panose="020B0604030504040204" pitchFamily="50" charset="-128"/>
                <a:ea typeface="Meiryo UI" panose="020B0604030504040204" pitchFamily="50" charset="-128"/>
              </a:rPr>
              <a:t>xxx</a:t>
            </a:r>
          </a:p>
          <a:p>
            <a:pPr lvl="2">
              <a:buSzPct val="100000"/>
            </a:pPr>
            <a:endParaRPr lang="en-US" altLang="ja-JP" sz="1400" dirty="0">
              <a:latin typeface="Meiryo UI" panose="020B0604030504040204" pitchFamily="50" charset="-128"/>
              <a:ea typeface="Meiryo UI" panose="020B0604030504040204" pitchFamily="50" charset="-128"/>
            </a:endParaRPr>
          </a:p>
          <a:p>
            <a:pPr marL="432000" lvl="2" indent="0">
              <a:buSzPct val="100000"/>
              <a:buNone/>
            </a:pPr>
            <a:endParaRPr kumimoji="1" lang="en-US" altLang="ja-JP" sz="4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企業価値向上とステークホルダーとの対話</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事業戦略・計画を経営戦略に位置づけ、どのように持続的な企業価値向上につなげていくか、株主・投資家にどのような財務指標を重視し、目標として位置づけているか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当該財務指標の向上が必要と思われる場合、投資家の期待値を上げ、改善するためにどのような方策をとるのか</a:t>
            </a:r>
            <a:endParaRPr kumimoji="1"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latin typeface="Meiryo UI" panose="020B0604030504040204" pitchFamily="50" charset="-128"/>
              <a:ea typeface="Meiryo UI" panose="020B0604030504040204" pitchFamily="50" charset="-128"/>
            </a:endParaRPr>
          </a:p>
          <a:p>
            <a:pPr lvl="2">
              <a:buSzPct val="100000"/>
            </a:pPr>
            <a:r>
              <a:rPr lang="en-US" altLang="ja-JP" sz="1400" dirty="0">
                <a:latin typeface="Meiryo UI" panose="020B0604030504040204" pitchFamily="50" charset="-128"/>
                <a:ea typeface="Meiryo UI" panose="020B0604030504040204" pitchFamily="50" charset="-128"/>
              </a:rPr>
              <a:t>xxx</a:t>
            </a:r>
          </a:p>
          <a:p>
            <a:pPr marL="447675" indent="-447675">
              <a:buNone/>
              <a:defRPr/>
            </a:pPr>
            <a:endPar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763624" y="1952815"/>
            <a:ext cx="5184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カーボンニュートラルに向けた全社戦略</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108000" lvl="1" indent="0">
              <a:buSzPct val="100000"/>
              <a:buNone/>
            </a:pPr>
            <a:endParaRPr kumimoji="1" lang="en-US" altLang="ja-JP" sz="14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経営戦略への位置づけ、事業戦略・事業計画の決議・変更</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2050</a:t>
            </a:r>
            <a:r>
              <a:rPr kumimoji="1" lang="ja-JP" altLang="en-US" sz="1400" dirty="0">
                <a:latin typeface="Meiryo UI" panose="020B0604030504040204" pitchFamily="50" charset="-128"/>
                <a:ea typeface="Meiryo UI" panose="020B0604030504040204" pitchFamily="50" charset="-128"/>
              </a:rPr>
              <a:t>年カーボンニュートラルの実現に向けて、本</a:t>
            </a:r>
            <a:r>
              <a:rPr kumimoji="1" lang="zh-TW" altLang="en-US" sz="1400" dirty="0">
                <a:latin typeface="Meiryo UI" panose="020B0604030504040204" pitchFamily="50" charset="-128"/>
                <a:ea typeface="Meiryo UI" panose="020B0604030504040204" pitchFamily="50" charset="-128"/>
              </a:rPr>
              <a:t>事業</a:t>
            </a:r>
            <a:r>
              <a:rPr kumimoji="1" lang="ja-JP" altLang="en-US" sz="1400" dirty="0">
                <a:latin typeface="Meiryo UI" panose="020B0604030504040204" pitchFamily="50" charset="-128"/>
                <a:ea typeface="Meiryo UI" panose="020B0604030504040204" pitchFamily="50" charset="-128"/>
              </a:rPr>
              <a:t>に関連する事業戦略又は計画を明確に経営戦略に位置づけ、取締役会で意思決定しているか。その内容を社内の関連部署に広く周知するか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事業の進捗状況や課題を取締役会等でモニタリングし、事業環境の変化等に応じて見直しを行うか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上記で決議された事業戦略・計画において、本事業が不可欠な要素として、優先度高く位置づけられるか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endParaRPr lang="en-US" altLang="ja-JP" sz="16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コーポレートガバナンスとの関連付け</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p:txBody>
      </p:sp>
      <p:grpSp>
        <p:nvGrpSpPr>
          <p:cNvPr id="4" name="グループ化 3">
            <a:extLst>
              <a:ext uri="{FF2B5EF4-FFF2-40B4-BE49-F238E27FC236}">
                <a16:creationId xmlns:a16="http://schemas.microsoft.com/office/drawing/2014/main" id="{B425B3F6-323B-E752-92E5-1CAF2426A4A5}"/>
              </a:ext>
            </a:extLst>
          </p:cNvPr>
          <p:cNvGrpSpPr/>
          <p:nvPr/>
        </p:nvGrpSpPr>
        <p:grpSpPr>
          <a:xfrm>
            <a:off x="765598" y="1542581"/>
            <a:ext cx="5184000" cy="288000"/>
            <a:chOff x="156000" y="1879963"/>
            <a:chExt cx="5760000" cy="288000"/>
          </a:xfrm>
        </p:grpSpPr>
        <p:sp>
          <p:nvSpPr>
            <p:cNvPr id="7" name="正方形/長方形 6">
              <a:extLst>
                <a:ext uri="{FF2B5EF4-FFF2-40B4-BE49-F238E27FC236}">
                  <a16:creationId xmlns:a16="http://schemas.microsoft.com/office/drawing/2014/main" id="{CE01136F-18FB-465A-C0BB-9E1CCE4E7E8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（例１）取締役会等コーポレート・ガバナンスとの関係</a:t>
              </a:r>
            </a:p>
          </p:txBody>
        </p:sp>
        <p:cxnSp>
          <p:nvCxnSpPr>
            <p:cNvPr id="8" name="直線コネクタ 7">
              <a:extLst>
                <a:ext uri="{FF2B5EF4-FFF2-40B4-BE49-F238E27FC236}">
                  <a16:creationId xmlns:a16="http://schemas.microsoft.com/office/drawing/2014/main" id="{8D5E4920-165A-7ABD-2585-3F6BC870D51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E22C8A72-9A64-460B-A9A4-223D212E47A5}"/>
              </a:ext>
            </a:extLst>
          </p:cNvPr>
          <p:cNvGrpSpPr/>
          <p:nvPr/>
        </p:nvGrpSpPr>
        <p:grpSpPr>
          <a:xfrm>
            <a:off x="6239438" y="1542581"/>
            <a:ext cx="5184000" cy="288000"/>
            <a:chOff x="156000" y="1879963"/>
            <a:chExt cx="5760000" cy="288000"/>
          </a:xfrm>
        </p:grpSpPr>
        <p:sp>
          <p:nvSpPr>
            <p:cNvPr id="10" name="正方形/長方形 9">
              <a:extLst>
                <a:ext uri="{FF2B5EF4-FFF2-40B4-BE49-F238E27FC236}">
                  <a16:creationId xmlns:a16="http://schemas.microsoft.com/office/drawing/2014/main" id="{ADA4F40A-8ADC-954C-041E-67B4823C125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（例２）ステークホルダーとの対話、情報開示</a:t>
              </a:r>
            </a:p>
          </p:txBody>
        </p:sp>
        <p:cxnSp>
          <p:nvCxnSpPr>
            <p:cNvPr id="11" name="直線コネクタ 10">
              <a:extLst>
                <a:ext uri="{FF2B5EF4-FFF2-40B4-BE49-F238E27FC236}">
                  <a16:creationId xmlns:a16="http://schemas.microsoft.com/office/drawing/2014/main" id="{512324EC-DA17-FC8F-2790-60F636E051C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 name="Title 1">
            <a:extLst>
              <a:ext uri="{FF2B5EF4-FFF2-40B4-BE49-F238E27FC236}">
                <a16:creationId xmlns:a16="http://schemas.microsoft.com/office/drawing/2014/main" id="{8DAD6981-E16A-90A9-2B93-4A6EF79527E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err="1">
                <a:solidFill>
                  <a:schemeClr val="tx1">
                    <a:lumMod val="50000"/>
                    <a:lumOff val="50000"/>
                  </a:schemeClr>
                </a:solidFill>
              </a:rPr>
              <a:t>XxX</a:t>
            </a:r>
            <a:r>
              <a:rPr lang="ja-JP" altLang="en-US" sz="2000" dirty="0">
                <a:solidFill>
                  <a:schemeClr val="tx1">
                    <a:lumMod val="50000"/>
                    <a:lumOff val="50000"/>
                  </a:schemeClr>
                </a:solidFill>
              </a:rPr>
              <a:t>株式会社｜（</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3" name="Title 1">
            <a:extLst>
              <a:ext uri="{FF2B5EF4-FFF2-40B4-BE49-F238E27FC236}">
                <a16:creationId xmlns:a16="http://schemas.microsoft.com/office/drawing/2014/main" id="{791E0911-91F3-0D2F-15BC-D8442E115632}"/>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に取り組むことで、中長期的な企業価値向上とステークホルダーとの対話を推進</a:t>
            </a:r>
            <a:endParaRPr kumimoji="1" lang="en-US" altLang="ja-JP" dirty="0">
              <a:solidFill>
                <a:srgbClr val="FF0000"/>
              </a:solidFill>
            </a:endParaRPr>
          </a:p>
        </p:txBody>
      </p:sp>
      <p:cxnSp>
        <p:nvCxnSpPr>
          <p:cNvPr id="14" name="直線コネクタ 13">
            <a:extLst>
              <a:ext uri="{FF2B5EF4-FFF2-40B4-BE49-F238E27FC236}">
                <a16:creationId xmlns:a16="http://schemas.microsoft.com/office/drawing/2014/main" id="{F6F159E4-0C5E-3039-684A-C277A8C1D63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0A826B84-D469-D01C-EC3A-E8B7FE7490E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7F4BBD01-D140-9963-B1A6-20EF1CCD2306}"/>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中長期的な企業価値向上に向けた取組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→具体的取組内容を記載すること。なお、必ず</a:t>
            </a:r>
            <a:r>
              <a:rPr lang="en-US" altLang="ja-JP" sz="1400" dirty="0">
                <a:solidFill>
                  <a:srgbClr val="FF0000"/>
                </a:solidFill>
                <a:latin typeface="Meiryo UI" panose="020B0604030504040204" pitchFamily="50" charset="-128"/>
                <a:ea typeface="Meiryo UI" panose="020B0604030504040204" pitchFamily="50" charset="-128"/>
              </a:rPr>
              <a:t>2030</a:t>
            </a:r>
            <a:r>
              <a:rPr lang="ja-JP" altLang="en-US" sz="1400" dirty="0">
                <a:solidFill>
                  <a:srgbClr val="FF0000"/>
                </a:solidFill>
                <a:latin typeface="Meiryo UI" panose="020B0604030504040204" pitchFamily="50" charset="-128"/>
                <a:ea typeface="Meiryo UI" panose="020B0604030504040204" pitchFamily="50" charset="-128"/>
              </a:rPr>
              <a:t>年に向けた製造能力等に関する野心的な目標を対外的に掲げていることがわかるように記載すること（先述の「補助対象事業の要件充足に係る</a:t>
            </a:r>
            <a:r>
              <a:rPr lang="en-US" altLang="ja-JP" sz="1400" dirty="0">
                <a:solidFill>
                  <a:srgbClr val="FF0000"/>
                </a:solidFill>
                <a:latin typeface="Meiryo UI" panose="020B0604030504040204" pitchFamily="50" charset="-128"/>
                <a:ea typeface="Meiryo UI" panose="020B0604030504040204" pitchFamily="50" charset="-128"/>
              </a:rPr>
              <a:t>KPI</a:t>
            </a:r>
            <a:r>
              <a:rPr lang="ja-JP" altLang="en-US" sz="1400" dirty="0">
                <a:solidFill>
                  <a:srgbClr val="FF0000"/>
                </a:solidFill>
                <a:latin typeface="Meiryo UI" panose="020B0604030504040204" pitchFamily="50" charset="-128"/>
                <a:ea typeface="Meiryo UI" panose="020B0604030504040204" pitchFamily="50" charset="-128"/>
              </a:rPr>
              <a:t>設定」を参照すること。）。</a:t>
            </a:r>
            <a:br>
              <a:rPr lang="en-US" altLang="ja-JP" sz="1400" dirty="0">
                <a:solidFill>
                  <a:schemeClr val="tx2">
                    <a:lumMod val="50000"/>
                    <a:lumOff val="50000"/>
                  </a:schemeClr>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0021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D7C26629-115E-DC42-DDBB-16718F690C2A}"/>
              </a:ext>
            </a:extLst>
          </p:cNvPr>
          <p:cNvGraphicFramePr>
            <a:graphicFrameLocks noChangeAspect="1"/>
          </p:cNvGraphicFramePr>
          <p:nvPr>
            <p:custDataLst>
              <p:tags r:id="rId2"/>
            </p:custDataLst>
            <p:extLst>
              <p:ext uri="{D42A27DB-BD31-4B8C-83A1-F6EECF244321}">
                <p14:modId xmlns:p14="http://schemas.microsoft.com/office/powerpoint/2010/main" val="18639592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46" imgH="346" progId="TCLayout.ActiveDocument.1">
                  <p:embed/>
                </p:oleObj>
              </mc:Choice>
              <mc:Fallback>
                <p:oleObj name="think-cellスライド" r:id="rId4" imgW="346" imgH="346" progId="TCLayout.ActiveDocument.1">
                  <p:embed/>
                  <p:pic>
                    <p:nvPicPr>
                      <p:cNvPr id="3" name="think-cell data - do not delete" hidden="1">
                        <a:extLst>
                          <a:ext uri="{FF2B5EF4-FFF2-40B4-BE49-F238E27FC236}">
                            <a16:creationId xmlns:a16="http://schemas.microsoft.com/office/drawing/2014/main" id="{D7C26629-115E-DC42-DDBB-16718F690C2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B0F56C7-258C-3C86-80DD-ABAF4AF7CB47}"/>
              </a:ext>
            </a:extLst>
          </p:cNvPr>
          <p:cNvSpPr txBox="1">
            <a:spLocks/>
          </p:cNvSpPr>
          <p:nvPr/>
        </p:nvSpPr>
        <p:spPr>
          <a:xfrm>
            <a:off x="202309" y="125747"/>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目次</a:t>
            </a:r>
          </a:p>
        </p:txBody>
      </p:sp>
      <p:grpSp>
        <p:nvGrpSpPr>
          <p:cNvPr id="15" name="グループ化 14">
            <a:extLst>
              <a:ext uri="{FF2B5EF4-FFF2-40B4-BE49-F238E27FC236}">
                <a16:creationId xmlns:a16="http://schemas.microsoft.com/office/drawing/2014/main" id="{1F018041-A60A-0804-C7AD-3A7F10E93732}"/>
              </a:ext>
            </a:extLst>
          </p:cNvPr>
          <p:cNvGrpSpPr/>
          <p:nvPr/>
        </p:nvGrpSpPr>
        <p:grpSpPr>
          <a:xfrm>
            <a:off x="1189690" y="292726"/>
            <a:ext cx="9818839" cy="6612036"/>
            <a:chOff x="1189690" y="292726"/>
            <a:chExt cx="9818839" cy="6612036"/>
          </a:xfrm>
        </p:grpSpPr>
        <p:grpSp>
          <p:nvGrpSpPr>
            <p:cNvPr id="9" name="グループ化 8">
              <a:extLst>
                <a:ext uri="{FF2B5EF4-FFF2-40B4-BE49-F238E27FC236}">
                  <a16:creationId xmlns:a16="http://schemas.microsoft.com/office/drawing/2014/main" id="{6B390F13-A07D-6990-6CA7-35F2BC03D1C2}"/>
                </a:ext>
              </a:extLst>
            </p:cNvPr>
            <p:cNvGrpSpPr/>
            <p:nvPr/>
          </p:nvGrpSpPr>
          <p:grpSpPr>
            <a:xfrm>
              <a:off x="1189690" y="292726"/>
              <a:ext cx="9812620" cy="6612036"/>
              <a:chOff x="3173468" y="461407"/>
              <a:chExt cx="9812620" cy="6612036"/>
            </a:xfrm>
          </p:grpSpPr>
          <p:sp>
            <p:nvSpPr>
              <p:cNvPr id="5" name="テキスト ボックス 4">
                <a:extLst>
                  <a:ext uri="{FF2B5EF4-FFF2-40B4-BE49-F238E27FC236}">
                    <a16:creationId xmlns:a16="http://schemas.microsoft.com/office/drawing/2014/main" id="{A3B18FB5-5C26-A89E-FC34-E0338884256F}"/>
                  </a:ext>
                </a:extLst>
              </p:cNvPr>
              <p:cNvSpPr txBox="1"/>
              <p:nvPr/>
            </p:nvSpPr>
            <p:spPr>
              <a:xfrm>
                <a:off x="3509816" y="733246"/>
                <a:ext cx="6836911" cy="6340197"/>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基本的要件（必須項目）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適格性（必須項目）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経営層のコミット（必須項目）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エ</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財務の</a:t>
                </a:r>
                <a:r>
                  <a:rPr lang="zh-TW" altLang="en-US" sz="1400" dirty="0">
                    <a:latin typeface="Meiryo UI" panose="020B0604030504040204" pitchFamily="50" charset="-128"/>
                    <a:ea typeface="Meiryo UI" panose="020B0604030504040204" pitchFamily="50" charset="-128"/>
                  </a:rPr>
                  <a:t>健全性（必須項目）</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間接補助事業の内容及び実施スケジュール（必須項目）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公正な移行に関する取組（必須項目）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間接補助事業のリスク対応（必須項目）</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グリーン市場獲得に向けた事業戦略（必須項目、加点項目）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野心的な目標の実現に向けた実施内容（必須項目）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情報管理体制（必須項目）</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間接補助事業による国内の</a:t>
                </a:r>
                <a:r>
                  <a:rPr lang="en-US" altLang="ja-JP" sz="1400" dirty="0">
                    <a:latin typeface="Meiryo UI" panose="020B0604030504040204" pitchFamily="50" charset="-128"/>
                    <a:ea typeface="Meiryo UI" panose="020B0604030504040204" pitchFamily="50" charset="-128"/>
                  </a:rPr>
                  <a:t>CO2</a:t>
                </a:r>
                <a:r>
                  <a:rPr lang="ja-JP" altLang="en-US" sz="1400" dirty="0">
                    <a:latin typeface="Meiryo UI" panose="020B0604030504040204" pitchFamily="50" charset="-128"/>
                    <a:ea typeface="Meiryo UI" panose="020B0604030504040204" pitchFamily="50" charset="-128"/>
                  </a:rPr>
                  <a:t>排出削減効果（加点項目）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ＧＸ製品・サービスの社会実装への貢献（加点項目）</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経済的基準（必須項目）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技術的基準（必須項目）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その他定性的基準（加点項目）</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人材確保に向けた取組（必須項目）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従業員の賃金引上げ計画の表明（加点項目）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ワーク・ライフ・バランス等の推進（加点項目）</a:t>
                </a:r>
                <a:endParaRPr lang="en-US" altLang="ja-JP" sz="14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6D5906EB-4B36-189A-A92A-A67C6A10D8C7}"/>
                  </a:ext>
                </a:extLst>
              </p:cNvPr>
              <p:cNvSpPr/>
              <p:nvPr/>
            </p:nvSpPr>
            <p:spPr bwMode="gray">
              <a:xfrm>
                <a:off x="3173468" y="461407"/>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① 基本的事項の審査</a:t>
                </a:r>
              </a:p>
            </p:txBody>
          </p:sp>
          <p:sp>
            <p:nvSpPr>
              <p:cNvPr id="7" name="正方形/長方形 6">
                <a:extLst>
                  <a:ext uri="{FF2B5EF4-FFF2-40B4-BE49-F238E27FC236}">
                    <a16:creationId xmlns:a16="http://schemas.microsoft.com/office/drawing/2014/main" id="{DAC18016-F67D-B27D-A62C-75F3F395EBAA}"/>
                  </a:ext>
                </a:extLst>
              </p:cNvPr>
              <p:cNvSpPr/>
              <p:nvPr/>
            </p:nvSpPr>
            <p:spPr bwMode="gray">
              <a:xfrm>
                <a:off x="3173469" y="172140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② 間接補助事業の実現性に関する審査</a:t>
                </a:r>
              </a:p>
            </p:txBody>
          </p:sp>
          <p:sp>
            <p:nvSpPr>
              <p:cNvPr id="8" name="正方形/長方形 7">
                <a:extLst>
                  <a:ext uri="{FF2B5EF4-FFF2-40B4-BE49-F238E27FC236}">
                    <a16:creationId xmlns:a16="http://schemas.microsoft.com/office/drawing/2014/main" id="{21332DCE-4F0F-7939-D866-D9DF900D3682}"/>
                  </a:ext>
                </a:extLst>
              </p:cNvPr>
              <p:cNvSpPr/>
              <p:nvPr/>
            </p:nvSpPr>
            <p:spPr bwMode="gray">
              <a:xfrm>
                <a:off x="3173468" y="284284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③　産業競争力強化への貢献に関する審査</a:t>
                </a:r>
              </a:p>
            </p:txBody>
          </p:sp>
        </p:grpSp>
        <p:sp>
          <p:nvSpPr>
            <p:cNvPr id="12" name="正方形/長方形 11">
              <a:extLst>
                <a:ext uri="{FF2B5EF4-FFF2-40B4-BE49-F238E27FC236}">
                  <a16:creationId xmlns:a16="http://schemas.microsoft.com/office/drawing/2014/main" id="{AD5ABCEB-86A9-7447-2931-F27F71A3FC2F}"/>
                </a:ext>
              </a:extLst>
            </p:cNvPr>
            <p:cNvSpPr/>
            <p:nvPr/>
          </p:nvSpPr>
          <p:spPr bwMode="gray">
            <a:xfrm>
              <a:off x="1195910" y="3713207"/>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④　排出削減への貢献に関する審査</a:t>
              </a:r>
            </a:p>
          </p:txBody>
        </p:sp>
        <p:sp>
          <p:nvSpPr>
            <p:cNvPr id="13" name="正方形/長方形 12">
              <a:extLst>
                <a:ext uri="{FF2B5EF4-FFF2-40B4-BE49-F238E27FC236}">
                  <a16:creationId xmlns:a16="http://schemas.microsoft.com/office/drawing/2014/main" id="{0EC11CE3-961C-5EDD-0F03-92D17B47539C}"/>
                </a:ext>
              </a:extLst>
            </p:cNvPr>
            <p:cNvSpPr/>
            <p:nvPr/>
          </p:nvSpPr>
          <p:spPr bwMode="gray">
            <a:xfrm>
              <a:off x="1189690" y="4554184"/>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⑤　民間企業のみでは投資判断が真に困難な事業であることに関する審査</a:t>
              </a:r>
            </a:p>
          </p:txBody>
        </p:sp>
        <p:sp>
          <p:nvSpPr>
            <p:cNvPr id="10" name="正方形/長方形 9">
              <a:extLst>
                <a:ext uri="{FF2B5EF4-FFF2-40B4-BE49-F238E27FC236}">
                  <a16:creationId xmlns:a16="http://schemas.microsoft.com/office/drawing/2014/main" id="{77686306-74D1-5924-7CBF-30B806E113D9}"/>
                </a:ext>
              </a:extLst>
            </p:cNvPr>
            <p:cNvSpPr/>
            <p:nvPr/>
          </p:nvSpPr>
          <p:spPr bwMode="gray">
            <a:xfrm>
              <a:off x="1189690" y="559323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⑥　人材確保に向けた取組に関する審査</a:t>
              </a:r>
            </a:p>
          </p:txBody>
        </p:sp>
      </p:grpSp>
      <p:sp>
        <p:nvSpPr>
          <p:cNvPr id="2" name="正方形/長方形 1">
            <a:extLst>
              <a:ext uri="{FF2B5EF4-FFF2-40B4-BE49-F238E27FC236}">
                <a16:creationId xmlns:a16="http://schemas.microsoft.com/office/drawing/2014/main" id="{13FFFD29-3F90-AC14-72FF-B9B4B4F08896}"/>
              </a:ext>
            </a:extLst>
          </p:cNvPr>
          <p:cNvSpPr/>
          <p:nvPr/>
        </p:nvSpPr>
        <p:spPr>
          <a:xfrm>
            <a:off x="5188605" y="2296633"/>
            <a:ext cx="6143832" cy="45613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（注意事項）</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各ページの記載ガイドについて十分な言及がない場合は、審査において十分に評価されない可能性がありますのでご留意ください。</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一部のページを除き、フォーマットはあくまで例示です。</a:t>
            </a:r>
            <a:br>
              <a:rPr kumimoji="1" lang="en-US" altLang="ja-JP" sz="1400" dirty="0">
                <a:solidFill>
                  <a:schemeClr val="tx1"/>
                </a:solidFill>
                <a:latin typeface="Meiryo UI" panose="020B0604030504040204" pitchFamily="50" charset="-128"/>
                <a:ea typeface="Meiryo UI" panose="020B0604030504040204" pitchFamily="50" charset="-128"/>
              </a:rPr>
            </a:br>
            <a:r>
              <a:rPr lang="ja-JP" altLang="en-US" sz="1400" dirty="0">
                <a:solidFill>
                  <a:schemeClr val="tx1"/>
                </a:solidFill>
                <a:latin typeface="Meiryo UI" panose="020B0604030504040204" pitchFamily="50" charset="-128"/>
                <a:ea typeface="Meiryo UI" panose="020B0604030504040204" pitchFamily="50" charset="-128"/>
              </a:rPr>
              <a:t>十分に内容を記載できるよう、フォーマットや分量、参考資料の添付等は調整いただいて構いません。</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なお、引用データ等の記載は、その出典を明記するようお願いします。</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本実施計画のうち非開示を希望する情報・スライドはその旨を明記ください。</a:t>
            </a:r>
            <a:br>
              <a:rPr kumimoji="1" lang="ja-JP" altLang="en-US"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非開示情報と認められる情報は、経済産業省の担当者及び審査委員以外には提供しないものとし、本事業以外の目的に使用しません。</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応募にあたっては、公募要領等を必ずご覧下さい。</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審査の結果、採択され、間接補助事業を実施するには、これらの内容に同意いただくことが必要です。</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711822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689EF-4843-9FC7-EA27-5E991B8608EA}"/>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5BA412BA-35CE-B0D8-04AB-86C7EA764CC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5" name="正方形/長方形 14">
            <a:extLst>
              <a:ext uri="{FF2B5EF4-FFF2-40B4-BE49-F238E27FC236}">
                <a16:creationId xmlns:a16="http://schemas.microsoft.com/office/drawing/2014/main" id="{7FEF039B-F01B-EA72-3C85-23FFA62B112F}"/>
              </a:ext>
            </a:extLst>
          </p:cNvPr>
          <p:cNvSpPr/>
          <p:nvPr/>
        </p:nvSpPr>
        <p:spPr>
          <a:xfrm>
            <a:off x="9918700" y="85758"/>
            <a:ext cx="2187579"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必須項目（代替手段）</a:t>
            </a:r>
          </a:p>
        </p:txBody>
      </p:sp>
      <p:grpSp>
        <p:nvGrpSpPr>
          <p:cNvPr id="10" name="グループ化 9">
            <a:extLst>
              <a:ext uri="{FF2B5EF4-FFF2-40B4-BE49-F238E27FC236}">
                <a16:creationId xmlns:a16="http://schemas.microsoft.com/office/drawing/2014/main" id="{6C0338E0-C360-D9ED-CABB-AB7899FE0F47}"/>
              </a:ext>
            </a:extLst>
          </p:cNvPr>
          <p:cNvGrpSpPr/>
          <p:nvPr/>
        </p:nvGrpSpPr>
        <p:grpSpPr>
          <a:xfrm>
            <a:off x="717587" y="1095482"/>
            <a:ext cx="10862772" cy="4653997"/>
            <a:chOff x="717587" y="1095482"/>
            <a:chExt cx="10862772" cy="4653997"/>
          </a:xfrm>
        </p:grpSpPr>
        <p:sp>
          <p:nvSpPr>
            <p:cNvPr id="60" name="ee4pContent3">
              <a:extLst>
                <a:ext uri="{FF2B5EF4-FFF2-40B4-BE49-F238E27FC236}">
                  <a16:creationId xmlns:a16="http://schemas.microsoft.com/office/drawing/2014/main" id="{9C46AB21-CA11-F7F0-24BA-52EFF849EEB8}"/>
                </a:ext>
              </a:extLst>
            </p:cNvPr>
            <p:cNvSpPr txBox="1"/>
            <p:nvPr/>
          </p:nvSpPr>
          <p:spPr>
            <a:xfrm>
              <a:off x="809731" y="1095482"/>
              <a:ext cx="10572538" cy="784225"/>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20" name="ee4pContent3">
              <a:extLst>
                <a:ext uri="{FF2B5EF4-FFF2-40B4-BE49-F238E27FC236}">
                  <a16:creationId xmlns:a16="http://schemas.microsoft.com/office/drawing/2014/main" id="{CAA3766E-7D2E-3A53-5F07-8C1C16D577F0}"/>
                </a:ext>
              </a:extLst>
            </p:cNvPr>
            <p:cNvSpPr txBox="1"/>
            <p:nvPr/>
          </p:nvSpPr>
          <p:spPr>
            <a:xfrm>
              <a:off x="8001001" y="1180443"/>
              <a:ext cx="338126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lgn="r">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令和＠＠年＠＠月＠＠日</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pic>
          <p:nvPicPr>
            <p:cNvPr id="24" name="図 23" descr="図形&#10;&#10;AI によって生成されたコンテンツは間違っている可能性があります。">
              <a:extLst>
                <a:ext uri="{FF2B5EF4-FFF2-40B4-BE49-F238E27FC236}">
                  <a16:creationId xmlns:a16="http://schemas.microsoft.com/office/drawing/2014/main" id="{02ADB7A0-F3A5-5D83-F7C2-4BDA7FECA8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9731" y="1834614"/>
              <a:ext cx="5278633" cy="1374384"/>
            </a:xfrm>
            <a:prstGeom prst="rect">
              <a:avLst/>
            </a:prstGeom>
          </p:spPr>
        </p:pic>
        <p:sp>
          <p:nvSpPr>
            <p:cNvPr id="27" name="ee4pContent3">
              <a:extLst>
                <a:ext uri="{FF2B5EF4-FFF2-40B4-BE49-F238E27FC236}">
                  <a16:creationId xmlns:a16="http://schemas.microsoft.com/office/drawing/2014/main" id="{D671EB05-2E5F-A0B1-E307-7F23F1B25978}"/>
                </a:ext>
              </a:extLst>
            </p:cNvPr>
            <p:cNvSpPr txBox="1"/>
            <p:nvPr/>
          </p:nvSpPr>
          <p:spPr>
            <a:xfrm>
              <a:off x="5970251" y="1949017"/>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28" name="ee4pContent3">
              <a:extLst>
                <a:ext uri="{FF2B5EF4-FFF2-40B4-BE49-F238E27FC236}">
                  <a16:creationId xmlns:a16="http://schemas.microsoft.com/office/drawing/2014/main" id="{1AEFD6E1-07ED-C6F8-B5AA-317D297A3EBC}"/>
                </a:ext>
              </a:extLst>
            </p:cNvPr>
            <p:cNvSpPr txBox="1"/>
            <p:nvPr/>
          </p:nvSpPr>
          <p:spPr>
            <a:xfrm>
              <a:off x="5970251" y="2321485"/>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29" name="ee4pContent3">
              <a:extLst>
                <a:ext uri="{FF2B5EF4-FFF2-40B4-BE49-F238E27FC236}">
                  <a16:creationId xmlns:a16="http://schemas.microsoft.com/office/drawing/2014/main" id="{994B6103-A6BF-BB06-F983-DCD34A5D09DC}"/>
                </a:ext>
              </a:extLst>
            </p:cNvPr>
            <p:cNvSpPr txBox="1"/>
            <p:nvPr/>
          </p:nvSpPr>
          <p:spPr>
            <a:xfrm>
              <a:off x="5970251" y="2693953"/>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pic>
          <p:nvPicPr>
            <p:cNvPr id="7" name="図 6" descr="図形&#10;&#10;AI によって生成されたコンテンツは間違っている可能性があります。">
              <a:extLst>
                <a:ext uri="{FF2B5EF4-FFF2-40B4-BE49-F238E27FC236}">
                  <a16:creationId xmlns:a16="http://schemas.microsoft.com/office/drawing/2014/main" id="{D193192D-765E-8C80-BCDD-EB492B6614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585" y="1417780"/>
              <a:ext cx="10756774" cy="642857"/>
            </a:xfrm>
            <a:prstGeom prst="rect">
              <a:avLst/>
            </a:prstGeom>
          </p:spPr>
        </p:pic>
        <p:pic>
          <p:nvPicPr>
            <p:cNvPr id="9" name="図 8" descr="図形&#10;&#10;AI によって生成されたコンテンツは間違っている可能性があります。">
              <a:extLst>
                <a:ext uri="{FF2B5EF4-FFF2-40B4-BE49-F238E27FC236}">
                  <a16:creationId xmlns:a16="http://schemas.microsoft.com/office/drawing/2014/main" id="{EA30DA07-10A9-A40E-B9DA-A9F8128780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7587" y="3732749"/>
              <a:ext cx="10756800" cy="2016730"/>
            </a:xfrm>
            <a:prstGeom prst="rect">
              <a:avLst/>
            </a:prstGeom>
          </p:spPr>
        </p:pic>
      </p:grpSp>
      <p:sp>
        <p:nvSpPr>
          <p:cNvPr id="4" name="正方形/長方形 3">
            <a:extLst>
              <a:ext uri="{FF2B5EF4-FFF2-40B4-BE49-F238E27FC236}">
                <a16:creationId xmlns:a16="http://schemas.microsoft.com/office/drawing/2014/main" id="{669EB5FD-A661-459B-276F-C8D62293D476}"/>
              </a:ext>
            </a:extLst>
          </p:cNvPr>
          <p:cNvSpPr/>
          <p:nvPr/>
        </p:nvSpPr>
        <p:spPr>
          <a:xfrm>
            <a:off x="2465386" y="3290012"/>
            <a:ext cx="7868093" cy="12215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P15</a:t>
            </a:r>
            <a:r>
              <a:rPr lang="ja-JP" altLang="en-US" sz="1400" dirty="0">
                <a:solidFill>
                  <a:schemeClr val="tx1"/>
                </a:solidFill>
                <a:latin typeface="Meiryo UI" panose="020B0604030504040204" pitchFamily="50" charset="-128"/>
                <a:ea typeface="Meiryo UI" panose="020B0604030504040204" pitchFamily="50" charset="-128"/>
              </a:rPr>
              <a:t>に記載したとおり、</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共同申請者のうち、本事業を中核的に推進する主体ではない場合は、本文書を作成・提出することにより、</a:t>
            </a:r>
            <a:r>
              <a:rPr lang="en-US" altLang="ja-JP" sz="1400" dirty="0">
                <a:solidFill>
                  <a:prstClr val="black"/>
                </a:solidFill>
                <a:latin typeface="Meiryo UI" panose="020B0604030504040204" pitchFamily="50" charset="-128"/>
                <a:ea typeface="Meiryo UI" panose="020B0604030504040204" pitchFamily="50" charset="-128"/>
              </a:rPr>
              <a:t>P</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16-19</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の提出を省略できる。</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indent="-285750">
              <a:buFont typeface="Arial" panose="020B0604020202020204" pitchFamily="34" charset="0"/>
              <a:buChar char="•"/>
            </a:pPr>
            <a:r>
              <a:rPr lang="ja-JP" altLang="en-US" sz="1400" dirty="0">
                <a:solidFill>
                  <a:prstClr val="black"/>
                </a:solidFill>
                <a:latin typeface="Meiryo UI" panose="020B0604030504040204" pitchFamily="50" charset="-128"/>
                <a:ea typeface="Meiryo UI" panose="020B0604030504040204" pitchFamily="50" charset="-128"/>
              </a:rPr>
              <a:t>なお、本文書を作成する場合は、日付・住所・法人名・代表者の役職・氏名のみを記載すること。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030527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FCE16-1A67-0648-60CD-F797D1235887}"/>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CAB07B07-F9F0-E8FA-2A0C-00A26694A68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①エ 財務の健全性</a:t>
            </a:r>
          </a:p>
        </p:txBody>
      </p:sp>
      <p:sp>
        <p:nvSpPr>
          <p:cNvPr id="9" name="正方形/長方形 8">
            <a:extLst>
              <a:ext uri="{FF2B5EF4-FFF2-40B4-BE49-F238E27FC236}">
                <a16:creationId xmlns:a16="http://schemas.microsoft.com/office/drawing/2014/main" id="{12B9ECF6-EF72-3774-A3CD-9B8805A423B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D56B05CF-3860-3912-2EB8-318A24C7CCC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全ての者において財務の健全性を有し、間接補助事業を円滑に推進することが可能である</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4E7629B8-F3CC-D10B-3A97-5CE57B7A76C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8CDF3D3-7BEA-CCBC-7180-31FED0A20FDB}"/>
              </a:ext>
            </a:extLst>
          </p:cNvPr>
          <p:cNvGraphicFramePr>
            <a:graphicFrameLocks noGrp="1"/>
          </p:cNvGraphicFramePr>
          <p:nvPr>
            <p:extLst>
              <p:ext uri="{D42A27DB-BD31-4B8C-83A1-F6EECF244321}">
                <p14:modId xmlns:p14="http://schemas.microsoft.com/office/powerpoint/2010/main" val="2406833844"/>
              </p:ext>
            </p:extLst>
          </p:nvPr>
        </p:nvGraphicFramePr>
        <p:xfrm>
          <a:off x="179999" y="1551333"/>
          <a:ext cx="11879999" cy="4595388"/>
        </p:xfrm>
        <a:graphic>
          <a:graphicData uri="http://schemas.openxmlformats.org/drawingml/2006/table">
            <a:tbl>
              <a:tblPr firstRow="1" bandRow="1">
                <a:tableStyleId>{5C22544A-7EE6-4342-B048-85BDC9FD1C3A}</a:tableStyleId>
              </a:tblPr>
              <a:tblGrid>
                <a:gridCol w="1703885">
                  <a:extLst>
                    <a:ext uri="{9D8B030D-6E8A-4147-A177-3AD203B41FA5}">
                      <a16:colId xmlns:a16="http://schemas.microsoft.com/office/drawing/2014/main" val="1833360980"/>
                    </a:ext>
                  </a:extLst>
                </a:gridCol>
                <a:gridCol w="517793">
                  <a:extLst>
                    <a:ext uri="{9D8B030D-6E8A-4147-A177-3AD203B41FA5}">
                      <a16:colId xmlns:a16="http://schemas.microsoft.com/office/drawing/2014/main" val="1773031078"/>
                    </a:ext>
                  </a:extLst>
                </a:gridCol>
                <a:gridCol w="4660135">
                  <a:extLst>
                    <a:ext uri="{9D8B030D-6E8A-4147-A177-3AD203B41FA5}">
                      <a16:colId xmlns:a16="http://schemas.microsoft.com/office/drawing/2014/main" val="3449904519"/>
                    </a:ext>
                  </a:extLst>
                </a:gridCol>
                <a:gridCol w="4998186">
                  <a:extLst>
                    <a:ext uri="{9D8B030D-6E8A-4147-A177-3AD203B41FA5}">
                      <a16:colId xmlns:a16="http://schemas.microsoft.com/office/drawing/2014/main" val="2365904519"/>
                    </a:ext>
                  </a:extLst>
                </a:gridCol>
              </a:tblGrid>
              <a:tr h="232842">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応募申請者名</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各社における財務状況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pPr algn="ctr"/>
                      <a:r>
                        <a:rPr kumimoji="1" lang="ja-JP" altLang="en-US" sz="1200" dirty="0">
                          <a:latin typeface="Meiryo UI" panose="020B0604030504040204" pitchFamily="50" charset="-128"/>
                          <a:ea typeface="Meiryo UI" panose="020B0604030504040204" pitchFamily="50" charset="-128"/>
                        </a:rPr>
                        <a:t>代表事業者</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A</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err="1">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株式会社</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err="1">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のため、間接補助事業を円滑に推進する資金力、経営基盤を有する</a:t>
                      </a:r>
                      <a:endParaRPr kumimoji="1" lang="en-US" altLang="ja-JP" sz="1200" dirty="0">
                        <a:latin typeface="Meiryo UI" panose="020B0604030504040204" pitchFamily="50" charset="-128"/>
                        <a:ea typeface="Meiryo UI" panose="020B0604030504040204" pitchFamily="50" charset="-128"/>
                      </a:endParaRPr>
                    </a:p>
                    <a:p>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後段参照</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720178">
                <a:tc rowSpan="5">
                  <a:txBody>
                    <a:bodyPr/>
                    <a:lstStyle/>
                    <a:p>
                      <a:pPr algn="ctr"/>
                      <a:r>
                        <a:rPr kumimoji="1" lang="ja-JP" altLang="en-US" sz="1200" dirty="0">
                          <a:latin typeface="Meiryo UI" panose="020B0604030504040204" pitchFamily="50" charset="-128"/>
                          <a:ea typeface="Meiryo UI" panose="020B0604030504040204" pitchFamily="50" charset="-128"/>
                        </a:rPr>
                        <a:t>共同実施者</a:t>
                      </a: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latin typeface="Meiryo UI" panose="020B0604030504040204" pitchFamily="50" charset="-128"/>
                          <a:ea typeface="Meiryo UI" panose="020B0604030504040204" pitchFamily="50" charset="-128"/>
                        </a:rPr>
                        <a:t>株式会社</a:t>
                      </a:r>
                      <a:r>
                        <a:rPr kumimoji="1" lang="en-US" altLang="ja-JP" sz="1200" dirty="0" err="1">
                          <a:latin typeface="Meiryo UI" panose="020B0604030504040204" pitchFamily="50" charset="-128"/>
                          <a:ea typeface="Meiryo UI" panose="020B0604030504040204" pitchFamily="50" charset="-128"/>
                        </a:rPr>
                        <a:t>Xx</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err="1">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のため、間接補助事業を円滑に推進する資金力、経営基盤を有する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t>C</a:t>
                      </a:r>
                      <a:endParaRPr kumimoji="1" lang="ja-JP" alt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t>D</a:t>
                      </a:r>
                      <a:endParaRPr kumimoji="1" lang="ja-JP" alt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t>E</a:t>
                      </a:r>
                      <a:endParaRPr kumimoji="1" lang="ja-JP" alt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720178">
                <a:tc vMerge="1">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F</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D536BC3B-1F6C-3E51-7863-4E5CC3590614}"/>
              </a:ext>
            </a:extLst>
          </p:cNvPr>
          <p:cNvSpPr/>
          <p:nvPr/>
        </p:nvSpPr>
        <p:spPr>
          <a:xfrm>
            <a:off x="2161953" y="2299084"/>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幹事会社、共同実施者の全てにおける財務状況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→間接補助事業を円滑に推進することが可能である場合は、その理由を明記すること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u="sng"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331403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C1EA83-DCE1-A120-77A8-D47377A602FA}"/>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3B595344-3622-EE5A-EDC1-ECA77BD9B05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①エ 財務の健全性</a:t>
            </a:r>
          </a:p>
        </p:txBody>
      </p:sp>
      <p:sp>
        <p:nvSpPr>
          <p:cNvPr id="9" name="正方形/長方形 8">
            <a:extLst>
              <a:ext uri="{FF2B5EF4-FFF2-40B4-BE49-F238E27FC236}">
                <a16:creationId xmlns:a16="http://schemas.microsoft.com/office/drawing/2014/main" id="{26FFD7B0-9280-CCD7-DD86-58CDEDB76F8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530D8553-C9B5-15B0-E383-1BA4D71443D1}"/>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t>以下のとおり、間接補助事業を円滑に推進する資金力、経営基盤を有する</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9BF5927A-2638-E28E-357C-D35C06A8812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E053F40D-7DD9-8D7C-D44A-7DE2EB8FF552}"/>
              </a:ext>
            </a:extLst>
          </p:cNvPr>
          <p:cNvGraphicFramePr>
            <a:graphicFrameLocks noGrp="1"/>
          </p:cNvGraphicFramePr>
          <p:nvPr>
            <p:extLst>
              <p:ext uri="{D42A27DB-BD31-4B8C-83A1-F6EECF244321}">
                <p14:modId xmlns:p14="http://schemas.microsoft.com/office/powerpoint/2010/main" val="3486420710"/>
              </p:ext>
            </p:extLst>
          </p:nvPr>
        </p:nvGraphicFramePr>
        <p:xfrm>
          <a:off x="155996" y="1710794"/>
          <a:ext cx="11879997" cy="4125045"/>
        </p:xfrm>
        <a:graphic>
          <a:graphicData uri="http://schemas.openxmlformats.org/drawingml/2006/table">
            <a:tbl>
              <a:tblPr firstRow="1" bandRow="1">
                <a:tableStyleId>{5C22544A-7EE6-4342-B048-85BDC9FD1C3A}</a:tableStyleId>
              </a:tblPr>
              <a:tblGrid>
                <a:gridCol w="1779735">
                  <a:extLst>
                    <a:ext uri="{9D8B030D-6E8A-4147-A177-3AD203B41FA5}">
                      <a16:colId xmlns:a16="http://schemas.microsoft.com/office/drawing/2014/main" val="1773031078"/>
                    </a:ext>
                  </a:extLst>
                </a:gridCol>
                <a:gridCol w="1917291">
                  <a:extLst>
                    <a:ext uri="{9D8B030D-6E8A-4147-A177-3AD203B41FA5}">
                      <a16:colId xmlns:a16="http://schemas.microsoft.com/office/drawing/2014/main" val="3449904519"/>
                    </a:ext>
                  </a:extLst>
                </a:gridCol>
                <a:gridCol w="2727657">
                  <a:extLst>
                    <a:ext uri="{9D8B030D-6E8A-4147-A177-3AD203B41FA5}">
                      <a16:colId xmlns:a16="http://schemas.microsoft.com/office/drawing/2014/main" val="2365904519"/>
                    </a:ext>
                  </a:extLst>
                </a:gridCol>
                <a:gridCol w="2727657">
                  <a:extLst>
                    <a:ext uri="{9D8B030D-6E8A-4147-A177-3AD203B41FA5}">
                      <a16:colId xmlns:a16="http://schemas.microsoft.com/office/drawing/2014/main" val="1345626013"/>
                    </a:ext>
                  </a:extLst>
                </a:gridCol>
                <a:gridCol w="2727657">
                  <a:extLst>
                    <a:ext uri="{9D8B030D-6E8A-4147-A177-3AD203B41FA5}">
                      <a16:colId xmlns:a16="http://schemas.microsoft.com/office/drawing/2014/main" val="263940247"/>
                    </a:ext>
                  </a:extLst>
                </a:gridCol>
              </a:tblGrid>
              <a:tr h="275003">
                <a:tc>
                  <a:txBody>
                    <a:bodyPr/>
                    <a:lstStyle/>
                    <a:p>
                      <a:pPr algn="ctr"/>
                      <a:r>
                        <a:rPr kumimoji="1" lang="ja-JP" altLang="en-US" sz="1200" dirty="0">
                          <a:latin typeface="Meiryo UI" panose="020B0604030504040204" pitchFamily="50" charset="-128"/>
                          <a:ea typeface="Meiryo UI" panose="020B0604030504040204" pitchFamily="50" charset="-128"/>
                        </a:rPr>
                        <a:t>財務項目名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集計区分</a:t>
                      </a:r>
                      <a:r>
                        <a:rPr kumimoji="1" lang="en-US" altLang="ja-JP" sz="1200" dirty="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単体</a:t>
                      </a:r>
                      <a:r>
                        <a:rPr kumimoji="1" lang="en-US" altLang="ja-JP" sz="120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連結</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dirty="0">
                          <a:latin typeface="Meiryo UI" panose="020B0604030504040204" pitchFamily="50" charset="-128"/>
                          <a:ea typeface="Meiryo UI" panose="020B0604030504040204" pitchFamily="50" charset="-128"/>
                        </a:rPr>
                        <a:t>20xx</a:t>
                      </a:r>
                      <a:r>
                        <a:rPr kumimoji="1" lang="ja-JP" altLang="en-US" sz="1200" dirty="0">
                          <a:latin typeface="Meiryo UI" panose="020B0604030504040204" pitchFamily="50" charset="-128"/>
                          <a:ea typeface="Meiryo UI" panose="020B0604030504040204" pitchFamily="50" charset="-128"/>
                        </a:rPr>
                        <a:t>年</a:t>
                      </a:r>
                      <a:r>
                        <a:rPr kumimoji="1" lang="en-US" altLang="ja-JP" sz="1200" dirty="0">
                          <a:latin typeface="Meiryo UI" panose="020B0604030504040204" pitchFamily="50" charset="-128"/>
                          <a:ea typeface="Meiryo UI" panose="020B0604030504040204" pitchFamily="50" charset="-128"/>
                        </a:rPr>
                        <a:t>x</a:t>
                      </a:r>
                      <a:r>
                        <a:rPr kumimoji="1" lang="ja-JP" altLang="en-US" sz="1200" dirty="0">
                          <a:latin typeface="Meiryo UI" panose="020B0604030504040204" pitchFamily="50" charset="-128"/>
                          <a:ea typeface="Meiryo UI" panose="020B0604030504040204" pitchFamily="50" charset="-128"/>
                        </a:rPr>
                        <a:t>月期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dirty="0">
                          <a:latin typeface="Meiryo UI" panose="020B0604030504040204" pitchFamily="50" charset="-128"/>
                          <a:ea typeface="Meiryo UI" panose="020B0604030504040204" pitchFamily="50" charset="-128"/>
                        </a:rPr>
                        <a:t>20xx</a:t>
                      </a:r>
                      <a:r>
                        <a:rPr kumimoji="1" lang="ja-JP" altLang="en-US" sz="1200" dirty="0">
                          <a:latin typeface="Meiryo UI" panose="020B0604030504040204" pitchFamily="50" charset="-128"/>
                          <a:ea typeface="Meiryo UI" panose="020B0604030504040204" pitchFamily="50" charset="-128"/>
                        </a:rPr>
                        <a:t>年</a:t>
                      </a:r>
                      <a:r>
                        <a:rPr kumimoji="1" lang="en-US" altLang="ja-JP" sz="1200" dirty="0">
                          <a:latin typeface="Meiryo UI" panose="020B0604030504040204" pitchFamily="50" charset="-128"/>
                          <a:ea typeface="Meiryo UI" panose="020B0604030504040204" pitchFamily="50" charset="-128"/>
                        </a:rPr>
                        <a:t>x</a:t>
                      </a:r>
                      <a:r>
                        <a:rPr kumimoji="1" lang="ja-JP" altLang="en-US" sz="1200" dirty="0">
                          <a:latin typeface="Meiryo UI" panose="020B0604030504040204" pitchFamily="50" charset="-128"/>
                          <a:ea typeface="Meiryo UI" panose="020B0604030504040204" pitchFamily="50" charset="-128"/>
                        </a:rPr>
                        <a:t>月期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dirty="0">
                          <a:latin typeface="Meiryo UI" panose="020B0604030504040204" pitchFamily="50" charset="-128"/>
                          <a:ea typeface="Meiryo UI" panose="020B0604030504040204" pitchFamily="50" charset="-128"/>
                        </a:rPr>
                        <a:t>20xx</a:t>
                      </a:r>
                      <a:r>
                        <a:rPr kumimoji="1" lang="ja-JP" altLang="en-US" sz="1200" dirty="0">
                          <a:latin typeface="Meiryo UI" panose="020B0604030504040204" pitchFamily="50" charset="-128"/>
                          <a:ea typeface="Meiryo UI" panose="020B0604030504040204" pitchFamily="50" charset="-128"/>
                        </a:rPr>
                        <a:t>年</a:t>
                      </a:r>
                      <a:r>
                        <a:rPr kumimoji="1" lang="en-US" altLang="ja-JP" sz="1200" dirty="0">
                          <a:latin typeface="Meiryo UI" panose="020B0604030504040204" pitchFamily="50" charset="-128"/>
                          <a:ea typeface="Meiryo UI" panose="020B0604030504040204" pitchFamily="50" charset="-128"/>
                        </a:rPr>
                        <a:t>x</a:t>
                      </a:r>
                      <a:r>
                        <a:rPr kumimoji="1" lang="ja-JP" altLang="en-US" sz="1200" dirty="0">
                          <a:latin typeface="Meiryo UI" panose="020B0604030504040204" pitchFamily="50" charset="-128"/>
                          <a:ea typeface="Meiryo UI" panose="020B0604030504040204" pitchFamily="50" charset="-128"/>
                        </a:rPr>
                        <a:t>月期</a:t>
                      </a:r>
                    </a:p>
                  </a:txBody>
                  <a:tcP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extLst>
                  <a:ext uri="{0D108BD9-81ED-4DB2-BD59-A6C34878D82A}">
                    <a16:rowId xmlns:a16="http://schemas.microsoft.com/office/drawing/2014/main" val="2996951091"/>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売上高</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売上総利益</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21759417"/>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営業利益</a:t>
                      </a:r>
                      <a:endParaRPr lang="zh-CN"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47487070"/>
                  </a:ext>
                </a:extLst>
              </a:tr>
              <a:tr h="275003">
                <a:tc>
                  <a:txBody>
                    <a:bodyPr/>
                    <a:lstStyle/>
                    <a:p>
                      <a:pPr algn="ctr" fontAlgn="ctr">
                        <a:buNone/>
                      </a:pPr>
                      <a:r>
                        <a:rPr lang="zh-CN" altLang="en-US" sz="1200" b="0" i="0" u="none" strike="noStrike" dirty="0">
                          <a:solidFill>
                            <a:srgbClr val="000000"/>
                          </a:solidFill>
                          <a:effectLst/>
                          <a:latin typeface="Meiryo UI" panose="020B0604030504040204" pitchFamily="50" charset="-128"/>
                          <a:ea typeface="Meiryo UI" panose="020B0604030504040204" pitchFamily="50" charset="-128"/>
                        </a:rPr>
                        <a:t>税引前当期純利益</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53577126"/>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当期純利益</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純資産</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自己資本</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株主資本</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総資産</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流動資産</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90086144"/>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流動負債</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15454198"/>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有利子負債</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5939216"/>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営業キャッシュフロー</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61908676"/>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投資キャッシュフロー</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2283148"/>
                  </a:ext>
                </a:extLst>
              </a:tr>
            </a:tbl>
          </a:graphicData>
        </a:graphic>
      </p:graphicFrame>
      <p:sp>
        <p:nvSpPr>
          <p:cNvPr id="12" name="正方形/長方形 11">
            <a:extLst>
              <a:ext uri="{FF2B5EF4-FFF2-40B4-BE49-F238E27FC236}">
                <a16:creationId xmlns:a16="http://schemas.microsoft.com/office/drawing/2014/main" id="{D8AD4817-8347-C12A-D64D-34C3CD30483B}"/>
              </a:ext>
            </a:extLst>
          </p:cNvPr>
          <p:cNvSpPr/>
          <p:nvPr/>
        </p:nvSpPr>
        <p:spPr>
          <a:xfrm>
            <a:off x="1218000" y="2454675"/>
            <a:ext cx="9756000" cy="270000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直近</a:t>
            </a:r>
            <a:r>
              <a:rPr lang="en-US" altLang="ja-JP" sz="1400" dirty="0">
                <a:solidFill>
                  <a:srgbClr val="FF0000"/>
                </a:solidFill>
                <a:latin typeface="Meiryo UI" panose="020B0604030504040204" pitchFamily="50" charset="-128"/>
                <a:ea typeface="Meiryo UI" panose="020B0604030504040204" pitchFamily="50" charset="-128"/>
              </a:rPr>
              <a:t>3</a:t>
            </a:r>
            <a:r>
              <a:rPr lang="ja-JP" altLang="en-US" sz="1400" dirty="0">
                <a:solidFill>
                  <a:srgbClr val="FF0000"/>
                </a:solidFill>
                <a:latin typeface="Meiryo UI" panose="020B0604030504040204" pitchFamily="50" charset="-128"/>
                <a:ea typeface="Meiryo UI" panose="020B0604030504040204" pitchFamily="50" charset="-128"/>
              </a:rPr>
              <a:t>か年の財務項目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各項目について、以下の通り記載すること。なお、共同申請の場合は、代表事業者についてのみ記載すること。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集計区分は、可能な範囲で単体の値を記載すること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財務項目の値は小数第</a:t>
            </a:r>
            <a:r>
              <a:rPr lang="en-US" altLang="ja-JP" sz="1400" dirty="0">
                <a:solidFill>
                  <a:srgbClr val="FF0000"/>
                </a:solidFill>
                <a:latin typeface="Meiryo UI" panose="020B0604030504040204" pitchFamily="50" charset="-128"/>
                <a:ea typeface="Meiryo UI" panose="020B0604030504040204" pitchFamily="50" charset="-128"/>
              </a:rPr>
              <a:t>1</a:t>
            </a:r>
            <a:r>
              <a:rPr lang="ja-JP" altLang="en-US" sz="1400" dirty="0">
                <a:solidFill>
                  <a:srgbClr val="FF0000"/>
                </a:solidFill>
                <a:latin typeface="Meiryo UI" panose="020B0604030504040204" pitchFamily="50" charset="-128"/>
                <a:ea typeface="Meiryo UI" panose="020B0604030504040204" pitchFamily="50" charset="-128"/>
              </a:rPr>
              <a:t>位を四捨五入して整数値で記載すること。切り捨ての場合は、その旨を表下の備考欄に記載すること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営業利益などがマイナスとなった場合は、「△」などを利用せず、「</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」を用いて数値を記載すること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有利子負債など集計を行っていない財務項目がある場合は、空白にしたうえで、その旨を備考欄に記載すること。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その他補足事項がある場合は、備考欄に記載すること</a:t>
            </a: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lang="en-US" altLang="ja-JP" sz="1400" u="sng" dirty="0">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835F67FE-16BE-BD36-F093-7F5CF41BDE51}"/>
              </a:ext>
            </a:extLst>
          </p:cNvPr>
          <p:cNvSpPr/>
          <p:nvPr/>
        </p:nvSpPr>
        <p:spPr bwMode="gray">
          <a:xfrm>
            <a:off x="155994" y="5898557"/>
            <a:ext cx="11880001" cy="787993"/>
          </a:xfrm>
          <a:prstGeom prst="rect">
            <a:avLst/>
          </a:prstGeom>
          <a:noFill/>
          <a:ln>
            <a:solidFill>
              <a:schemeClr val="tx1">
                <a:lumMod val="50000"/>
                <a:lumOff val="50000"/>
              </a:schemeClr>
            </a:solidFill>
            <a:prstDash val="solid"/>
          </a:ln>
        </p:spPr>
        <p:txBody>
          <a:bodyPr vert="horz" wrap="square" lIns="88641" tIns="44321" rIns="88641" bIns="44321" numCol="1" rtlCol="0" anchor="t" anchorCtr="0" compatLnSpc="1">
            <a:prstTxWarp prst="textNoShape">
              <a:avLst/>
            </a:prstTxWarp>
          </a:bodyPr>
          <a:lstStyle/>
          <a:p>
            <a:r>
              <a:rPr lang="ja-JP" altLang="en-US" sz="1200" dirty="0">
                <a:latin typeface="Meiryo UI" panose="020B0604030504040204" pitchFamily="50" charset="-128"/>
                <a:ea typeface="Meiryo UI" panose="020B0604030504040204" pitchFamily="50" charset="-128"/>
              </a:rPr>
              <a:t>備考）</a:t>
            </a:r>
            <a:endParaRPr lang="en-US" altLang="ja-JP" sz="1200" dirty="0">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FDFFDECE-5207-E603-C89D-56F46B21D97F}"/>
              </a:ext>
            </a:extLst>
          </p:cNvPr>
          <p:cNvSpPr/>
          <p:nvPr/>
        </p:nvSpPr>
        <p:spPr bwMode="gray">
          <a:xfrm>
            <a:off x="10610850" y="1452286"/>
            <a:ext cx="1425145" cy="258508"/>
          </a:xfrm>
          <a:prstGeom prst="rect">
            <a:avLst/>
          </a:prstGeom>
          <a:noFill/>
          <a:ln>
            <a:noFill/>
            <a:prstDash val="solid"/>
          </a:ln>
        </p:spPr>
        <p:txBody>
          <a:bodyPr vert="horz" wrap="square" lIns="88641" tIns="44321" rIns="88641" bIns="44321" numCol="1" rtlCol="0" anchor="t" anchorCtr="0" compatLnSpc="1">
            <a:prstTxWarp prst="textNoShape">
              <a:avLst/>
            </a:prstTxWarp>
          </a:bodyPr>
          <a:lstStyle/>
          <a:p>
            <a:pPr algn="r"/>
            <a:r>
              <a:rPr lang="ja-JP" altLang="en-US" sz="1200" dirty="0">
                <a:latin typeface="Meiryo UI" panose="020B0604030504040204" pitchFamily="50" charset="-128"/>
                <a:ea typeface="Meiryo UI" panose="020B0604030504040204" pitchFamily="50" charset="-128"/>
              </a:rPr>
              <a:t>（単位：百万円）</a:t>
            </a:r>
            <a:endParaRPr lang="en-US" altLang="ja-JP" sz="1200" dirty="0">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80C388A1-FB25-2C56-0AA7-2012D9212F35}"/>
              </a:ext>
            </a:extLst>
          </p:cNvPr>
          <p:cNvSpPr/>
          <p:nvPr/>
        </p:nvSpPr>
        <p:spPr bwMode="gray">
          <a:xfrm>
            <a:off x="155994" y="1452286"/>
            <a:ext cx="3768306" cy="258508"/>
          </a:xfrm>
          <a:prstGeom prst="rect">
            <a:avLst/>
          </a:prstGeom>
          <a:noFill/>
          <a:ln>
            <a:noFill/>
            <a:prstDash val="solid"/>
          </a:ln>
        </p:spPr>
        <p:txBody>
          <a:bodyPr vert="horz" wrap="square" lIns="88641" tIns="44321" rIns="88641" bIns="44321" numCol="1" rtlCol="0" anchor="t" anchorCtr="0" compatLnSpc="1">
            <a:prstTxWarp prst="textNoShape">
              <a:avLst/>
            </a:prstTxWarp>
          </a:bodyPr>
          <a:lstStyle/>
          <a:p>
            <a:r>
              <a:rPr lang="ja-JP" altLang="en-US" sz="1200" dirty="0">
                <a:latin typeface="Meiryo UI" panose="020B0604030504040204" pitchFamily="50" charset="-128"/>
                <a:ea typeface="Meiryo UI" panose="020B0604030504040204" pitchFamily="50" charset="-128"/>
              </a:rPr>
              <a:t>事業者名：</a:t>
            </a:r>
            <a:r>
              <a:rPr lang="en-US" altLang="ja-JP" sz="1200" dirty="0">
                <a:latin typeface="Meiryo UI" panose="020B0604030504040204" pitchFamily="50" charset="-128"/>
                <a:ea typeface="Meiryo UI" panose="020B0604030504040204" pitchFamily="50" charset="-128"/>
              </a:rPr>
              <a:t>xxx</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共同申請の場合は、代表事業者）</a:t>
            </a:r>
            <a:endParaRPr lang="en-US" altLang="ja-JP"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716418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C000">
            <a:alpha val="40000"/>
          </a:srgbClr>
        </a:solidFill>
        <a:effectLst/>
      </p:bgPr>
    </p:bg>
    <p:spTree>
      <p:nvGrpSpPr>
        <p:cNvPr id="1" name="">
          <a:extLst>
            <a:ext uri="{FF2B5EF4-FFF2-40B4-BE49-F238E27FC236}">
              <a16:creationId xmlns:a16="http://schemas.microsoft.com/office/drawing/2014/main" id="{4ACC7475-8868-F40B-1F06-CF79E0F7E9DE}"/>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49CDEF5C-26F9-38E3-C8ED-DAA4B5D50F1F}"/>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dirty="0">
                <a:solidFill>
                  <a:prstClr val="black"/>
                </a:solidFill>
                <a:latin typeface="Meiryo UI" panose="020B0604030504040204" pitchFamily="50" charset="-128"/>
                <a:ea typeface="Meiryo UI" panose="020B0604030504040204" pitchFamily="50" charset="-128"/>
              </a:rPr>
              <a:t>②間接補助事業の実現性に関する</a:t>
            </a:r>
            <a:r>
              <a:rPr kumimoji="1" lang="ja-JP" altLang="en-US"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審査</a:t>
            </a:r>
            <a:endParaRPr kumimoji="1" lang="en-US" altLang="ja-JP"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82687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BBA16F-F3D3-C58E-4246-3BA96565934C}"/>
            </a:ext>
          </a:extLst>
        </p:cNvPr>
        <p:cNvGrpSpPr/>
        <p:nvPr/>
      </p:nvGrpSpPr>
      <p:grpSpPr>
        <a:xfrm>
          <a:off x="0" y="0"/>
          <a:ext cx="0" cy="0"/>
          <a:chOff x="0" y="0"/>
          <a:chExt cx="0" cy="0"/>
        </a:xfrm>
      </p:grpSpPr>
      <p:sp>
        <p:nvSpPr>
          <p:cNvPr id="31" name="Title 1">
            <a:extLst>
              <a:ext uri="{FF2B5EF4-FFF2-40B4-BE49-F238E27FC236}">
                <a16:creationId xmlns:a16="http://schemas.microsoft.com/office/drawing/2014/main" id="{49ADD19B-1834-707C-76B7-EA454D7615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②ア 間接補助事業の内容及び実施スケジュール</a:t>
            </a:r>
          </a:p>
        </p:txBody>
      </p:sp>
      <p:sp>
        <p:nvSpPr>
          <p:cNvPr id="6" name="Title 1">
            <a:extLst>
              <a:ext uri="{FF2B5EF4-FFF2-40B4-BE49-F238E27FC236}">
                <a16:creationId xmlns:a16="http://schemas.microsoft.com/office/drawing/2014/main" id="{F21485E0-7611-A87A-49C5-E15A452DCBB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を目的として、</a:t>
            </a:r>
            <a:r>
              <a:rPr lang="en-US" altLang="ja-JP" dirty="0">
                <a:solidFill>
                  <a:schemeClr val="tx1"/>
                </a:solidFill>
              </a:rPr>
              <a:t>xx</a:t>
            </a:r>
            <a:r>
              <a:rPr lang="ja-JP" altLang="en-US" dirty="0">
                <a:solidFill>
                  <a:schemeClr val="tx1"/>
                </a:solidFill>
              </a:rPr>
              <a:t>を実施する。具体的には</a:t>
            </a:r>
            <a:r>
              <a:rPr lang="en-US" altLang="ja-JP" dirty="0">
                <a:solidFill>
                  <a:schemeClr val="tx1"/>
                </a:solidFill>
              </a:rPr>
              <a:t>xx</a:t>
            </a:r>
            <a:r>
              <a:rPr lang="ja-JP" altLang="en-US" dirty="0">
                <a:solidFill>
                  <a:schemeClr val="tx1"/>
                </a:solidFill>
              </a:rPr>
              <a:t>などの設備を導入する</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FCEEBB15-734C-CA5C-8604-F5AD1602DE8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3BFB2222-16F9-497C-26D1-E96898F30A1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4" name="正方形/長方形 3">
            <a:extLst>
              <a:ext uri="{FF2B5EF4-FFF2-40B4-BE49-F238E27FC236}">
                <a16:creationId xmlns:a16="http://schemas.microsoft.com/office/drawing/2014/main" id="{2EEC2F3F-0628-6B82-0E31-5D7465117FC6}"/>
              </a:ext>
            </a:extLst>
          </p:cNvPr>
          <p:cNvSpPr/>
          <p:nvPr/>
        </p:nvSpPr>
        <p:spPr>
          <a:xfrm>
            <a:off x="1907429" y="2528047"/>
            <a:ext cx="7868093" cy="303903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実施体制</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間接補助事業の全体像がわかるよう、主要な導入設備とその概要（主要スペック、役割、新設・改造・リプレースなどの導入方法等）を記載すること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主要設備の導入場所を事業所の図面に示すこと</a:t>
            </a:r>
            <a:endParaRPr lang="en-US" altLang="ja-JP" sz="14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019223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FA7FF9-F01D-C74A-63DB-16E62E578E06}"/>
            </a:ext>
          </a:extLst>
        </p:cNvPr>
        <p:cNvGrpSpPr/>
        <p:nvPr/>
      </p:nvGrpSpPr>
      <p:grpSpPr>
        <a:xfrm>
          <a:off x="0" y="0"/>
          <a:ext cx="0" cy="0"/>
          <a:chOff x="0" y="0"/>
          <a:chExt cx="0" cy="0"/>
        </a:xfrm>
      </p:grpSpPr>
      <p:sp>
        <p:nvSpPr>
          <p:cNvPr id="31" name="Title 1">
            <a:extLst>
              <a:ext uri="{FF2B5EF4-FFF2-40B4-BE49-F238E27FC236}">
                <a16:creationId xmlns:a16="http://schemas.microsoft.com/office/drawing/2014/main" id="{5ABEE49F-CDE9-254E-B5AE-DA8046EDCB00}"/>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②ア 間接補助事業の内容及び実施スケジュール</a:t>
            </a:r>
          </a:p>
        </p:txBody>
      </p:sp>
      <p:sp>
        <p:nvSpPr>
          <p:cNvPr id="6" name="Title 1">
            <a:extLst>
              <a:ext uri="{FF2B5EF4-FFF2-40B4-BE49-F238E27FC236}">
                <a16:creationId xmlns:a16="http://schemas.microsoft.com/office/drawing/2014/main" id="{0BAB932A-D047-ADCE-9BE5-49948AD1B92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p>
          <a:p>
            <a:r>
              <a:rPr lang="en-US" altLang="ja-JP" dirty="0">
                <a:solidFill>
                  <a:schemeClr val="tx1"/>
                </a:solidFill>
              </a:rPr>
              <a:t>xx</a:t>
            </a:r>
            <a:r>
              <a:rPr lang="ja-JP" altLang="en-US" dirty="0">
                <a:solidFill>
                  <a:schemeClr val="tx1"/>
                </a:solidFill>
              </a:rPr>
              <a:t>年までに</a:t>
            </a:r>
            <a:r>
              <a:rPr lang="en-US" altLang="ja-JP" dirty="0">
                <a:solidFill>
                  <a:schemeClr val="tx1"/>
                </a:solidFill>
              </a:rPr>
              <a:t>xx</a:t>
            </a:r>
            <a:r>
              <a:rPr lang="ja-JP" altLang="en-US" dirty="0">
                <a:solidFill>
                  <a:schemeClr val="tx1"/>
                </a:solidFill>
              </a:rPr>
              <a:t>を実施、</a:t>
            </a:r>
            <a:r>
              <a:rPr lang="en-US" altLang="ja-JP" dirty="0">
                <a:solidFill>
                  <a:schemeClr val="tx1"/>
                </a:solidFill>
              </a:rPr>
              <a:t>xx</a:t>
            </a:r>
            <a:r>
              <a:rPr lang="ja-JP" altLang="en-US" dirty="0">
                <a:solidFill>
                  <a:schemeClr val="tx1"/>
                </a:solidFill>
              </a:rPr>
              <a:t>年までに</a:t>
            </a:r>
            <a:r>
              <a:rPr lang="en-US" altLang="ja-JP" dirty="0">
                <a:solidFill>
                  <a:schemeClr val="tx1"/>
                </a:solidFill>
              </a:rPr>
              <a:t>xx</a:t>
            </a:r>
            <a:r>
              <a:rPr lang="ja-JP" altLang="en-US" dirty="0">
                <a:solidFill>
                  <a:schemeClr val="tx1"/>
                </a:solidFill>
              </a:rPr>
              <a:t>を実施。</a:t>
            </a:r>
            <a:r>
              <a:rPr lang="en-US" altLang="ja-JP" dirty="0">
                <a:solidFill>
                  <a:schemeClr val="tx1"/>
                </a:solidFill>
              </a:rPr>
              <a:t>xx</a:t>
            </a:r>
            <a:r>
              <a:rPr lang="ja-JP" altLang="en-US" dirty="0">
                <a:solidFill>
                  <a:schemeClr val="tx1"/>
                </a:solidFill>
              </a:rPr>
              <a:t>年には間接補助事業の終了を目指す</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200B9D59-0142-B3FC-E658-BD8D757CFE8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44DD40B9-C6E6-0141-0D41-AC489BA897A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4" name="正方形/長方形 3">
            <a:extLst>
              <a:ext uri="{FF2B5EF4-FFF2-40B4-BE49-F238E27FC236}">
                <a16:creationId xmlns:a16="http://schemas.microsoft.com/office/drawing/2014/main" id="{FBB5188D-F46A-C98F-64F2-AA64534664FF}"/>
              </a:ext>
            </a:extLst>
          </p:cNvPr>
          <p:cNvSpPr/>
          <p:nvPr/>
        </p:nvSpPr>
        <p:spPr>
          <a:xfrm>
            <a:off x="1907429" y="2528047"/>
            <a:ext cx="7868093" cy="303903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スケジュール</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→簡潔にタスク分解したうえで、間接補助事業のスケジュールの全体感を記載すること。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なお、以下に注意すること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計画における重要なマイルストンを明記すること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設備導入、商用生産開始、投資回収の</a:t>
            </a:r>
            <a:r>
              <a:rPr lang="en-US" altLang="ja-JP" sz="1400" dirty="0">
                <a:solidFill>
                  <a:srgbClr val="FF0000"/>
                </a:solidFill>
                <a:latin typeface="Meiryo UI" panose="020B0604030504040204" pitchFamily="50" charset="-128"/>
                <a:ea typeface="Meiryo UI" panose="020B0604030504040204" pitchFamily="50" charset="-128"/>
              </a:rPr>
              <a:t>3</a:t>
            </a:r>
            <a:r>
              <a:rPr lang="ja-JP" altLang="en-US" sz="1400" dirty="0">
                <a:solidFill>
                  <a:srgbClr val="FF0000"/>
                </a:solidFill>
                <a:latin typeface="Meiryo UI" panose="020B0604030504040204" pitchFamily="50" charset="-128"/>
                <a:ea typeface="Meiryo UI" panose="020B0604030504040204" pitchFamily="50" charset="-128"/>
              </a:rPr>
              <a:t>時点を明記すること。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261257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25" name="Rectangle 108">
            <a:extLst>
              <a:ext uri="{FF2B5EF4-FFF2-40B4-BE49-F238E27FC236}">
                <a16:creationId xmlns:a16="http://schemas.microsoft.com/office/drawing/2014/main" id="{71869300-75DD-33D5-049B-C55A2A0DA4A9}"/>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graphicFrame>
        <p:nvGraphicFramePr>
          <p:cNvPr id="3" name="Table 25">
            <a:extLst>
              <a:ext uri="{FF2B5EF4-FFF2-40B4-BE49-F238E27FC236}">
                <a16:creationId xmlns:a16="http://schemas.microsoft.com/office/drawing/2014/main" id="{FB649698-0F28-419A-C7E7-F3D1C79FE459}"/>
              </a:ext>
            </a:extLst>
          </p:cNvPr>
          <p:cNvGraphicFramePr>
            <a:graphicFrameLocks noGrp="1"/>
          </p:cNvGraphicFramePr>
          <p:nvPr>
            <p:extLst>
              <p:ext uri="{D42A27DB-BD31-4B8C-83A1-F6EECF244321}">
                <p14:modId xmlns:p14="http://schemas.microsoft.com/office/powerpoint/2010/main" val="3857726576"/>
              </p:ext>
            </p:extLst>
          </p:nvPr>
        </p:nvGraphicFramePr>
        <p:xfrm>
          <a:off x="279955" y="2019603"/>
          <a:ext cx="11115865" cy="3512820"/>
        </p:xfrm>
        <a:graphic>
          <a:graphicData uri="http://schemas.openxmlformats.org/drawingml/2006/table">
            <a:tbl>
              <a:tblPr firstRow="1" bandRow="1">
                <a:tableStyleId>{5940675A-B579-460E-94D1-54222C63F5DA}</a:tableStyleId>
              </a:tblPr>
              <a:tblGrid>
                <a:gridCol w="789118">
                  <a:extLst>
                    <a:ext uri="{9D8B030D-6E8A-4147-A177-3AD203B41FA5}">
                      <a16:colId xmlns:a16="http://schemas.microsoft.com/office/drawing/2014/main" val="2754854949"/>
                    </a:ext>
                  </a:extLst>
                </a:gridCol>
                <a:gridCol w="1104768">
                  <a:extLst>
                    <a:ext uri="{9D8B030D-6E8A-4147-A177-3AD203B41FA5}">
                      <a16:colId xmlns:a16="http://schemas.microsoft.com/office/drawing/2014/main" val="108642108"/>
                    </a:ext>
                  </a:extLst>
                </a:gridCol>
                <a:gridCol w="1251889">
                  <a:extLst>
                    <a:ext uri="{9D8B030D-6E8A-4147-A177-3AD203B41FA5}">
                      <a16:colId xmlns:a16="http://schemas.microsoft.com/office/drawing/2014/main" val="1578758832"/>
                    </a:ext>
                  </a:extLst>
                </a:gridCol>
                <a:gridCol w="1262590">
                  <a:extLst>
                    <a:ext uri="{9D8B030D-6E8A-4147-A177-3AD203B41FA5}">
                      <a16:colId xmlns:a16="http://schemas.microsoft.com/office/drawing/2014/main" val="3681164895"/>
                    </a:ext>
                  </a:extLst>
                </a:gridCol>
                <a:gridCol w="670750">
                  <a:extLst>
                    <a:ext uri="{9D8B030D-6E8A-4147-A177-3AD203B41FA5}">
                      <a16:colId xmlns:a16="http://schemas.microsoft.com/office/drawing/2014/main" val="2013143228"/>
                    </a:ext>
                  </a:extLst>
                </a:gridCol>
                <a:gridCol w="670750">
                  <a:extLst>
                    <a:ext uri="{9D8B030D-6E8A-4147-A177-3AD203B41FA5}">
                      <a16:colId xmlns:a16="http://schemas.microsoft.com/office/drawing/2014/main" val="1867669983"/>
                    </a:ext>
                  </a:extLst>
                </a:gridCol>
                <a:gridCol w="670750">
                  <a:extLst>
                    <a:ext uri="{9D8B030D-6E8A-4147-A177-3AD203B41FA5}">
                      <a16:colId xmlns:a16="http://schemas.microsoft.com/office/drawing/2014/main" val="3983930382"/>
                    </a:ext>
                  </a:extLst>
                </a:gridCol>
                <a:gridCol w="670750">
                  <a:extLst>
                    <a:ext uri="{9D8B030D-6E8A-4147-A177-3AD203B41FA5}">
                      <a16:colId xmlns:a16="http://schemas.microsoft.com/office/drawing/2014/main" val="3221756989"/>
                    </a:ext>
                  </a:extLst>
                </a:gridCol>
                <a:gridCol w="670750">
                  <a:extLst>
                    <a:ext uri="{9D8B030D-6E8A-4147-A177-3AD203B41FA5}">
                      <a16:colId xmlns:a16="http://schemas.microsoft.com/office/drawing/2014/main" val="156497035"/>
                    </a:ext>
                  </a:extLst>
                </a:gridCol>
                <a:gridCol w="670750">
                  <a:extLst>
                    <a:ext uri="{9D8B030D-6E8A-4147-A177-3AD203B41FA5}">
                      <a16:colId xmlns:a16="http://schemas.microsoft.com/office/drawing/2014/main" val="3852437361"/>
                    </a:ext>
                  </a:extLst>
                </a:gridCol>
                <a:gridCol w="670750">
                  <a:extLst>
                    <a:ext uri="{9D8B030D-6E8A-4147-A177-3AD203B41FA5}">
                      <a16:colId xmlns:a16="http://schemas.microsoft.com/office/drawing/2014/main" val="474125499"/>
                    </a:ext>
                  </a:extLst>
                </a:gridCol>
                <a:gridCol w="670750">
                  <a:extLst>
                    <a:ext uri="{9D8B030D-6E8A-4147-A177-3AD203B41FA5}">
                      <a16:colId xmlns:a16="http://schemas.microsoft.com/office/drawing/2014/main" val="3194168371"/>
                    </a:ext>
                  </a:extLst>
                </a:gridCol>
                <a:gridCol w="670750">
                  <a:extLst>
                    <a:ext uri="{9D8B030D-6E8A-4147-A177-3AD203B41FA5}">
                      <a16:colId xmlns:a16="http://schemas.microsoft.com/office/drawing/2014/main" val="4023144307"/>
                    </a:ext>
                  </a:extLst>
                </a:gridCol>
                <a:gridCol w="670750">
                  <a:extLst>
                    <a:ext uri="{9D8B030D-6E8A-4147-A177-3AD203B41FA5}">
                      <a16:colId xmlns:a16="http://schemas.microsoft.com/office/drawing/2014/main" val="813031846"/>
                    </a:ext>
                  </a:extLst>
                </a:gridCol>
              </a:tblGrid>
              <a:tr h="135974">
                <a:tc rowSpan="2">
                  <a:txBody>
                    <a:bodyPr/>
                    <a:lstStyle/>
                    <a:p>
                      <a:pPr algn="ctr"/>
                      <a:r>
                        <a:rPr kumimoji="1" lang="ja-JP" altLang="en-US" sz="1400" b="1" dirty="0">
                          <a:latin typeface="Meiryo UI" panose="020B0604030504040204" pitchFamily="50" charset="-128"/>
                          <a:ea typeface="Meiryo UI" panose="020B0604030504040204" pitchFamily="50" charset="-128"/>
                        </a:rPr>
                        <a:t>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r>
                        <a:rPr kumimoji="1" lang="ja-JP" altLang="en-US" sz="1400" b="1" dirty="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r>
                        <a:rPr kumimoji="1" lang="ja-JP" altLang="en-US" sz="1400" b="1" dirty="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0">
                  <a:txBody>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71955818"/>
                  </a:ext>
                </a:extLst>
              </a:tr>
              <a:tr h="0">
                <a:tc vMerge="1">
                  <a:txBody>
                    <a:bodyPr/>
                    <a:lstStyle/>
                    <a:p>
                      <a:endParaRPr kumimoji="1" lang="ja-JP" altLang="en-US"/>
                    </a:p>
                  </a:txBody>
                  <a:tcPr/>
                </a:tc>
                <a:tc>
                  <a:txBody>
                    <a:bodyPr/>
                    <a:lstStyle/>
                    <a:p>
                      <a:pPr marL="0" algn="ctr" defTabSz="914400" rtl="0" eaLnBrk="1" latinLnBrk="0" hangingPunct="1"/>
                      <a:r>
                        <a:rPr kumimoji="1" lang="ja-JP" altLang="en-US" sz="1050" b="1" kern="1200" dirty="0">
                          <a:solidFill>
                            <a:schemeClr val="tx1"/>
                          </a:solidFill>
                          <a:latin typeface="Meiryo UI" panose="020B0604030504040204" pitchFamily="50" charset="-128"/>
                          <a:ea typeface="Meiryo UI" panose="020B0604030504040204" pitchFamily="50" charset="-128"/>
                          <a:cs typeface="+mn-cs"/>
                        </a:rPr>
                        <a:t>大区分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小区分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kumimoji="1" lang="ja-JP" altLang="en-US"/>
                    </a:p>
                  </a:txBody>
                  <a:tcPr/>
                </a:tc>
                <a:tc>
                  <a:txBody>
                    <a:bodyPr/>
                    <a:lstStyle/>
                    <a:p>
                      <a:r>
                        <a:rPr kumimoji="1" lang="en-US" altLang="ja-JP" sz="800" b="1" dirty="0">
                          <a:latin typeface="Meiryo UI" panose="020B0604030504040204" pitchFamily="50" charset="-128"/>
                          <a:ea typeface="Meiryo UI" panose="020B0604030504040204" pitchFamily="50" charset="-128"/>
                        </a:rPr>
                        <a:t>2025</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2026</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2027</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2028</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2029</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2030</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2031</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2032</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2033</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2034</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63133181"/>
                  </a:ext>
                </a:extLst>
              </a:tr>
              <a:tr h="120664">
                <a:tc rowSpan="5">
                  <a:txBody>
                    <a:bodyPr/>
                    <a:lstStyle/>
                    <a:p>
                      <a:pPr algn="ctr"/>
                      <a:r>
                        <a:rPr kumimoji="1" lang="ja-JP" altLang="en-US" sz="1400" dirty="0">
                          <a:latin typeface="Meiryo UI" panose="020B0604030504040204" pitchFamily="50" charset="-128"/>
                          <a:ea typeface="Meiryo UI" panose="020B0604030504040204" pitchFamily="50" charset="-128"/>
                        </a:rPr>
                        <a:t>補助</a:t>
                      </a:r>
                      <a:br>
                        <a:rPr kumimoji="1" lang="en-US" altLang="ja-JP" sz="1400" dirty="0">
                          <a:latin typeface="Meiryo UI" panose="020B0604030504040204" pitchFamily="50" charset="-128"/>
                          <a:ea typeface="Meiryo UI" panose="020B0604030504040204" pitchFamily="50" charset="-128"/>
                        </a:rPr>
                      </a:br>
                      <a:r>
                        <a:rPr kumimoji="1" lang="ja-JP" altLang="en-US" sz="1400" dirty="0">
                          <a:latin typeface="Meiryo UI" panose="020B0604030504040204" pitchFamily="50" charset="-128"/>
                          <a:ea typeface="Meiryo UI" panose="020B0604030504040204" pitchFamily="50" charset="-128"/>
                        </a:rPr>
                        <a:t>対象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dirty="0">
                          <a:latin typeface="Meiryo UI" panose="020B0604030504040204" pitchFamily="50" charset="-128"/>
                          <a:ea typeface="Meiryo UI" panose="020B0604030504040204" pitchFamily="50" charset="-128"/>
                        </a:rPr>
                        <a:t>生産設備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dirty="0">
                          <a:latin typeface="Meiryo UI" panose="020B0604030504040204" pitchFamily="50" charset="-128"/>
                          <a:ea typeface="Meiryo UI" panose="020B0604030504040204" pitchFamily="50" charset="-128"/>
                        </a:rPr>
                        <a:t>xx</a:t>
                      </a:r>
                      <a:r>
                        <a:rPr kumimoji="1" lang="ja-JP" altLang="en-US" sz="1100" dirty="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設備費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4182319654"/>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dirty="0">
                          <a:latin typeface="Meiryo UI" panose="020B0604030504040204" pitchFamily="50" charset="-128"/>
                          <a:ea typeface="Meiryo UI" panose="020B0604030504040204" pitchFamily="50" charset="-128"/>
                        </a:rPr>
                        <a:t>附帯設備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dirty="0">
                          <a:latin typeface="Meiryo UI" panose="020B0604030504040204" pitchFamily="50" charset="-128"/>
                          <a:ea typeface="Meiryo UI" panose="020B0604030504040204" pitchFamily="50" charset="-128"/>
                        </a:rPr>
                        <a:t>xx</a:t>
                      </a:r>
                      <a:r>
                        <a:rPr kumimoji="1" lang="ja-JP" altLang="en-US" sz="1100" dirty="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dirty="0">
                          <a:latin typeface="Meiryo UI" panose="020B0604030504040204" pitchFamily="50" charset="-128"/>
                          <a:ea typeface="Meiryo UI" panose="020B0604030504040204" pitchFamily="50" charset="-128"/>
                        </a:rPr>
                        <a:t>建物等取得費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3273232291"/>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dirty="0">
                          <a:latin typeface="Meiryo UI" panose="020B0604030504040204" pitchFamily="50" charset="-128"/>
                          <a:ea typeface="Meiryo UI" panose="020B0604030504040204" pitchFamily="50" charset="-128"/>
                        </a:rPr>
                        <a:t>xxx</a:t>
                      </a:r>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dirty="0">
                          <a:latin typeface="Meiryo UI" panose="020B0604030504040204" pitchFamily="50" charset="-128"/>
                          <a:ea typeface="Meiryo UI" panose="020B0604030504040204" pitchFamily="50" charset="-128"/>
                        </a:rPr>
                        <a:t>xxx</a:t>
                      </a:r>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2056782845"/>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dirty="0">
                          <a:latin typeface="Meiryo UI" panose="020B0604030504040204" pitchFamily="50" charset="-128"/>
                          <a:ea typeface="Meiryo UI" panose="020B0604030504040204" pitchFamily="50" charset="-128"/>
                        </a:rPr>
                        <a:t>xxx</a:t>
                      </a:r>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dirty="0">
                          <a:latin typeface="Meiryo UI" panose="020B0604030504040204" pitchFamily="50" charset="-128"/>
                          <a:ea typeface="Meiryo UI" panose="020B0604030504040204" pitchFamily="50" charset="-128"/>
                        </a:rPr>
                        <a:t>xxx</a:t>
                      </a:r>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218398886"/>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924966809"/>
                  </a:ext>
                </a:extLst>
              </a:tr>
              <a:tr h="147210">
                <a:tc rowSpan="5">
                  <a:txBody>
                    <a:bodyPr/>
                    <a:lstStyle/>
                    <a:p>
                      <a:pPr algn="ctr"/>
                      <a:r>
                        <a:rPr kumimoji="1" lang="zh-TW" altLang="en-US" sz="1400">
                          <a:latin typeface="Meiryo UI" panose="020B0604030504040204" pitchFamily="50" charset="-128"/>
                          <a:ea typeface="Meiryo UI" panose="020B0604030504040204" pitchFamily="50" charset="-128"/>
                        </a:rPr>
                        <a:t>補助</a:t>
                      </a:r>
                      <a:br>
                        <a:rPr kumimoji="1" lang="en-US" altLang="zh-TW" sz="1400">
                          <a:latin typeface="Meiryo UI" panose="020B0604030504040204" pitchFamily="50" charset="-128"/>
                          <a:ea typeface="Meiryo UI" panose="020B0604030504040204" pitchFamily="50" charset="-128"/>
                        </a:rPr>
                      </a:br>
                      <a:r>
                        <a:rPr kumimoji="1" lang="zh-TW" altLang="en-US" sz="1400">
                          <a:latin typeface="Meiryo UI" panose="020B0604030504040204" pitchFamily="50" charset="-128"/>
                          <a:ea typeface="Meiryo UI" panose="020B0604030504040204" pitchFamily="50" charset="-128"/>
                        </a:rPr>
                        <a:t>対象外</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2802461"/>
                  </a:ext>
                </a:extLst>
              </a:tr>
            </a:tbl>
          </a:graphicData>
        </a:graphic>
      </p:graphicFrame>
      <p:sp>
        <p:nvSpPr>
          <p:cNvPr id="6" name="Rectangle 108">
            <a:extLst>
              <a:ext uri="{FF2B5EF4-FFF2-40B4-BE49-F238E27FC236}">
                <a16:creationId xmlns:a16="http://schemas.microsoft.com/office/drawing/2014/main" id="{5D1BE604-A305-D8AB-A4E4-111EAF2F248E}"/>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7" name="Rectangle 108">
            <a:extLst>
              <a:ext uri="{FF2B5EF4-FFF2-40B4-BE49-F238E27FC236}">
                <a16:creationId xmlns:a16="http://schemas.microsoft.com/office/drawing/2014/main" id="{DC005F85-E196-EAE9-9EBD-CFA7E84812B5}"/>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30AAD629-A5D1-0B40-02FE-A999013C45FC}"/>
              </a:ext>
            </a:extLst>
          </p:cNvPr>
          <p:cNvSpPr/>
          <p:nvPr/>
        </p:nvSpPr>
        <p:spPr>
          <a:xfrm>
            <a:off x="796179" y="5737274"/>
            <a:ext cx="10599642" cy="828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（参考情報・留意事項等）</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　・</a:t>
            </a:r>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5" name="Title 1">
            <a:extLst>
              <a:ext uri="{FF2B5EF4-FFF2-40B4-BE49-F238E27FC236}">
                <a16:creationId xmlns:a16="http://schemas.microsoft.com/office/drawing/2014/main" id="{598E9E3C-D2FA-F069-1818-490BA2310A2F}"/>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②ア 間接補助事業の内容及び実施スケジュール</a:t>
            </a:r>
          </a:p>
        </p:txBody>
      </p:sp>
      <p:sp>
        <p:nvSpPr>
          <p:cNvPr id="10" name="Title 1">
            <a:extLst>
              <a:ext uri="{FF2B5EF4-FFF2-40B4-BE49-F238E27FC236}">
                <a16:creationId xmlns:a16="http://schemas.microsoft.com/office/drawing/2014/main" id="{F71B2C88-020E-11FE-E3FB-A3CFA189A3B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年の商用生産開始に向けて、総額</a:t>
            </a:r>
            <a:r>
              <a:rPr kumimoji="1" lang="en-US" altLang="ja-JP" dirty="0">
                <a:solidFill>
                  <a:schemeClr val="tx1"/>
                </a:solidFill>
              </a:rPr>
              <a:t>xx</a:t>
            </a:r>
            <a:r>
              <a:rPr kumimoji="1" lang="ja-JP" altLang="en-US" dirty="0">
                <a:solidFill>
                  <a:schemeClr val="tx1"/>
                </a:solidFill>
              </a:rPr>
              <a:t>円（うち、交付申請額</a:t>
            </a:r>
            <a:r>
              <a:rPr kumimoji="1" lang="en-US" altLang="ja-JP" dirty="0">
                <a:solidFill>
                  <a:schemeClr val="tx1"/>
                </a:solidFill>
              </a:rPr>
              <a:t>xx</a:t>
            </a:r>
            <a:r>
              <a:rPr kumimoji="1" lang="ja-JP" altLang="en-US" dirty="0">
                <a:solidFill>
                  <a:schemeClr val="tx1"/>
                </a:solidFill>
              </a:rPr>
              <a:t>円）の投資を行う予定</a:t>
            </a:r>
            <a:endParaRPr kumimoji="1" lang="en-US" altLang="ja-JP" dirty="0">
              <a:solidFill>
                <a:schemeClr val="tx1"/>
              </a:solidFill>
            </a:endParaRPr>
          </a:p>
        </p:txBody>
      </p:sp>
      <p:cxnSp>
        <p:nvCxnSpPr>
          <p:cNvPr id="11" name="直線コネクタ 10">
            <a:extLst>
              <a:ext uri="{FF2B5EF4-FFF2-40B4-BE49-F238E27FC236}">
                <a16:creationId xmlns:a16="http://schemas.microsoft.com/office/drawing/2014/main" id="{CE11CA89-A5D7-78E6-D8B2-34AEB918EAC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AE1FFE13-3CB7-CFD5-0DCF-F7E748F8E71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 name="矢印: 右 1">
            <a:extLst>
              <a:ext uri="{FF2B5EF4-FFF2-40B4-BE49-F238E27FC236}">
                <a16:creationId xmlns:a16="http://schemas.microsoft.com/office/drawing/2014/main" id="{50DC5D91-A9B4-9881-878B-7B7D0C743CE2}"/>
              </a:ext>
            </a:extLst>
          </p:cNvPr>
          <p:cNvSpPr/>
          <p:nvPr/>
        </p:nvSpPr>
        <p:spPr bwMode="gray">
          <a:xfrm>
            <a:off x="6017623" y="1655761"/>
            <a:ext cx="5409029" cy="272259"/>
          </a:xfrm>
          <a:prstGeom prst="rightArrow">
            <a:avLst>
              <a:gd name="adj1" fmla="val 100000"/>
              <a:gd name="adj2" fmla="val 50000"/>
            </a:avLst>
          </a:prstGeom>
          <a:solidFill>
            <a:schemeClr val="tx1">
              <a:lumMod val="50000"/>
              <a:lumOff val="50000"/>
            </a:schemeClr>
          </a:solid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生産（</a:t>
            </a:r>
            <a:r>
              <a:rPr kumimoji="0" lang="en-US" altLang="ja-JP" sz="1400" dirty="0">
                <a:solidFill>
                  <a:schemeClr val="bg1"/>
                </a:solidFill>
                <a:latin typeface="Meiryo UI" panose="020B0604030504040204" pitchFamily="50" charset="-128"/>
                <a:ea typeface="Meiryo UI" panose="020B0604030504040204" pitchFamily="50" charset="-128"/>
              </a:rPr>
              <a:t>20xx</a:t>
            </a:r>
            <a:r>
              <a:rPr kumimoji="0" lang="ja-JP" altLang="en-US" sz="1400" dirty="0">
                <a:solidFill>
                  <a:schemeClr val="bg1"/>
                </a:solidFill>
                <a:latin typeface="Meiryo UI" panose="020B0604030504040204" pitchFamily="50" charset="-128"/>
                <a:ea typeface="Meiryo UI" panose="020B0604030504040204" pitchFamily="50" charset="-128"/>
              </a:rPr>
              <a:t>年度</a:t>
            </a:r>
            <a:r>
              <a:rPr kumimoji="0" lang="en-US" altLang="ja-JP" sz="1400" dirty="0">
                <a:solidFill>
                  <a:schemeClr val="bg1"/>
                </a:solidFill>
                <a:latin typeface="Meiryo UI" panose="020B0604030504040204" pitchFamily="50" charset="-128"/>
                <a:ea typeface="Meiryo UI" panose="020B0604030504040204" pitchFamily="50" charset="-128"/>
              </a:rPr>
              <a:t>~</a:t>
            </a:r>
            <a:r>
              <a:rPr kumimoji="0" lang="ja-JP" altLang="en-US" sz="1400" dirty="0">
                <a:solidFill>
                  <a:schemeClr val="bg1"/>
                </a:solidFill>
                <a:latin typeface="Meiryo UI" panose="020B0604030504040204" pitchFamily="50" charset="-128"/>
                <a:ea typeface="Meiryo UI" panose="020B0604030504040204" pitchFamily="50" charset="-128"/>
              </a:rPr>
              <a:t>）</a:t>
            </a:r>
          </a:p>
        </p:txBody>
      </p:sp>
      <p:sp>
        <p:nvSpPr>
          <p:cNvPr id="15" name="正方形/長方形 14">
            <a:extLst>
              <a:ext uri="{FF2B5EF4-FFF2-40B4-BE49-F238E27FC236}">
                <a16:creationId xmlns:a16="http://schemas.microsoft.com/office/drawing/2014/main" id="{703106FB-548E-42F4-4BE6-F3AEA7508418}"/>
              </a:ext>
            </a:extLst>
          </p:cNvPr>
          <p:cNvSpPr/>
          <p:nvPr/>
        </p:nvSpPr>
        <p:spPr>
          <a:xfrm>
            <a:off x="2161954" y="1561573"/>
            <a:ext cx="7868093" cy="373485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生産の開始時期</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投資計画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→投資的経費のみで差し支えないため、以下について全て記載すること。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設備名（大区分、小区分）</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対象経費：補助対象の場合は、公募要領に示す対象経費の区分に応じ記載し、補助対象外の場合は適宜記載</a:t>
            </a:r>
          </a:p>
          <a:p>
            <a:pPr lvl="1"/>
            <a:r>
              <a:rPr lang="ja-JP" altLang="en-US" sz="1400" dirty="0">
                <a:solidFill>
                  <a:srgbClr val="FF0000"/>
                </a:solidFill>
                <a:latin typeface="Meiryo UI" panose="020B0604030504040204" pitchFamily="50" charset="-128"/>
                <a:ea typeface="Meiryo UI" panose="020B0604030504040204" pitchFamily="50" charset="-128"/>
              </a:rPr>
              <a:t>なお、以下に注意すること。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最低</a:t>
            </a:r>
            <a:r>
              <a:rPr lang="en-US" altLang="ja-JP" sz="1400" dirty="0">
                <a:solidFill>
                  <a:srgbClr val="FF0000"/>
                </a:solidFill>
                <a:latin typeface="Meiryo UI" panose="020B0604030504040204" pitchFamily="50" charset="-128"/>
                <a:ea typeface="Meiryo UI" panose="020B0604030504040204" pitchFamily="50" charset="-128"/>
              </a:rPr>
              <a:t>2034</a:t>
            </a:r>
            <a:r>
              <a:rPr lang="ja-JP" altLang="en-US" sz="1400" dirty="0">
                <a:solidFill>
                  <a:srgbClr val="FF0000"/>
                </a:solidFill>
                <a:latin typeface="Meiryo UI" panose="020B0604030504040204" pitchFamily="50" charset="-128"/>
                <a:ea typeface="Meiryo UI" panose="020B0604030504040204" pitchFamily="50" charset="-128"/>
              </a:rPr>
              <a:t>年まで記載すること（補助対象経費の記載は</a:t>
            </a:r>
            <a:r>
              <a:rPr lang="en-US" altLang="ja-JP" sz="1400" dirty="0">
                <a:solidFill>
                  <a:srgbClr val="FF0000"/>
                </a:solidFill>
                <a:latin typeface="Meiryo UI" panose="020B0604030504040204" pitchFamily="50" charset="-128"/>
                <a:ea typeface="Meiryo UI" panose="020B0604030504040204" pitchFamily="50" charset="-128"/>
              </a:rPr>
              <a:t>2029</a:t>
            </a:r>
            <a:r>
              <a:rPr lang="ja-JP" altLang="en-US" sz="1400" dirty="0">
                <a:solidFill>
                  <a:srgbClr val="FF0000"/>
                </a:solidFill>
                <a:latin typeface="Meiryo UI" panose="020B0604030504040204" pitchFamily="50" charset="-128"/>
                <a:ea typeface="Meiryo UI" panose="020B0604030504040204" pitchFamily="50" charset="-128"/>
              </a:rPr>
              <a:t>年度までの記載で問題ない、また、必要に応じて</a:t>
            </a:r>
            <a:r>
              <a:rPr lang="en-US" altLang="ja-JP" sz="1400" dirty="0">
                <a:solidFill>
                  <a:srgbClr val="FF0000"/>
                </a:solidFill>
                <a:latin typeface="Meiryo UI" panose="020B0604030504040204" pitchFamily="50" charset="-128"/>
                <a:ea typeface="Meiryo UI" panose="020B0604030504040204" pitchFamily="50" charset="-128"/>
              </a:rPr>
              <a:t>2035</a:t>
            </a:r>
            <a:r>
              <a:rPr lang="ja-JP" altLang="en-US" sz="1400" dirty="0">
                <a:solidFill>
                  <a:srgbClr val="FF0000"/>
                </a:solidFill>
                <a:latin typeface="Meiryo UI" panose="020B0604030504040204" pitchFamily="50" charset="-128"/>
                <a:ea typeface="Meiryo UI" panose="020B0604030504040204" pitchFamily="50" charset="-128"/>
              </a:rPr>
              <a:t>年以降の投資計画を記述することを妨げるものではない）</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同一設備においても、対象経費ごとに分けて記載</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同種の投資案件における製造能力や投資金額例などの参考情報や、留意事項等がある場合は、表外に適宜記載</a:t>
            </a: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1692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5">
            <a:extLst>
              <a:ext uri="{FF2B5EF4-FFF2-40B4-BE49-F238E27FC236}">
                <a16:creationId xmlns:a16="http://schemas.microsoft.com/office/drawing/2014/main" id="{67A02B84-C919-4CA6-0D48-C6CAEBF8A7CA}"/>
              </a:ext>
            </a:extLst>
          </p:cNvPr>
          <p:cNvGraphicFramePr>
            <a:graphicFrameLocks noGrp="1"/>
          </p:cNvGraphicFramePr>
          <p:nvPr>
            <p:extLst>
              <p:ext uri="{D42A27DB-BD31-4B8C-83A1-F6EECF244321}">
                <p14:modId xmlns:p14="http://schemas.microsoft.com/office/powerpoint/2010/main" val="1040321602"/>
              </p:ext>
            </p:extLst>
          </p:nvPr>
        </p:nvGraphicFramePr>
        <p:xfrm>
          <a:off x="155999" y="1496656"/>
          <a:ext cx="11879994" cy="3831600"/>
        </p:xfrm>
        <a:graphic>
          <a:graphicData uri="http://schemas.openxmlformats.org/drawingml/2006/table">
            <a:tbl>
              <a:tblPr firstRow="1" bandRow="1">
                <a:tableStyleId>{5940675A-B579-460E-94D1-54222C63F5DA}</a:tableStyleId>
              </a:tblPr>
              <a:tblGrid>
                <a:gridCol w="427338">
                  <a:extLst>
                    <a:ext uri="{9D8B030D-6E8A-4147-A177-3AD203B41FA5}">
                      <a16:colId xmlns:a16="http://schemas.microsoft.com/office/drawing/2014/main" val="108642108"/>
                    </a:ext>
                  </a:extLst>
                </a:gridCol>
                <a:gridCol w="4187916">
                  <a:extLst>
                    <a:ext uri="{9D8B030D-6E8A-4147-A177-3AD203B41FA5}">
                      <a16:colId xmlns:a16="http://schemas.microsoft.com/office/drawing/2014/main" val="3681164895"/>
                    </a:ext>
                  </a:extLst>
                </a:gridCol>
                <a:gridCol w="726474">
                  <a:extLst>
                    <a:ext uri="{9D8B030D-6E8A-4147-A177-3AD203B41FA5}">
                      <a16:colId xmlns:a16="http://schemas.microsoft.com/office/drawing/2014/main" val="2013143228"/>
                    </a:ext>
                  </a:extLst>
                </a:gridCol>
                <a:gridCol w="726474">
                  <a:extLst>
                    <a:ext uri="{9D8B030D-6E8A-4147-A177-3AD203B41FA5}">
                      <a16:colId xmlns:a16="http://schemas.microsoft.com/office/drawing/2014/main" val="1867669983"/>
                    </a:ext>
                  </a:extLst>
                </a:gridCol>
                <a:gridCol w="726474">
                  <a:extLst>
                    <a:ext uri="{9D8B030D-6E8A-4147-A177-3AD203B41FA5}">
                      <a16:colId xmlns:a16="http://schemas.microsoft.com/office/drawing/2014/main" val="3983930382"/>
                    </a:ext>
                  </a:extLst>
                </a:gridCol>
                <a:gridCol w="726474">
                  <a:extLst>
                    <a:ext uri="{9D8B030D-6E8A-4147-A177-3AD203B41FA5}">
                      <a16:colId xmlns:a16="http://schemas.microsoft.com/office/drawing/2014/main" val="3221756989"/>
                    </a:ext>
                  </a:extLst>
                </a:gridCol>
                <a:gridCol w="726474">
                  <a:extLst>
                    <a:ext uri="{9D8B030D-6E8A-4147-A177-3AD203B41FA5}">
                      <a16:colId xmlns:a16="http://schemas.microsoft.com/office/drawing/2014/main" val="156497035"/>
                    </a:ext>
                  </a:extLst>
                </a:gridCol>
                <a:gridCol w="726474">
                  <a:extLst>
                    <a:ext uri="{9D8B030D-6E8A-4147-A177-3AD203B41FA5}">
                      <a16:colId xmlns:a16="http://schemas.microsoft.com/office/drawing/2014/main" val="3852437361"/>
                    </a:ext>
                  </a:extLst>
                </a:gridCol>
                <a:gridCol w="726474">
                  <a:extLst>
                    <a:ext uri="{9D8B030D-6E8A-4147-A177-3AD203B41FA5}">
                      <a16:colId xmlns:a16="http://schemas.microsoft.com/office/drawing/2014/main" val="474125499"/>
                    </a:ext>
                  </a:extLst>
                </a:gridCol>
                <a:gridCol w="726474">
                  <a:extLst>
                    <a:ext uri="{9D8B030D-6E8A-4147-A177-3AD203B41FA5}">
                      <a16:colId xmlns:a16="http://schemas.microsoft.com/office/drawing/2014/main" val="3194168371"/>
                    </a:ext>
                  </a:extLst>
                </a:gridCol>
                <a:gridCol w="726474">
                  <a:extLst>
                    <a:ext uri="{9D8B030D-6E8A-4147-A177-3AD203B41FA5}">
                      <a16:colId xmlns:a16="http://schemas.microsoft.com/office/drawing/2014/main" val="4287526936"/>
                    </a:ext>
                  </a:extLst>
                </a:gridCol>
                <a:gridCol w="726474">
                  <a:extLst>
                    <a:ext uri="{9D8B030D-6E8A-4147-A177-3AD203B41FA5}">
                      <a16:colId xmlns:a16="http://schemas.microsoft.com/office/drawing/2014/main" val="1122488915"/>
                    </a:ext>
                  </a:extLst>
                </a:gridCol>
              </a:tblGrid>
              <a:tr h="214831">
                <a:tc rowSpan="2" gridSpan="2">
                  <a:txBody>
                    <a:bodyPr/>
                    <a:lstStyle/>
                    <a:p>
                      <a:pPr algn="ctr"/>
                      <a:r>
                        <a:rPr kumimoji="1" lang="ja-JP" altLang="en-US" sz="1200" b="1" dirty="0">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0">
                  <a:txBody>
                    <a:bodyPr/>
                    <a:lstStyle/>
                    <a:p>
                      <a:pPr algn="ctr"/>
                      <a:r>
                        <a:rPr kumimoji="1" lang="ja-JP" altLang="en-US" sz="120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071955818"/>
                  </a:ext>
                </a:extLst>
              </a:tr>
              <a:tr h="212116">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00" b="1" dirty="0">
                          <a:latin typeface="Meiryo UI" panose="020B0604030504040204" pitchFamily="50" charset="-128"/>
                          <a:ea typeface="Meiryo UI" panose="020B0604030504040204" pitchFamily="50" charset="-128"/>
                        </a:rPr>
                        <a:t>2025</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2026</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2027</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2028</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2029</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2030</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2031</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2032</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2033</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2034</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201129">
                <a:tc>
                  <a:txBody>
                    <a:bodyPr/>
                    <a:lstStyle/>
                    <a:p>
                      <a:pPr algn="l"/>
                      <a:r>
                        <a:rPr kumimoji="1" lang="en-US" altLang="ja-JP" sz="1200">
                          <a:latin typeface="Meiryo UI" panose="020B0604030504040204" pitchFamily="50" charset="-128"/>
                          <a:ea typeface="Meiryo UI" panose="020B0604030504040204" pitchFamily="50" charset="-128"/>
                        </a:rPr>
                        <a:t>1</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dirty="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200">
                          <a:latin typeface="Meiryo UI" panose="020B0604030504040204" pitchFamily="50" charset="-128"/>
                          <a:ea typeface="Meiryo UI" panose="020B0604030504040204" pitchFamily="50" charset="-128"/>
                        </a:rPr>
                        <a:t>xx</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201129">
                <a:tc>
                  <a:txBody>
                    <a:bodyPr/>
                    <a:lstStyle/>
                    <a:p>
                      <a:pPr algn="l"/>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201129">
                <a:tc>
                  <a:txBody>
                    <a:bodyPr/>
                    <a:lstStyle/>
                    <a:p>
                      <a:pPr algn="l"/>
                      <a:r>
                        <a:rPr kumimoji="1" lang="en-US" altLang="ja-JP" sz="1200">
                          <a:latin typeface="Meiryo UI" panose="020B0604030504040204" pitchFamily="50" charset="-128"/>
                          <a:ea typeface="Meiryo UI" panose="020B0604030504040204" pitchFamily="50" charset="-128"/>
                        </a:rPr>
                        <a:t>2</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201129">
                <a:tc>
                  <a:txBody>
                    <a:bodyPr/>
                    <a:lstStyle/>
                    <a:p>
                      <a:pPr algn="l"/>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201129">
                <a:tc>
                  <a:txBody>
                    <a:bodyPr/>
                    <a:lstStyle/>
                    <a:p>
                      <a:pPr algn="l"/>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201129">
                <a:tc>
                  <a:txBody>
                    <a:bodyPr/>
                    <a:lstStyle/>
                    <a:p>
                      <a:pPr algn="l"/>
                      <a:r>
                        <a:rPr kumimoji="1" lang="en-US" altLang="ja-JP" sz="1200">
                          <a:latin typeface="Meiryo UI" panose="020B0604030504040204" pitchFamily="50" charset="-128"/>
                          <a:ea typeface="Meiryo UI" panose="020B0604030504040204" pitchFamily="50" charset="-128"/>
                        </a:rPr>
                        <a:t>3</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営業利益（</a:t>
                      </a:r>
                      <a:r>
                        <a:rPr kumimoji="1" lang="en-US" altLang="ja-JP" sz="1200">
                          <a:latin typeface="Meiryo UI" panose="020B0604030504040204" pitchFamily="50" charset="-128"/>
                          <a:ea typeface="Meiryo UI" panose="020B0604030504040204" pitchFamily="50" charset="-128"/>
                        </a:rPr>
                        <a:t>a</a:t>
                      </a:r>
                      <a:r>
                        <a:rPr kumimoji="1" lang="ja-JP" altLang="en-US" sz="12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201129">
                <a:tc>
                  <a:txBody>
                    <a:bodyPr/>
                    <a:lstStyle/>
                    <a:p>
                      <a:pPr algn="l"/>
                      <a:r>
                        <a:rPr kumimoji="1" lang="en-US" altLang="ja-JP" sz="1200">
                          <a:latin typeface="Meiryo UI" panose="020B0604030504040204" pitchFamily="50" charset="-128"/>
                          <a:ea typeface="Meiryo UI" panose="020B0604030504040204" pitchFamily="50" charset="-128"/>
                        </a:rPr>
                        <a:t>4</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減価償却費（</a:t>
                      </a:r>
                      <a:r>
                        <a:rPr kumimoji="1" lang="en-US" altLang="ja-JP" sz="1200">
                          <a:latin typeface="Meiryo UI" panose="020B0604030504040204" pitchFamily="50" charset="-128"/>
                          <a:ea typeface="Meiryo UI" panose="020B0604030504040204" pitchFamily="50" charset="-128"/>
                        </a:rPr>
                        <a:t>b</a:t>
                      </a:r>
                      <a:r>
                        <a:rPr kumimoji="1" lang="ja-JP" altLang="en-US" sz="12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201129">
                <a:tc>
                  <a:txBody>
                    <a:bodyPr/>
                    <a:lstStyle/>
                    <a:p>
                      <a:pPr algn="l"/>
                      <a:r>
                        <a:rPr kumimoji="1" lang="en-US" altLang="ja-JP" sz="1200">
                          <a:latin typeface="Meiryo UI" panose="020B0604030504040204" pitchFamily="50" charset="-128"/>
                          <a:ea typeface="Meiryo UI" panose="020B0604030504040204" pitchFamily="50" charset="-128"/>
                        </a:rPr>
                        <a:t>5</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dirty="0">
                          <a:latin typeface="Meiryo UI" panose="020B0604030504040204" pitchFamily="50" charset="-128"/>
                          <a:ea typeface="Meiryo UI" panose="020B0604030504040204" pitchFamily="50" charset="-128"/>
                        </a:rPr>
                        <a:t>補助事業に関する経費（</a:t>
                      </a:r>
                      <a:r>
                        <a:rPr kumimoji="1" lang="en-US" altLang="ja-JP" sz="1200" dirty="0">
                          <a:latin typeface="Meiryo UI" panose="020B0604030504040204" pitchFamily="50" charset="-128"/>
                          <a:ea typeface="Meiryo UI" panose="020B0604030504040204" pitchFamily="50" charset="-128"/>
                        </a:rPr>
                        <a:t>c</a:t>
                      </a:r>
                      <a:r>
                        <a:rPr kumimoji="1" lang="ja-JP" altLang="en-US" sz="120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201129">
                <a:tc>
                  <a:txBody>
                    <a:bodyPr/>
                    <a:lstStyle/>
                    <a:p>
                      <a:pPr algn="l"/>
                      <a:r>
                        <a:rPr kumimoji="1" lang="en-US" altLang="ja-JP" sz="1200">
                          <a:latin typeface="Meiryo UI" panose="020B0604030504040204" pitchFamily="50" charset="-128"/>
                          <a:ea typeface="Meiryo UI" panose="020B0604030504040204" pitchFamily="50" charset="-128"/>
                        </a:rPr>
                        <a:t>6</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dirty="0">
                          <a:latin typeface="Meiryo UI" panose="020B0604030504040204" pitchFamily="50" charset="-128"/>
                          <a:ea typeface="Meiryo UI" panose="020B0604030504040204" pitchFamily="50" charset="-128"/>
                        </a:rPr>
                        <a:t>補助金額（</a:t>
                      </a:r>
                      <a:r>
                        <a:rPr kumimoji="1" lang="en-US" altLang="ja-JP" sz="1200" dirty="0">
                          <a:latin typeface="Meiryo UI" panose="020B0604030504040204" pitchFamily="50" charset="-128"/>
                          <a:ea typeface="Meiryo UI" panose="020B0604030504040204" pitchFamily="50" charset="-128"/>
                        </a:rPr>
                        <a:t>d</a:t>
                      </a:r>
                      <a:r>
                        <a:rPr kumimoji="1" lang="ja-JP" altLang="en-US" sz="120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201129">
                <a:tc>
                  <a:txBody>
                    <a:bodyPr/>
                    <a:lstStyle/>
                    <a:p>
                      <a:pPr algn="l"/>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他制度による収益等</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a:t>
                      </a:r>
                      <a:r>
                        <a:rPr kumimoji="1" lang="en-US" altLang="ja-JP" sz="1200">
                          <a:latin typeface="Meiryo UI" panose="020B0604030504040204" pitchFamily="50" charset="-128"/>
                          <a:ea typeface="Meiryo UI" panose="020B0604030504040204" pitchFamily="50" charset="-128"/>
                        </a:rPr>
                        <a:t>d’</a:t>
                      </a:r>
                      <a:r>
                        <a:rPr kumimoji="1" lang="ja-JP" altLang="en-US" sz="12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0854640"/>
                  </a:ext>
                </a:extLst>
              </a:tr>
              <a:tr h="201129">
                <a:tc>
                  <a:txBody>
                    <a:bodyPr/>
                    <a:lstStyle/>
                    <a:p>
                      <a:pPr algn="l"/>
                      <a:r>
                        <a:rPr kumimoji="1" lang="en-US" altLang="ja-JP" sz="1200">
                          <a:latin typeface="Meiryo UI" panose="020B0604030504040204" pitchFamily="50" charset="-128"/>
                          <a:ea typeface="Meiryo UI" panose="020B0604030504040204" pitchFamily="50" charset="-128"/>
                        </a:rPr>
                        <a:t>7</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補助事業におけるキャッシュフロー（</a:t>
                      </a:r>
                      <a:r>
                        <a:rPr kumimoji="1" lang="en-US" altLang="ja-JP" sz="1200" dirty="0">
                          <a:latin typeface="Meiryo UI" panose="020B0604030504040204" pitchFamily="50" charset="-128"/>
                          <a:ea typeface="Meiryo UI" panose="020B0604030504040204" pitchFamily="50" charset="-128"/>
                        </a:rPr>
                        <a:t>e=</a:t>
                      </a:r>
                      <a:r>
                        <a:rPr kumimoji="1" lang="en-US" altLang="ja-JP" sz="1200" dirty="0" err="1">
                          <a:latin typeface="Meiryo UI" panose="020B0604030504040204" pitchFamily="50" charset="-128"/>
                          <a:ea typeface="Meiryo UI" panose="020B0604030504040204" pitchFamily="50" charset="-128"/>
                        </a:rPr>
                        <a:t>a+b</a:t>
                      </a:r>
                      <a:r>
                        <a:rPr kumimoji="1" lang="ja-JP" altLang="en-US" sz="120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6098724"/>
                  </a:ext>
                </a:extLst>
              </a:tr>
              <a:tr h="201129">
                <a:tc>
                  <a:txBody>
                    <a:bodyPr/>
                    <a:lstStyle/>
                    <a:p>
                      <a:pPr algn="l"/>
                      <a:r>
                        <a:rPr kumimoji="1" lang="en-US" altLang="ja-JP" sz="1200">
                          <a:latin typeface="Meiryo UI" panose="020B0604030504040204" pitchFamily="50" charset="-128"/>
                          <a:ea typeface="Meiryo UI" panose="020B0604030504040204" pitchFamily="50" charset="-128"/>
                        </a:rPr>
                        <a:t>8</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投資未回収額（</a:t>
                      </a:r>
                      <a:r>
                        <a:rPr kumimoji="1" lang="en-US" altLang="ja-JP" sz="1200">
                          <a:latin typeface="Meiryo UI" panose="020B0604030504040204" pitchFamily="50" charset="-128"/>
                          <a:ea typeface="Meiryo UI" panose="020B0604030504040204" pitchFamily="50" charset="-128"/>
                        </a:rPr>
                        <a:t>c-d-d’-e</a:t>
                      </a:r>
                      <a:r>
                        <a:rPr kumimoji="1" lang="ja-JP" altLang="en-US" sz="12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54989711"/>
                  </a:ext>
                </a:extLst>
              </a:tr>
              <a:tr h="201129">
                <a:tc>
                  <a:txBody>
                    <a:bodyPr/>
                    <a:lstStyle/>
                    <a:p>
                      <a:pPr algn="l"/>
                      <a:r>
                        <a:rPr kumimoji="1" lang="en-US" altLang="ja-JP" sz="1200">
                          <a:latin typeface="Meiryo UI" panose="020B0604030504040204" pitchFamily="50" charset="-128"/>
                          <a:ea typeface="Meiryo UI" panose="020B0604030504040204" pitchFamily="50" charset="-128"/>
                        </a:rPr>
                        <a:t>9</a:t>
                      </a:r>
                      <a:r>
                        <a:rPr kumimoji="1" lang="ja-JP" altLang="en-US" sz="1200">
                          <a:latin typeface="Meiryo UI" panose="020B0604030504040204" pitchFamily="50" charset="-128"/>
                          <a:ea typeface="Meiryo UI" panose="020B0604030504040204" pitchFamily="50" charset="-128"/>
                        </a:rPr>
                        <a:t>　　</a:t>
                      </a: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dirty="0">
                          <a:latin typeface="Meiryo UI" panose="020B0604030504040204" pitchFamily="50" charset="-128"/>
                          <a:ea typeface="Meiryo UI" panose="020B0604030504040204" pitchFamily="50" charset="-128"/>
                        </a:rPr>
                        <a:t>投資回収期間</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9">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12700" cap="flat" cmpd="sng" algn="ctr">
                      <a:solidFill>
                        <a:schemeClr val="bg1">
                          <a:lumMod val="65000"/>
                        </a:schemeClr>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43653"/>
                  </a:ext>
                </a:extLst>
              </a:tr>
            </a:tbl>
          </a:graphicData>
        </a:graphic>
      </p:graphicFrame>
      <p:sp>
        <p:nvSpPr>
          <p:cNvPr id="5" name="Title 1">
            <a:extLst>
              <a:ext uri="{FF2B5EF4-FFF2-40B4-BE49-F238E27FC236}">
                <a16:creationId xmlns:a16="http://schemas.microsoft.com/office/drawing/2014/main" id="{03F9C759-79F7-9F10-A785-33F1A9F8C23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②ア 間接補助事業の内容及び実施スケジュール</a:t>
            </a:r>
          </a:p>
        </p:txBody>
      </p:sp>
      <p:sp>
        <p:nvSpPr>
          <p:cNvPr id="6" name="Title 1">
            <a:extLst>
              <a:ext uri="{FF2B5EF4-FFF2-40B4-BE49-F238E27FC236}">
                <a16:creationId xmlns:a16="http://schemas.microsoft.com/office/drawing/2014/main" id="{331D2281-0D03-B683-D9C4-5DB21F2A367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投資回収</a:t>
            </a:r>
            <a:r>
              <a:rPr lang="ja-JP" altLang="en-US" dirty="0">
                <a:solidFill>
                  <a:schemeClr val="tx1"/>
                </a:solidFill>
              </a:rPr>
              <a:t>の目処は</a:t>
            </a:r>
            <a:r>
              <a:rPr lang="en-US" altLang="ja-JP" dirty="0">
                <a:solidFill>
                  <a:schemeClr val="tx1"/>
                </a:solidFill>
              </a:rPr>
              <a:t>xx</a:t>
            </a:r>
            <a:r>
              <a:rPr lang="ja-JP" altLang="en-US" dirty="0">
                <a:solidFill>
                  <a:schemeClr val="tx1"/>
                </a:solidFill>
              </a:rPr>
              <a:t>年を</a:t>
            </a:r>
            <a:r>
              <a:rPr kumimoji="1" lang="ja-JP" altLang="en-US" dirty="0">
                <a:solidFill>
                  <a:schemeClr val="tx1"/>
                </a:solidFill>
              </a:rPr>
              <a:t>想定している</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1F941253-BED3-2240-8A3E-9D7FA9BB31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7460084E-D530-6FAF-4ACF-451936E79D8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1" name="正方形/長方形 10">
            <a:extLst>
              <a:ext uri="{FF2B5EF4-FFF2-40B4-BE49-F238E27FC236}">
                <a16:creationId xmlns:a16="http://schemas.microsoft.com/office/drawing/2014/main" id="{06175814-4467-8F5B-2697-AC255303456E}"/>
              </a:ext>
            </a:extLst>
          </p:cNvPr>
          <p:cNvSpPr/>
          <p:nvPr/>
        </p:nvSpPr>
        <p:spPr>
          <a:xfrm>
            <a:off x="156000" y="5472777"/>
            <a:ext cx="11879998" cy="1231859"/>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（売上高の伸びに関する根拠）</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　・</a:t>
            </a:r>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A4B8B7BB-6529-1594-E694-912EE3B1A32D}"/>
              </a:ext>
            </a:extLst>
          </p:cNvPr>
          <p:cNvSpPr/>
          <p:nvPr/>
        </p:nvSpPr>
        <p:spPr>
          <a:xfrm>
            <a:off x="2161954" y="980547"/>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→別添２から転記すること。別添２作成の際は、補助対象事業の不確実性を前提とした上で、一定の仮定に基づき、最低</a:t>
            </a:r>
            <a:r>
              <a:rPr lang="en-US" altLang="ja-JP" sz="1400" dirty="0">
                <a:solidFill>
                  <a:srgbClr val="FF0000"/>
                </a:solidFill>
                <a:latin typeface="Meiryo UI" panose="020B0604030504040204" pitchFamily="50" charset="-128"/>
                <a:ea typeface="Meiryo UI" panose="020B0604030504040204" pitchFamily="50" charset="-128"/>
              </a:rPr>
              <a:t>2034</a:t>
            </a:r>
            <a:r>
              <a:rPr lang="ja-JP" altLang="en-US" sz="1400" dirty="0">
                <a:solidFill>
                  <a:srgbClr val="FF0000"/>
                </a:solidFill>
                <a:latin typeface="Meiryo UI" panose="020B0604030504040204" pitchFamily="50" charset="-128"/>
                <a:ea typeface="Meiryo UI" panose="020B0604030504040204" pitchFamily="50" charset="-128"/>
              </a:rPr>
              <a:t>年頃までの長期的な事業スケジュールの概要について、以下の点に留意しつつ作成すること（必要に応じて</a:t>
            </a:r>
            <a:r>
              <a:rPr lang="en-US" altLang="ja-JP" sz="1400" dirty="0">
                <a:solidFill>
                  <a:srgbClr val="FF0000"/>
                </a:solidFill>
                <a:latin typeface="Meiryo UI" panose="020B0604030504040204" pitchFamily="50" charset="-128"/>
                <a:ea typeface="Meiryo UI" panose="020B0604030504040204" pitchFamily="50" charset="-128"/>
              </a:rPr>
              <a:t>2035</a:t>
            </a:r>
            <a:r>
              <a:rPr lang="ja-JP" altLang="en-US" sz="1400" dirty="0">
                <a:solidFill>
                  <a:srgbClr val="FF0000"/>
                </a:solidFill>
                <a:latin typeface="Meiryo UI" panose="020B0604030504040204" pitchFamily="50" charset="-128"/>
                <a:ea typeface="Meiryo UI" panose="020B0604030504040204" pitchFamily="50" charset="-128"/>
              </a:rPr>
              <a:t>年以降の投資計画を記述することを妨げるものではない）。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また、売上高達成に向けた道筋と根拠について、適宜補足すること。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提案時点での数字や内容は必ずしも正確である必要はなく、対象製品の収益化・事業成長の見通し・スケジュール（当初計画）を確認するためのものである。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今後、業務実施期間中のモニタリングにおいて、当該情報をアップデートした上で、定期的に確認を行う予定である。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価値提供・収益化等については、「他制度による収益等」等として、政府・公的機関による規制・制度的措置等に関する一定の見通し（</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価格等）に基づき記載することで差し支えない。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売上高の伸びに関する根拠</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→本様式の</a:t>
            </a:r>
            <a:r>
              <a:rPr lang="en-US" altLang="ja-JP" sz="1400" dirty="0">
                <a:solidFill>
                  <a:srgbClr val="FF0000"/>
                </a:solidFill>
                <a:latin typeface="Meiryo UI" panose="020B0604030504040204" pitchFamily="50" charset="-128"/>
                <a:ea typeface="Meiryo UI" panose="020B0604030504040204" pitchFamily="50" charset="-128"/>
              </a:rPr>
              <a:t>P33-35</a:t>
            </a:r>
            <a:r>
              <a:rPr lang="ja-JP" altLang="en-US" sz="1400" dirty="0">
                <a:solidFill>
                  <a:srgbClr val="FF0000"/>
                </a:solidFill>
                <a:latin typeface="Meiryo UI" panose="020B0604030504040204" pitchFamily="50" charset="-128"/>
                <a:ea typeface="Meiryo UI" panose="020B0604030504040204" pitchFamily="50" charset="-128"/>
              </a:rPr>
              <a:t>の内容も踏まえながら、可能な限り具体的に記載すること。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99090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8">
            <a:extLst>
              <a:ext uri="{FF2B5EF4-FFF2-40B4-BE49-F238E27FC236}">
                <a16:creationId xmlns:a16="http://schemas.microsoft.com/office/drawing/2014/main" id="{AC59545C-3CB4-2189-F43A-B1B7F0BA07D9}"/>
              </a:ext>
            </a:extLst>
          </p:cNvPr>
          <p:cNvGraphicFramePr>
            <a:graphicFrameLocks noGrp="1"/>
          </p:cNvGraphicFramePr>
          <p:nvPr>
            <p:extLst>
              <p:ext uri="{D42A27DB-BD31-4B8C-83A1-F6EECF244321}">
                <p14:modId xmlns:p14="http://schemas.microsoft.com/office/powerpoint/2010/main" val="973297016"/>
              </p:ext>
            </p:extLst>
          </p:nvPr>
        </p:nvGraphicFramePr>
        <p:xfrm>
          <a:off x="765595" y="1901509"/>
          <a:ext cx="10657144" cy="2266080"/>
        </p:xfrm>
        <a:graphic>
          <a:graphicData uri="http://schemas.openxmlformats.org/drawingml/2006/table">
            <a:tbl>
              <a:tblPr firstRow="1" bandRow="1">
                <a:tableStyleId>{5940675A-B579-460E-94D1-54222C63F5DA}</a:tableStyleId>
              </a:tblPr>
              <a:tblGrid>
                <a:gridCol w="2373477">
                  <a:extLst>
                    <a:ext uri="{9D8B030D-6E8A-4147-A177-3AD203B41FA5}">
                      <a16:colId xmlns:a16="http://schemas.microsoft.com/office/drawing/2014/main" val="1889441959"/>
                    </a:ext>
                  </a:extLst>
                </a:gridCol>
                <a:gridCol w="1116796">
                  <a:extLst>
                    <a:ext uri="{9D8B030D-6E8A-4147-A177-3AD203B41FA5}">
                      <a16:colId xmlns:a16="http://schemas.microsoft.com/office/drawing/2014/main" val="446758349"/>
                    </a:ext>
                  </a:extLst>
                </a:gridCol>
                <a:gridCol w="1116796">
                  <a:extLst>
                    <a:ext uri="{9D8B030D-6E8A-4147-A177-3AD203B41FA5}">
                      <a16:colId xmlns:a16="http://schemas.microsoft.com/office/drawing/2014/main" val="354005506"/>
                    </a:ext>
                  </a:extLst>
                </a:gridCol>
                <a:gridCol w="1116796">
                  <a:extLst>
                    <a:ext uri="{9D8B030D-6E8A-4147-A177-3AD203B41FA5}">
                      <a16:colId xmlns:a16="http://schemas.microsoft.com/office/drawing/2014/main" val="616778159"/>
                    </a:ext>
                  </a:extLst>
                </a:gridCol>
                <a:gridCol w="1116796">
                  <a:extLst>
                    <a:ext uri="{9D8B030D-6E8A-4147-A177-3AD203B41FA5}">
                      <a16:colId xmlns:a16="http://schemas.microsoft.com/office/drawing/2014/main" val="658987577"/>
                    </a:ext>
                  </a:extLst>
                </a:gridCol>
                <a:gridCol w="1116796">
                  <a:extLst>
                    <a:ext uri="{9D8B030D-6E8A-4147-A177-3AD203B41FA5}">
                      <a16:colId xmlns:a16="http://schemas.microsoft.com/office/drawing/2014/main" val="1793310317"/>
                    </a:ext>
                  </a:extLst>
                </a:gridCol>
                <a:gridCol w="1116796">
                  <a:extLst>
                    <a:ext uri="{9D8B030D-6E8A-4147-A177-3AD203B41FA5}">
                      <a16:colId xmlns:a16="http://schemas.microsoft.com/office/drawing/2014/main" val="2414137754"/>
                    </a:ext>
                  </a:extLst>
                </a:gridCol>
                <a:gridCol w="1582891">
                  <a:extLst>
                    <a:ext uri="{9D8B030D-6E8A-4147-A177-3AD203B41FA5}">
                      <a16:colId xmlns:a16="http://schemas.microsoft.com/office/drawing/2014/main" val="255751227"/>
                    </a:ext>
                  </a:extLst>
                </a:gridCol>
              </a:tblGrid>
              <a:tr h="0">
                <a:tc>
                  <a:txBody>
                    <a:bodyPr/>
                    <a:lstStyle/>
                    <a:p>
                      <a:pPr algn="ctr"/>
                      <a:endParaRPr lang="en-US" sz="1600" dirty="0">
                        <a:latin typeface="Meiryo UI" panose="020B0604030504040204" pitchFamily="50" charset="-128"/>
                        <a:ea typeface="Meiryo UI" panose="020B0604030504040204" pitchFamily="50" charset="-128"/>
                      </a:endParaRPr>
                    </a:p>
                  </a:txBody>
                  <a:tcPr marL="36000" marR="36000" marT="72000" marB="72000" anchor="ctr">
                    <a:lnL w="12700" cmpd="sng">
                      <a:noFill/>
                    </a:lnL>
                    <a:lnT w="12700" cmpd="sng">
                      <a:noFill/>
                    </a:lnT>
                  </a:tcPr>
                </a:tc>
                <a:tc>
                  <a:txBody>
                    <a:bodyPr/>
                    <a:lstStyle/>
                    <a:p>
                      <a:pPr algn="ctr"/>
                      <a:r>
                        <a:rPr lang="en-US" altLang="ja-JP" sz="1400" dirty="0">
                          <a:latin typeface="Meiryo UI" panose="020B0604030504040204" pitchFamily="50" charset="-128"/>
                          <a:ea typeface="Meiryo UI" panose="020B0604030504040204" pitchFamily="50" charset="-128"/>
                        </a:rPr>
                        <a:t>R7</a:t>
                      </a:r>
                    </a:p>
                    <a:p>
                      <a:pPr algn="ctr"/>
                      <a:r>
                        <a:rPr lang="ja-JP" altLang="en-US" sz="1000" dirty="0">
                          <a:latin typeface="Meiryo UI" panose="020B0604030504040204" pitchFamily="50" charset="-128"/>
                          <a:ea typeface="Meiryo UI" panose="020B0604030504040204" pitchFamily="50" charset="-128"/>
                        </a:rPr>
                        <a:t>年度</a:t>
                      </a:r>
                      <a:endParaRPr lang="en-US" sz="1000" dirty="0">
                        <a:latin typeface="Meiryo UI" panose="020B0604030504040204" pitchFamily="50" charset="-128"/>
                        <a:ea typeface="Meiryo UI" panose="020B0604030504040204" pitchFamily="50" charset="-128"/>
                      </a:endParaRPr>
                    </a:p>
                  </a:txBody>
                  <a:tcPr marL="36000" marR="36000" marT="72000" marB="72000" anchor="ctr">
                    <a:lnR w="12700" cmpd="sng">
                      <a:noFill/>
                    </a:lnR>
                    <a:lnT w="12700" cmpd="sng">
                      <a:noFill/>
                    </a:lnT>
                  </a:tcPr>
                </a:tc>
                <a:tc>
                  <a:txBody>
                    <a:bodyPr/>
                    <a:lstStyle/>
                    <a:p>
                      <a:pPr algn="ctr"/>
                      <a:r>
                        <a:rPr lang="en-US" altLang="ja-JP" sz="1400" dirty="0">
                          <a:latin typeface="Meiryo UI" panose="020B0604030504040204" pitchFamily="50" charset="-128"/>
                          <a:ea typeface="Meiryo UI" panose="020B0604030504040204" pitchFamily="50" charset="-128"/>
                        </a:rPr>
                        <a:t>R8</a:t>
                      </a:r>
                    </a:p>
                    <a:p>
                      <a:pPr algn="ctr"/>
                      <a:r>
                        <a:rPr lang="ja-JP" altLang="en-US" sz="1000" kern="1200" dirty="0">
                          <a:solidFill>
                            <a:schemeClr val="tx1"/>
                          </a:solidFill>
                          <a:latin typeface="Meiryo UI" panose="020B0604030504040204" pitchFamily="50" charset="-128"/>
                          <a:ea typeface="Meiryo UI" panose="020B0604030504040204" pitchFamily="50" charset="-128"/>
                          <a:cs typeface="+mn-cs"/>
                        </a:rPr>
                        <a:t>年度</a:t>
                      </a:r>
                      <a:endParaRPr lang="en-US" sz="1000" kern="1200" dirty="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algn="ct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dirty="0">
                          <a:latin typeface="Meiryo UI" panose="020B0604030504040204" pitchFamily="50" charset="-128"/>
                          <a:ea typeface="Meiryo UI" panose="020B0604030504040204" pitchFamily="50" charset="-128"/>
                        </a:rPr>
                        <a:t>R11</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a:latin typeface="Meiryo UI" panose="020B0604030504040204" pitchFamily="50" charset="-128"/>
                          <a:ea typeface="Meiryo UI" panose="020B0604030504040204" pitchFamily="50" charset="-128"/>
                        </a:rPr>
                        <a:t>・・・</a:t>
                      </a:r>
                      <a:endParaRPr lang="en-US" altLang="ja-JP"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RX</a:t>
                      </a:r>
                      <a:endParaRPr lang="en-US" sz="1400">
                        <a:latin typeface="Meiryo UI" panose="020B0604030504040204" pitchFamily="50" charset="-128"/>
                        <a:ea typeface="Meiryo UI" panose="020B0604030504040204" pitchFamily="50" charset="-128"/>
                      </a:endParaRP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mpd="sng">
                      <a:noFill/>
                    </a:lnT>
                  </a:tcPr>
                </a:tc>
                <a:tc>
                  <a:txBody>
                    <a:bodyPr/>
                    <a:lstStyle/>
                    <a:p>
                      <a:pPr algn="ctr"/>
                      <a:r>
                        <a:rPr lang="en-US" altLang="ja-JP" sz="1050">
                          <a:latin typeface="Meiryo UI" panose="020B0604030504040204" pitchFamily="50" charset="-128"/>
                          <a:ea typeface="Meiryo UI" panose="020B0604030504040204" pitchFamily="50" charset="-128"/>
                        </a:rPr>
                        <a:t>RX</a:t>
                      </a:r>
                      <a:r>
                        <a:rPr lang="ja-JP" altLang="en-US" sz="900">
                          <a:latin typeface="Meiryo UI" panose="020B0604030504040204" pitchFamily="50" charset="-128"/>
                          <a:ea typeface="Meiryo UI" panose="020B0604030504040204" pitchFamily="50" charset="-128"/>
                        </a:rPr>
                        <a:t>年度まで合計</a:t>
                      </a:r>
                      <a:endParaRPr lang="en-US" sz="9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mpd="sng">
                      <a:noFill/>
                    </a:lnT>
                  </a:tcPr>
                </a:tc>
                <a:extLst>
                  <a:ext uri="{0D108BD9-81ED-4DB2-BD59-A6C34878D82A}">
                    <a16:rowId xmlns:a16="http://schemas.microsoft.com/office/drawing/2014/main" val="1157993583"/>
                  </a:ext>
                </a:extLst>
              </a:tr>
              <a:tr h="0">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36000" marT="72000" marB="7200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円</a:t>
                      </a:r>
                      <a:endParaRPr lang="en-US" sz="14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0">
                <a:tc>
                  <a:txBody>
                    <a:bodyPr/>
                    <a:lstStyle/>
                    <a:p>
                      <a:pPr algn="ctr"/>
                      <a:r>
                        <a:rPr lang="ja-JP" altLang="en-US" sz="1200" dirty="0">
                          <a:solidFill>
                            <a:schemeClr val="tx1"/>
                          </a:solidFill>
                          <a:latin typeface="Meiryo UI" panose="020B0604030504040204" pitchFamily="50" charset="-128"/>
                          <a:ea typeface="Meiryo UI" panose="020B0604030504040204" pitchFamily="50" charset="-128"/>
                        </a:rPr>
                        <a:t>ＧＸサプライチェーン構築支援事業</a:t>
                      </a: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1000" dirty="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0">
                <a:tc>
                  <a:txBody>
                    <a:bodyPr/>
                    <a:lstStyle/>
                    <a:p>
                      <a:pPr algn="ctr"/>
                      <a:r>
                        <a:rPr lang="ja-JP" altLang="en-US" sz="1400" dirty="0">
                          <a:latin typeface="Meiryo UI" panose="020B0604030504040204" pitchFamily="50" charset="-128"/>
                          <a:ea typeface="Meiryo UI" panose="020B0604030504040204" pitchFamily="50" charset="-128"/>
                        </a:rPr>
                        <a:t>自己負担（</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0">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0">
                <a:tc>
                  <a:txBody>
                    <a:bodyPr/>
                    <a:lstStyle/>
                    <a:p>
                      <a:pPr algn="ct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：外部調達</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13" name="TextBox 35">
            <a:extLst>
              <a:ext uri="{FF2B5EF4-FFF2-40B4-BE49-F238E27FC236}">
                <a16:creationId xmlns:a16="http://schemas.microsoft.com/office/drawing/2014/main" id="{D28822FF-03FE-AF4A-2A59-7563131661A0}"/>
              </a:ext>
            </a:extLst>
          </p:cNvPr>
          <p:cNvSpPr txBox="1"/>
          <p:nvPr/>
        </p:nvSpPr>
        <p:spPr>
          <a:xfrm>
            <a:off x="769256" y="4319989"/>
            <a:ext cx="10653483" cy="250176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親会社や出資企業がある場合はその会社の財務資料なども提出</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相談予定</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済みの機関と相談状況を記載</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商工会、商工会議所、金融機関、税理士、民間コンサルティング会社等</a:t>
            </a:r>
            <a:r>
              <a:rPr kumimoji="1" lang="en-US" altLang="ja-JP" sz="1400" dirty="0">
                <a:solidFill>
                  <a:schemeClr val="tx1"/>
                </a:solidFill>
                <a:latin typeface="Meiryo UI" panose="020B0604030504040204" pitchFamily="50" charset="-128"/>
                <a:ea typeface="Meiryo UI" panose="020B0604030504040204" pitchFamily="50" charset="-128"/>
              </a:rPr>
              <a:t>))</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0" lvl="1">
              <a:buClr>
                <a:schemeClr val="tx2"/>
              </a:buClr>
              <a:buSzPct val="100000"/>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grpSp>
        <p:nvGrpSpPr>
          <p:cNvPr id="5" name="グループ化 4">
            <a:extLst>
              <a:ext uri="{FF2B5EF4-FFF2-40B4-BE49-F238E27FC236}">
                <a16:creationId xmlns:a16="http://schemas.microsoft.com/office/drawing/2014/main" id="{DDAA58FE-1685-9641-C9A3-2DF79CD6A780}"/>
              </a:ext>
            </a:extLst>
          </p:cNvPr>
          <p:cNvGrpSpPr/>
          <p:nvPr/>
        </p:nvGrpSpPr>
        <p:grpSpPr>
          <a:xfrm>
            <a:off x="765595" y="1521565"/>
            <a:ext cx="10657143" cy="288000"/>
            <a:chOff x="156000" y="1879963"/>
            <a:chExt cx="5760000" cy="288000"/>
          </a:xfrm>
        </p:grpSpPr>
        <p:sp>
          <p:nvSpPr>
            <p:cNvPr id="6" name="正方形/長方形 5">
              <a:extLst>
                <a:ext uri="{FF2B5EF4-FFF2-40B4-BE49-F238E27FC236}">
                  <a16:creationId xmlns:a16="http://schemas.microsoft.com/office/drawing/2014/main" id="{F55D5429-D2F3-4B5F-791C-C3551341F2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zh-TW" altLang="en-US" sz="1400" dirty="0">
                  <a:solidFill>
                    <a:schemeClr val="tx1"/>
                  </a:solidFill>
                  <a:latin typeface="Meiryo UI" panose="020B0604030504040204" pitchFamily="50" charset="-128"/>
                  <a:ea typeface="Meiryo UI" panose="020B0604030504040204" pitchFamily="50" charset="-128"/>
                </a:rPr>
                <a:t>資金調達方針</a:t>
              </a:r>
            </a:p>
          </p:txBody>
        </p:sp>
        <p:cxnSp>
          <p:nvCxnSpPr>
            <p:cNvPr id="7" name="直線コネクタ 6">
              <a:extLst>
                <a:ext uri="{FF2B5EF4-FFF2-40B4-BE49-F238E27FC236}">
                  <a16:creationId xmlns:a16="http://schemas.microsoft.com/office/drawing/2014/main" id="{7EA7CA44-A4FC-89D7-C497-654B640B14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9F49F0E0-7F45-E450-9951-C2FE2977232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②ア 間接補助事業の内容及び実施スケジュール</a:t>
            </a:r>
          </a:p>
        </p:txBody>
      </p:sp>
      <p:sp>
        <p:nvSpPr>
          <p:cNvPr id="8" name="Title 1">
            <a:extLst>
              <a:ext uri="{FF2B5EF4-FFF2-40B4-BE49-F238E27FC236}">
                <a16:creationId xmlns:a16="http://schemas.microsoft.com/office/drawing/2014/main" id="{1CB436D0-FB27-4FB7-A83C-30CCD2B1122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本補助金の他</a:t>
            </a:r>
            <a:r>
              <a:rPr lang="ja-JP" altLang="en-US" dirty="0">
                <a:solidFill>
                  <a:schemeClr val="tx1"/>
                </a:solidFill>
              </a:rPr>
              <a:t>、事業</a:t>
            </a:r>
            <a:r>
              <a:rPr kumimoji="1" lang="ja-JP" altLang="en-US" dirty="0">
                <a:solidFill>
                  <a:schemeClr val="tx1"/>
                </a:solidFill>
              </a:rPr>
              <a:t>運営に</a:t>
            </a:r>
            <a:r>
              <a:rPr lang="ja-JP" altLang="en-US" dirty="0">
                <a:solidFill>
                  <a:schemeClr val="tx1"/>
                </a:solidFill>
              </a:rPr>
              <a:t>要する資金</a:t>
            </a:r>
            <a:r>
              <a:rPr kumimoji="1" lang="ja-JP" altLang="en-US" dirty="0">
                <a:solidFill>
                  <a:schemeClr val="tx1"/>
                </a:solidFill>
              </a:rPr>
              <a:t>は</a:t>
            </a:r>
            <a:r>
              <a:rPr kumimoji="1" lang="en-US" altLang="ja-JP" dirty="0">
                <a:solidFill>
                  <a:schemeClr val="tx1"/>
                </a:solidFill>
              </a:rPr>
              <a:t>xx</a:t>
            </a:r>
            <a:r>
              <a:rPr kumimoji="1" lang="ja-JP" altLang="en-US" dirty="0">
                <a:solidFill>
                  <a:schemeClr val="tx1"/>
                </a:solidFill>
              </a:rPr>
              <a:t>から調達</a:t>
            </a:r>
            <a:r>
              <a:rPr lang="ja-JP" altLang="en-US" dirty="0">
                <a:solidFill>
                  <a:schemeClr val="tx1"/>
                </a:solidFill>
              </a:rPr>
              <a:t>することで、将来的な自立化を目指す</a:t>
            </a:r>
            <a:endParaRPr kumimoji="1" lang="en-US" altLang="ja-JP" dirty="0">
              <a:solidFill>
                <a:schemeClr val="tx1"/>
              </a:solidFill>
            </a:endParaRPr>
          </a:p>
        </p:txBody>
      </p:sp>
      <p:cxnSp>
        <p:nvCxnSpPr>
          <p:cNvPr id="9" name="直線コネクタ 8">
            <a:extLst>
              <a:ext uri="{FF2B5EF4-FFF2-40B4-BE49-F238E27FC236}">
                <a16:creationId xmlns:a16="http://schemas.microsoft.com/office/drawing/2014/main" id="{3F09C2CC-8E1E-4C99-B032-73653B2288D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B72C1EC7-CEFE-86A5-430A-C822C9FC33F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66ACEFD9-B05B-963F-98D3-503EBA79A0E0}"/>
              </a:ext>
            </a:extLst>
          </p:cNvPr>
          <p:cNvSpPr/>
          <p:nvPr/>
        </p:nvSpPr>
        <p:spPr>
          <a:xfrm>
            <a:off x="2161954" y="1950855"/>
            <a:ext cx="7868093" cy="295629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資金調達方針</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→補助対象以外のものも含め、当該事業全体の資金需要に対して、国費負担割合を明らかにするとともに、自己負担分の資金調達方針を記載すること。</a:t>
            </a: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37510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D9638A-FD0F-E815-5ADB-496080C8664D}"/>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6D9C971E-026C-EE87-C5B0-BECC8964AE8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②イ 公正な移行に関する取組</a:t>
            </a:r>
          </a:p>
        </p:txBody>
      </p:sp>
      <p:sp>
        <p:nvSpPr>
          <p:cNvPr id="8" name="Title 1">
            <a:extLst>
              <a:ext uri="{FF2B5EF4-FFF2-40B4-BE49-F238E27FC236}">
                <a16:creationId xmlns:a16="http://schemas.microsoft.com/office/drawing/2014/main" id="{98692DF4-26A7-A147-DCAC-BF842EF44FF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円滑な移行に向けて、</a:t>
            </a:r>
            <a:r>
              <a:rPr kumimoji="1" lang="en-US" altLang="ja-JP" dirty="0">
                <a:solidFill>
                  <a:schemeClr val="tx1"/>
                </a:solidFill>
              </a:rPr>
              <a:t>xx</a:t>
            </a:r>
            <a:r>
              <a:rPr kumimoji="1" lang="ja-JP" altLang="en-US" dirty="0">
                <a:solidFill>
                  <a:schemeClr val="tx1"/>
                </a:solidFill>
              </a:rPr>
              <a:t>や</a:t>
            </a:r>
            <a:r>
              <a:rPr kumimoji="1" lang="en-US" altLang="ja-JP" dirty="0">
                <a:solidFill>
                  <a:schemeClr val="tx1"/>
                </a:solidFill>
              </a:rPr>
              <a:t>xx</a:t>
            </a:r>
            <a:r>
              <a:rPr kumimoji="1" lang="ja-JP" altLang="en-US" dirty="0">
                <a:solidFill>
                  <a:schemeClr val="tx1"/>
                </a:solidFill>
              </a:rPr>
              <a:t>といった取組を進める</a:t>
            </a:r>
            <a:endParaRPr kumimoji="1" lang="en-US" altLang="ja-JP" dirty="0">
              <a:solidFill>
                <a:schemeClr val="tx1"/>
              </a:solidFill>
            </a:endParaRPr>
          </a:p>
        </p:txBody>
      </p:sp>
      <p:cxnSp>
        <p:nvCxnSpPr>
          <p:cNvPr id="9" name="直線コネクタ 8">
            <a:extLst>
              <a:ext uri="{FF2B5EF4-FFF2-40B4-BE49-F238E27FC236}">
                <a16:creationId xmlns:a16="http://schemas.microsoft.com/office/drawing/2014/main" id="{967C9998-416E-2AF0-7003-EEAE9350D5CC}"/>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808A67C3-45B4-ADE1-4FB7-705A717B69B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3" name="TextBox 24">
            <a:extLst>
              <a:ext uri="{FF2B5EF4-FFF2-40B4-BE49-F238E27FC236}">
                <a16:creationId xmlns:a16="http://schemas.microsoft.com/office/drawing/2014/main" id="{915AD650-6FF0-53A6-A521-B8B8711A5D2C}"/>
              </a:ext>
            </a:extLst>
          </p:cNvPr>
          <p:cNvSpPr txBox="1"/>
          <p:nvPr/>
        </p:nvSpPr>
        <p:spPr>
          <a:xfrm>
            <a:off x="180001" y="2125122"/>
            <a:ext cx="576959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sp>
        <p:nvSpPr>
          <p:cNvPr id="11" name="TextBox 24">
            <a:extLst>
              <a:ext uri="{FF2B5EF4-FFF2-40B4-BE49-F238E27FC236}">
                <a16:creationId xmlns:a16="http://schemas.microsoft.com/office/drawing/2014/main" id="{719B968E-209F-950D-B1DB-73C399691193}"/>
              </a:ext>
            </a:extLst>
          </p:cNvPr>
          <p:cNvSpPr txBox="1"/>
          <p:nvPr/>
        </p:nvSpPr>
        <p:spPr>
          <a:xfrm>
            <a:off x="6333599"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grpSp>
        <p:nvGrpSpPr>
          <p:cNvPr id="14" name="グループ化 13">
            <a:extLst>
              <a:ext uri="{FF2B5EF4-FFF2-40B4-BE49-F238E27FC236}">
                <a16:creationId xmlns:a16="http://schemas.microsoft.com/office/drawing/2014/main" id="{6CB6BE11-E742-67D6-A482-B5FBDF04478C}"/>
              </a:ext>
            </a:extLst>
          </p:cNvPr>
          <p:cNvGrpSpPr/>
          <p:nvPr/>
        </p:nvGrpSpPr>
        <p:grpSpPr>
          <a:xfrm>
            <a:off x="180000" y="1659209"/>
            <a:ext cx="5702400" cy="288000"/>
            <a:chOff x="156000" y="1879963"/>
            <a:chExt cx="5760000" cy="288000"/>
          </a:xfrm>
        </p:grpSpPr>
        <p:sp>
          <p:nvSpPr>
            <p:cNvPr id="15" name="正方形/長方形 14">
              <a:extLst>
                <a:ext uri="{FF2B5EF4-FFF2-40B4-BE49-F238E27FC236}">
                  <a16:creationId xmlns:a16="http://schemas.microsoft.com/office/drawing/2014/main" id="{CAB0518A-C2B2-E83B-F956-3E2799F32B9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想定される労働需給や地域経済への影響</a:t>
              </a:r>
            </a:p>
          </p:txBody>
        </p:sp>
        <p:cxnSp>
          <p:nvCxnSpPr>
            <p:cNvPr id="17" name="直線コネクタ 16">
              <a:extLst>
                <a:ext uri="{FF2B5EF4-FFF2-40B4-BE49-F238E27FC236}">
                  <a16:creationId xmlns:a16="http://schemas.microsoft.com/office/drawing/2014/main" id="{4229E548-47D2-6962-EA51-6B1D5225FBF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8" name="グループ化 17">
            <a:extLst>
              <a:ext uri="{FF2B5EF4-FFF2-40B4-BE49-F238E27FC236}">
                <a16:creationId xmlns:a16="http://schemas.microsoft.com/office/drawing/2014/main" id="{28C7F8C5-5998-2052-0EAA-84557AA2FD83}"/>
              </a:ext>
            </a:extLst>
          </p:cNvPr>
          <p:cNvGrpSpPr/>
          <p:nvPr/>
        </p:nvGrpSpPr>
        <p:grpSpPr>
          <a:xfrm>
            <a:off x="6333600" y="1659209"/>
            <a:ext cx="5702400" cy="288000"/>
            <a:chOff x="156000" y="1879963"/>
            <a:chExt cx="5760000" cy="288000"/>
          </a:xfrm>
        </p:grpSpPr>
        <p:sp>
          <p:nvSpPr>
            <p:cNvPr id="19" name="正方形/長方形 18">
              <a:extLst>
                <a:ext uri="{FF2B5EF4-FFF2-40B4-BE49-F238E27FC236}">
                  <a16:creationId xmlns:a16="http://schemas.microsoft.com/office/drawing/2014/main" id="{6F7EE7C7-454E-2786-C08A-A15F10D035C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円滑な移行に向けた取組</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4B6E5914-DFBC-D671-C0DF-10F89EDD17E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AC51B4F1-B021-766C-3788-985CC29772E8}"/>
              </a:ext>
            </a:extLst>
          </p:cNvPr>
          <p:cNvGrpSpPr/>
          <p:nvPr/>
        </p:nvGrpSpPr>
        <p:grpSpPr>
          <a:xfrm>
            <a:off x="6006793" y="2056250"/>
            <a:ext cx="216000" cy="4509024"/>
            <a:chOff x="6120034" y="2151659"/>
            <a:chExt cx="216000" cy="4509024"/>
          </a:xfrm>
        </p:grpSpPr>
        <p:cxnSp>
          <p:nvCxnSpPr>
            <p:cNvPr id="22" name="Straight Connector 40">
              <a:extLst>
                <a:ext uri="{FF2B5EF4-FFF2-40B4-BE49-F238E27FC236}">
                  <a16:creationId xmlns:a16="http://schemas.microsoft.com/office/drawing/2014/main" id="{D949295F-944A-4750-70B3-3CFB9467B8D8}"/>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3" name="Freeform 94">
              <a:extLst>
                <a:ext uri="{FF2B5EF4-FFF2-40B4-BE49-F238E27FC236}">
                  <a16:creationId xmlns:a16="http://schemas.microsoft.com/office/drawing/2014/main" id="{0E6BA19D-276D-AD92-E993-BEDACC50F1CE}"/>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 name="正方形/長方形 1">
            <a:extLst>
              <a:ext uri="{FF2B5EF4-FFF2-40B4-BE49-F238E27FC236}">
                <a16:creationId xmlns:a16="http://schemas.microsoft.com/office/drawing/2014/main" id="{312F9304-EED6-14E7-66B2-EB3299176C42}"/>
              </a:ext>
            </a:extLst>
          </p:cNvPr>
          <p:cNvSpPr/>
          <p:nvPr/>
        </p:nvSpPr>
        <p:spPr>
          <a:xfrm>
            <a:off x="2161954" y="3010048"/>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想定される労働需給や地域経済への影響・円滑な移行に向けた取組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→補助対象事業の実施によって想定される労働需給や地域経済への影響や、円滑な移行に向けた取り組みについて記載すること。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影響の例としては、労働需要や地元企業への発注機会の増減、地域の産業基盤や産業構造の変化、地域住民や自治体の関心の高まり等が想定される。取組の例としては、自社内で生じる従業員の再配置や新たなスキル習得（リスキリング）、地域からの新規雇用、自治体との調整、対外発信、部素材調達先の変更・新規開拓等が想定される。</a:t>
            </a:r>
            <a:br>
              <a:rPr lang="en-US" altLang="ja-JP" sz="1400" dirty="0">
                <a:solidFill>
                  <a:srgbClr val="FF0000"/>
                </a:solidFill>
                <a:highlight>
                  <a:srgbClr val="FFFF00"/>
                </a:highlight>
                <a:latin typeface="Meiryo UI" panose="020B0604030504040204" pitchFamily="50" charset="-128"/>
                <a:ea typeface="Meiryo UI" panose="020B0604030504040204" pitchFamily="50" charset="-128"/>
              </a:rPr>
            </a:br>
            <a:endParaRPr kumimoji="1" lang="en-US" altLang="ja-JP" sz="1400" dirty="0">
              <a:solidFill>
                <a:schemeClr val="tx1"/>
              </a:solidFill>
              <a:highlight>
                <a:srgbClr val="FFFF00"/>
              </a:highlight>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113220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6AD4D2-953B-F513-C7B1-C735004874A6}"/>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8B80B6B1-41A5-E43D-6D4E-562EEA78ECBB}"/>
              </a:ext>
            </a:extLst>
          </p:cNvPr>
          <p:cNvSpPr txBox="1"/>
          <p:nvPr/>
        </p:nvSpPr>
        <p:spPr>
          <a:xfrm>
            <a:off x="6829582" y="2299596"/>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bg1"/>
                </a:solidFill>
                <a:latin typeface="Meiryo UI" panose="020B0604030504040204" pitchFamily="50" charset="-128"/>
                <a:ea typeface="Meiryo UI" panose="020B0604030504040204" pitchFamily="50" charset="-128"/>
              </a:rPr>
              <a:t>実施場所・</a:t>
            </a:r>
            <a:endParaRPr lang="en-US" altLang="ja-JP" sz="1200" dirty="0">
              <a:solidFill>
                <a:schemeClr val="bg1"/>
              </a:solidFill>
              <a:latin typeface="Meiryo UI" panose="020B0604030504040204" pitchFamily="50" charset="-128"/>
              <a:ea typeface="Meiryo UI" panose="020B0604030504040204" pitchFamily="50" charset="-128"/>
            </a:endParaRPr>
          </a:p>
          <a:p>
            <a:pPr algn="ctr"/>
            <a:r>
              <a:rPr lang="ja-JP" altLang="en-US" sz="1200" dirty="0">
                <a:solidFill>
                  <a:schemeClr val="bg1"/>
                </a:solidFill>
                <a:latin typeface="Meiryo UI" panose="020B0604030504040204" pitchFamily="50" charset="-128"/>
                <a:ea typeface="Meiryo UI" panose="020B0604030504040204" pitchFamily="50" charset="-128"/>
              </a:rPr>
              <a:t>対象設備</a:t>
            </a:r>
            <a:endParaRPr kumimoji="1" lang="ja-JP" altLang="en-US" sz="1200" dirty="0">
              <a:solidFill>
                <a:schemeClr val="bg1"/>
              </a:solidFill>
              <a:latin typeface="Meiryo UI" panose="020B0604030504040204" pitchFamily="50" charset="-128"/>
              <a:ea typeface="Meiryo UI" panose="020B0604030504040204" pitchFamily="50" charset="-128"/>
            </a:endParaRPr>
          </a:p>
        </p:txBody>
      </p:sp>
      <p:sp>
        <p:nvSpPr>
          <p:cNvPr id="44" name="テキスト ボックス 43">
            <a:extLst>
              <a:ext uri="{FF2B5EF4-FFF2-40B4-BE49-F238E27FC236}">
                <a16:creationId xmlns:a16="http://schemas.microsoft.com/office/drawing/2014/main" id="{0B2EDDD0-B116-BD41-928D-411F0B6ACF88}"/>
              </a:ext>
            </a:extLst>
          </p:cNvPr>
          <p:cNvSpPr txBox="1"/>
          <p:nvPr/>
        </p:nvSpPr>
        <p:spPr>
          <a:xfrm>
            <a:off x="7283160" y="2866401"/>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対象設備</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6" name="Title 1">
            <a:extLst>
              <a:ext uri="{FF2B5EF4-FFF2-40B4-BE49-F238E27FC236}">
                <a16:creationId xmlns:a16="http://schemas.microsoft.com/office/drawing/2014/main" id="{921EF417-9691-3E0A-9F10-33C5AD2A0EDB}"/>
              </a:ext>
            </a:extLst>
          </p:cNvPr>
          <p:cNvSpPr txBox="1">
            <a:spLocks/>
          </p:cNvSpPr>
          <p:nvPr/>
        </p:nvSpPr>
        <p:spPr>
          <a:xfrm>
            <a:off x="180000" y="265563"/>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本応募申請の概要</a:t>
            </a:r>
            <a:endParaRPr kumimoji="1" lang="en-US" altLang="ja-JP" dirty="0">
              <a:solidFill>
                <a:schemeClr val="tx1"/>
              </a:solidFill>
            </a:endParaRPr>
          </a:p>
        </p:txBody>
      </p:sp>
      <p:cxnSp>
        <p:nvCxnSpPr>
          <p:cNvPr id="28" name="直線コネクタ 27">
            <a:extLst>
              <a:ext uri="{FF2B5EF4-FFF2-40B4-BE49-F238E27FC236}">
                <a16:creationId xmlns:a16="http://schemas.microsoft.com/office/drawing/2014/main" id="{013C2243-91F6-1453-5FCD-EEFD0A497A3E}"/>
              </a:ext>
            </a:extLst>
          </p:cNvPr>
          <p:cNvCxnSpPr>
            <a:cxnSpLocks/>
          </p:cNvCxnSpPr>
          <p:nvPr/>
        </p:nvCxnSpPr>
        <p:spPr>
          <a:xfrm flipV="1">
            <a:off x="156000" y="667632"/>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B230CF6F-0827-4024-8626-210F12C27156}"/>
              </a:ext>
            </a:extLst>
          </p:cNvPr>
          <p:cNvSpPr txBox="1"/>
          <p:nvPr/>
        </p:nvSpPr>
        <p:spPr>
          <a:xfrm>
            <a:off x="633577" y="1734214"/>
            <a:ext cx="1366227" cy="2389599"/>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間接補助事業の</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目的・実施内容</a:t>
            </a:r>
          </a:p>
        </p:txBody>
      </p:sp>
      <p:sp>
        <p:nvSpPr>
          <p:cNvPr id="17" name="正方形/長方形 16">
            <a:extLst>
              <a:ext uri="{FF2B5EF4-FFF2-40B4-BE49-F238E27FC236}">
                <a16:creationId xmlns:a16="http://schemas.microsoft.com/office/drawing/2014/main" id="{36DE2EC1-0501-476F-5B3A-C958310E7D56}"/>
              </a:ext>
            </a:extLst>
          </p:cNvPr>
          <p:cNvSpPr/>
          <p:nvPr/>
        </p:nvSpPr>
        <p:spPr>
          <a:xfrm>
            <a:off x="2071886" y="1735705"/>
            <a:ext cx="4576564" cy="237657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31" name="テキスト ボックス 30">
            <a:extLst>
              <a:ext uri="{FF2B5EF4-FFF2-40B4-BE49-F238E27FC236}">
                <a16:creationId xmlns:a16="http://schemas.microsoft.com/office/drawing/2014/main" id="{2A566B97-1456-ADB7-DE84-5FACD2313A0A}"/>
              </a:ext>
            </a:extLst>
          </p:cNvPr>
          <p:cNvSpPr txBox="1"/>
          <p:nvPr/>
        </p:nvSpPr>
        <p:spPr>
          <a:xfrm>
            <a:off x="7283160" y="2299597"/>
            <a:ext cx="912650" cy="50255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施設名称</a:t>
            </a:r>
          </a:p>
        </p:txBody>
      </p:sp>
      <p:sp>
        <p:nvSpPr>
          <p:cNvPr id="34" name="正方形/長方形 33">
            <a:extLst>
              <a:ext uri="{FF2B5EF4-FFF2-40B4-BE49-F238E27FC236}">
                <a16:creationId xmlns:a16="http://schemas.microsoft.com/office/drawing/2014/main" id="{3939AFE2-AEF2-028E-B13B-3DF472F2D425}"/>
              </a:ext>
            </a:extLst>
          </p:cNvPr>
          <p:cNvSpPr/>
          <p:nvPr/>
        </p:nvSpPr>
        <p:spPr>
          <a:xfrm>
            <a:off x="8290891" y="2299597"/>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12F527ED-7A22-E9AF-11ED-FFA9F689E767}"/>
              </a:ext>
            </a:extLst>
          </p:cNvPr>
          <p:cNvSpPr/>
          <p:nvPr/>
        </p:nvSpPr>
        <p:spPr>
          <a:xfrm>
            <a:off x="8290891" y="2867507"/>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96D771C2-F647-70AB-DDBE-5D5D268AD1D0}"/>
              </a:ext>
            </a:extLst>
          </p:cNvPr>
          <p:cNvSpPr txBox="1"/>
          <p:nvPr/>
        </p:nvSpPr>
        <p:spPr>
          <a:xfrm>
            <a:off x="180000" y="1166640"/>
            <a:ext cx="1819804" cy="504000"/>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事業名称</a:t>
            </a:r>
          </a:p>
        </p:txBody>
      </p:sp>
      <p:sp>
        <p:nvSpPr>
          <p:cNvPr id="40" name="正方形/長方形 39">
            <a:extLst>
              <a:ext uri="{FF2B5EF4-FFF2-40B4-BE49-F238E27FC236}">
                <a16:creationId xmlns:a16="http://schemas.microsoft.com/office/drawing/2014/main" id="{BAACABB0-6C46-E1B1-2082-1982EB934AF4}"/>
              </a:ext>
            </a:extLst>
          </p:cNvPr>
          <p:cNvSpPr/>
          <p:nvPr/>
        </p:nvSpPr>
        <p:spPr>
          <a:xfrm>
            <a:off x="2071886" y="1166640"/>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EF643CF7-5622-0A64-8340-540041B3029E}"/>
              </a:ext>
            </a:extLst>
          </p:cNvPr>
          <p:cNvSpPr txBox="1"/>
          <p:nvPr/>
        </p:nvSpPr>
        <p:spPr>
          <a:xfrm>
            <a:off x="180000" y="1733445"/>
            <a:ext cx="372450" cy="4490064"/>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実施内容</a:t>
            </a:r>
          </a:p>
        </p:txBody>
      </p:sp>
      <p:sp>
        <p:nvSpPr>
          <p:cNvPr id="113" name="正方形/長方形 112">
            <a:extLst>
              <a:ext uri="{FF2B5EF4-FFF2-40B4-BE49-F238E27FC236}">
                <a16:creationId xmlns:a16="http://schemas.microsoft.com/office/drawing/2014/main" id="{CD40B455-B47D-7CA3-CA1D-C08DE684389A}"/>
              </a:ext>
            </a:extLst>
          </p:cNvPr>
          <p:cNvSpPr/>
          <p:nvPr/>
        </p:nvSpPr>
        <p:spPr>
          <a:xfrm>
            <a:off x="2071886" y="4217759"/>
            <a:ext cx="4576563"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0" name="テキスト ボックス 119">
            <a:extLst>
              <a:ext uri="{FF2B5EF4-FFF2-40B4-BE49-F238E27FC236}">
                <a16:creationId xmlns:a16="http://schemas.microsoft.com/office/drawing/2014/main" id="{E1BAA768-3FEC-056E-23F3-4A78525A5841}"/>
              </a:ext>
            </a:extLst>
          </p:cNvPr>
          <p:cNvSpPr txBox="1"/>
          <p:nvPr/>
        </p:nvSpPr>
        <p:spPr>
          <a:xfrm>
            <a:off x="7282208" y="3436935"/>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投資規模</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21" name="正方形/長方形 120">
            <a:extLst>
              <a:ext uri="{FF2B5EF4-FFF2-40B4-BE49-F238E27FC236}">
                <a16:creationId xmlns:a16="http://schemas.microsoft.com/office/drawing/2014/main" id="{7E5CE4EF-D062-40E2-953C-2CF94CACD178}"/>
              </a:ext>
            </a:extLst>
          </p:cNvPr>
          <p:cNvSpPr/>
          <p:nvPr/>
        </p:nvSpPr>
        <p:spPr>
          <a:xfrm>
            <a:off x="8290891" y="3438280"/>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円（うち、補助対象経費総額　</a:t>
            </a:r>
            <a:r>
              <a:rPr lang="en-US" altLang="ja-JP" sz="1200" dirty="0">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円）</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2" name="テキスト ボックス 121">
            <a:extLst>
              <a:ext uri="{FF2B5EF4-FFF2-40B4-BE49-F238E27FC236}">
                <a16:creationId xmlns:a16="http://schemas.microsoft.com/office/drawing/2014/main" id="{04C0CBE9-0CA9-032A-84E1-1107F629BC0E}"/>
              </a:ext>
            </a:extLst>
          </p:cNvPr>
          <p:cNvSpPr txBox="1"/>
          <p:nvPr/>
        </p:nvSpPr>
        <p:spPr>
          <a:xfrm>
            <a:off x="6829582" y="3433652"/>
            <a:ext cx="372450" cy="278026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投資計画</a:t>
            </a:r>
          </a:p>
        </p:txBody>
      </p:sp>
      <p:sp>
        <p:nvSpPr>
          <p:cNvPr id="123" name="テキスト ボックス 122">
            <a:extLst>
              <a:ext uri="{FF2B5EF4-FFF2-40B4-BE49-F238E27FC236}">
                <a16:creationId xmlns:a16="http://schemas.microsoft.com/office/drawing/2014/main" id="{B3A484AD-43D9-0600-F451-9D75D19254B4}"/>
              </a:ext>
            </a:extLst>
          </p:cNvPr>
          <p:cNvSpPr txBox="1"/>
          <p:nvPr/>
        </p:nvSpPr>
        <p:spPr>
          <a:xfrm>
            <a:off x="7282208" y="4005181"/>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補助率</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24" name="正方形/長方形 123">
            <a:extLst>
              <a:ext uri="{FF2B5EF4-FFF2-40B4-BE49-F238E27FC236}">
                <a16:creationId xmlns:a16="http://schemas.microsoft.com/office/drawing/2014/main" id="{5613EB69-4556-03D3-233C-834192F02FEE}"/>
              </a:ext>
            </a:extLst>
          </p:cNvPr>
          <p:cNvSpPr/>
          <p:nvPr/>
        </p:nvSpPr>
        <p:spPr>
          <a:xfrm>
            <a:off x="8290891" y="4006190"/>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5" name="テキスト ボックス 124">
            <a:extLst>
              <a:ext uri="{FF2B5EF4-FFF2-40B4-BE49-F238E27FC236}">
                <a16:creationId xmlns:a16="http://schemas.microsoft.com/office/drawing/2014/main" id="{9CB40F13-0E5F-6BA0-0ADC-1563B23B5BBD}"/>
              </a:ext>
            </a:extLst>
          </p:cNvPr>
          <p:cNvSpPr txBox="1"/>
          <p:nvPr/>
        </p:nvSpPr>
        <p:spPr>
          <a:xfrm>
            <a:off x="7282208" y="4573427"/>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交付申請額</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26" name="正方形/長方形 125">
            <a:extLst>
              <a:ext uri="{FF2B5EF4-FFF2-40B4-BE49-F238E27FC236}">
                <a16:creationId xmlns:a16="http://schemas.microsoft.com/office/drawing/2014/main" id="{A43DA4BA-D478-7ABE-BF3E-7D07AAC94E49}"/>
              </a:ext>
            </a:extLst>
          </p:cNvPr>
          <p:cNvSpPr/>
          <p:nvPr/>
        </p:nvSpPr>
        <p:spPr>
          <a:xfrm>
            <a:off x="8290891" y="4574100"/>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円</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126">
            <a:extLst>
              <a:ext uri="{FF2B5EF4-FFF2-40B4-BE49-F238E27FC236}">
                <a16:creationId xmlns:a16="http://schemas.microsoft.com/office/drawing/2014/main" id="{55D8918F-57A2-F4DE-B6A7-F56776529BA5}"/>
              </a:ext>
            </a:extLst>
          </p:cNvPr>
          <p:cNvSpPr txBox="1"/>
          <p:nvPr/>
        </p:nvSpPr>
        <p:spPr>
          <a:xfrm>
            <a:off x="7282208" y="5141673"/>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開始予定日</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ACF21DDF-F908-C465-CF63-8ED2F2C019BE}"/>
              </a:ext>
            </a:extLst>
          </p:cNvPr>
          <p:cNvSpPr/>
          <p:nvPr/>
        </p:nvSpPr>
        <p:spPr>
          <a:xfrm>
            <a:off x="8290891" y="5142010"/>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YYYY/MM/DD</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9" name="テキスト ボックス 128">
            <a:extLst>
              <a:ext uri="{FF2B5EF4-FFF2-40B4-BE49-F238E27FC236}">
                <a16:creationId xmlns:a16="http://schemas.microsoft.com/office/drawing/2014/main" id="{B9F051CF-20AC-AF7D-6FCC-9AB1E2EE7461}"/>
              </a:ext>
            </a:extLst>
          </p:cNvPr>
          <p:cNvSpPr txBox="1"/>
          <p:nvPr/>
        </p:nvSpPr>
        <p:spPr>
          <a:xfrm>
            <a:off x="7282208" y="5709917"/>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終了予定日</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0F2DC506-A4BB-B2FB-1962-A8DDB03C3A7C}"/>
              </a:ext>
            </a:extLst>
          </p:cNvPr>
          <p:cNvSpPr/>
          <p:nvPr/>
        </p:nvSpPr>
        <p:spPr>
          <a:xfrm>
            <a:off x="8290891" y="5709917"/>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YYYY/MM/DD</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36" name="正方形/長方形 135">
            <a:extLst>
              <a:ext uri="{FF2B5EF4-FFF2-40B4-BE49-F238E27FC236}">
                <a16:creationId xmlns:a16="http://schemas.microsoft.com/office/drawing/2014/main" id="{ECB90FD5-F01C-3C6A-FF6E-150148806A51}"/>
              </a:ext>
            </a:extLst>
          </p:cNvPr>
          <p:cNvSpPr/>
          <p:nvPr/>
        </p:nvSpPr>
        <p:spPr>
          <a:xfrm>
            <a:off x="2071886" y="4811868"/>
            <a:ext cx="4576564" cy="65960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完成品 </a:t>
            </a:r>
            <a:r>
              <a:rPr lang="en-US" altLang="ja-JP" sz="1200" dirty="0">
                <a:solidFill>
                  <a:schemeClr val="tx1"/>
                </a:solidFill>
                <a:latin typeface="Meiryo UI" panose="020B0604030504040204" pitchFamily="50" charset="-128"/>
                <a:ea typeface="Meiryo UI" panose="020B0604030504040204" pitchFamily="50" charset="-128"/>
              </a:rPr>
              <a:t>x</a:t>
            </a:r>
            <a:r>
              <a:rPr kumimoji="1" lang="en-US" altLang="ja-JP" sz="1200" dirty="0">
                <a:solidFill>
                  <a:schemeClr val="tx1"/>
                </a:solidFill>
                <a:latin typeface="Meiryo UI" panose="020B0604030504040204" pitchFamily="50" charset="-128"/>
                <a:ea typeface="Meiryo UI" panose="020B0604030504040204" pitchFamily="50" charset="-128"/>
              </a:rPr>
              <a:t>xx MW or GW/</a:t>
            </a:r>
            <a:r>
              <a:rPr kumimoji="1" lang="ja-JP" altLang="en-US" sz="1200" dirty="0">
                <a:solidFill>
                  <a:schemeClr val="tx1"/>
                </a:solidFill>
                <a:latin typeface="Meiryo UI" panose="020B0604030504040204" pitchFamily="50" charset="-128"/>
                <a:ea typeface="Meiryo UI" panose="020B0604030504040204" pitchFamily="50" charset="-128"/>
              </a:rPr>
              <a:t>年相当（</a:t>
            </a:r>
            <a:r>
              <a:rPr kumimoji="1" lang="en-US" altLang="ja-JP" sz="1200" dirty="0">
                <a:solidFill>
                  <a:schemeClr val="tx1"/>
                </a:solidFill>
                <a:latin typeface="Meiryo UI" panose="020B0604030504040204" pitchFamily="50" charset="-128"/>
                <a:ea typeface="Meiryo UI" panose="020B0604030504040204" pitchFamily="50" charset="-128"/>
              </a:rPr>
              <a:t>xxx</a:t>
            </a:r>
            <a:r>
              <a:rPr kumimoji="1" lang="ja-JP" altLang="en-US" sz="1200" dirty="0">
                <a:solidFill>
                  <a:schemeClr val="tx1"/>
                </a:solidFill>
                <a:latin typeface="Meiryo UI" panose="020B0604030504040204" pitchFamily="50" charset="-128"/>
                <a:ea typeface="Meiryo UI" panose="020B0604030504040204" pitchFamily="50" charset="-128"/>
              </a:rPr>
              <a:t>年度）</a:t>
            </a:r>
          </a:p>
        </p:txBody>
      </p:sp>
      <p:sp>
        <p:nvSpPr>
          <p:cNvPr id="8" name="テキスト ボックス 7">
            <a:extLst>
              <a:ext uri="{FF2B5EF4-FFF2-40B4-BE49-F238E27FC236}">
                <a16:creationId xmlns:a16="http://schemas.microsoft.com/office/drawing/2014/main" id="{595153DE-DF3C-0A02-D497-A6EA94899D3C}"/>
              </a:ext>
            </a:extLst>
          </p:cNvPr>
          <p:cNvSpPr txBox="1"/>
          <p:nvPr/>
        </p:nvSpPr>
        <p:spPr>
          <a:xfrm>
            <a:off x="633577" y="4218704"/>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生産製品・品目</a:t>
            </a:r>
          </a:p>
        </p:txBody>
      </p:sp>
      <p:sp>
        <p:nvSpPr>
          <p:cNvPr id="10" name="テキスト ボックス 9">
            <a:extLst>
              <a:ext uri="{FF2B5EF4-FFF2-40B4-BE49-F238E27FC236}">
                <a16:creationId xmlns:a16="http://schemas.microsoft.com/office/drawing/2014/main" id="{0062C53C-6B82-33D0-4E16-62FD3A78CB2B}"/>
              </a:ext>
            </a:extLst>
          </p:cNvPr>
          <p:cNvSpPr txBox="1"/>
          <p:nvPr/>
        </p:nvSpPr>
        <p:spPr>
          <a:xfrm>
            <a:off x="633577" y="4816651"/>
            <a:ext cx="1366227" cy="65837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製造能力目標・</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達成目標年度</a:t>
            </a:r>
            <a:endParaRPr lang="en-US" altLang="ja-JP" sz="1050" strike="sngStrike" dirty="0">
              <a:solidFill>
                <a:schemeClr val="tx1"/>
              </a:solidFill>
              <a:latin typeface="Meiryo UI" panose="020B0604030504040204" pitchFamily="50" charset="-128"/>
              <a:ea typeface="Meiryo UI" panose="020B0604030504040204" pitchFamily="50" charset="-128"/>
            </a:endParaRPr>
          </a:p>
          <a:p>
            <a:pPr algn="ctr"/>
            <a:r>
              <a:rPr lang="en-US" altLang="ja-JP" sz="1050" dirty="0">
                <a:solidFill>
                  <a:schemeClr val="tx1"/>
                </a:solidFill>
                <a:latin typeface="Meiryo UI" panose="020B0604030504040204" pitchFamily="50" charset="-128"/>
                <a:ea typeface="Meiryo UI" panose="020B0604030504040204" pitchFamily="50" charset="-128"/>
              </a:rPr>
              <a:t>※ MW or GW</a:t>
            </a:r>
            <a:r>
              <a:rPr lang="ja-JP" altLang="en-US" sz="1050" dirty="0">
                <a:solidFill>
                  <a:schemeClr val="tx1"/>
                </a:solidFill>
                <a:latin typeface="Meiryo UI" panose="020B0604030504040204" pitchFamily="50" charset="-128"/>
                <a:ea typeface="Meiryo UI" panose="020B0604030504040204" pitchFamily="50" charset="-128"/>
              </a:rPr>
              <a:t>／年</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FAEB353D-D0EE-12F1-EA69-9CDA32F851DB}"/>
              </a:ext>
            </a:extLst>
          </p:cNvPr>
          <p:cNvSpPr/>
          <p:nvPr/>
        </p:nvSpPr>
        <p:spPr>
          <a:xfrm>
            <a:off x="2071886" y="5560061"/>
            <a:ext cx="4576564" cy="65961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FB8FF547-2D61-E552-5607-EDB0485148E6}"/>
              </a:ext>
            </a:extLst>
          </p:cNvPr>
          <p:cNvSpPr txBox="1"/>
          <p:nvPr/>
        </p:nvSpPr>
        <p:spPr>
          <a:xfrm>
            <a:off x="633577" y="5565133"/>
            <a:ext cx="1366227" cy="658375"/>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主要用途市場</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・主要顧客</a:t>
            </a:r>
          </a:p>
        </p:txBody>
      </p:sp>
      <p:sp>
        <p:nvSpPr>
          <p:cNvPr id="18" name="テキスト ボックス 17">
            <a:extLst>
              <a:ext uri="{FF2B5EF4-FFF2-40B4-BE49-F238E27FC236}">
                <a16:creationId xmlns:a16="http://schemas.microsoft.com/office/drawing/2014/main" id="{9DBE196E-BB3A-7EEA-C3CB-6B0DE755DDF6}"/>
              </a:ext>
            </a:extLst>
          </p:cNvPr>
          <p:cNvSpPr txBox="1"/>
          <p:nvPr/>
        </p:nvSpPr>
        <p:spPr>
          <a:xfrm>
            <a:off x="6829582" y="1166640"/>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実施体制</a:t>
            </a:r>
          </a:p>
        </p:txBody>
      </p:sp>
      <p:sp>
        <p:nvSpPr>
          <p:cNvPr id="19" name="正方形/長方形 18">
            <a:extLst>
              <a:ext uri="{FF2B5EF4-FFF2-40B4-BE49-F238E27FC236}">
                <a16:creationId xmlns:a16="http://schemas.microsoft.com/office/drawing/2014/main" id="{671E7FDD-30C2-3CD2-DAAE-760BBAFA0509}"/>
              </a:ext>
            </a:extLst>
          </p:cNvPr>
          <p:cNvSpPr/>
          <p:nvPr/>
        </p:nvSpPr>
        <p:spPr>
          <a:xfrm>
            <a:off x="7282208" y="1166639"/>
            <a:ext cx="4775131" cy="107080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（幹事会社）</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err="1">
                <a:solidFill>
                  <a:schemeClr val="tx1"/>
                </a:solidFill>
                <a:latin typeface="Meiryo UI" panose="020B0604030504040204" pitchFamily="50" charset="-128"/>
                <a:ea typeface="Meiryo UI" panose="020B0604030504040204" pitchFamily="50" charset="-128"/>
              </a:rPr>
              <a:t>Xxx</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rPr>
              <a:t>（共同実施者）</a:t>
            </a:r>
            <a:endParaRPr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err="1">
                <a:solidFill>
                  <a:schemeClr val="tx1"/>
                </a:solidFill>
                <a:latin typeface="Meiryo UI" panose="020B0604030504040204" pitchFamily="50" charset="-128"/>
                <a:ea typeface="Meiryo UI" panose="020B0604030504040204" pitchFamily="50" charset="-128"/>
              </a:rPr>
              <a:t>Xxx</a:t>
            </a:r>
            <a:r>
              <a:rPr kumimoji="1"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err="1">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60795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3653D-675F-9052-14BB-71A2DCD1C965}"/>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AC77806B-80F1-3AED-62A2-2EF08368326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間接補助事業のリスク対応　　</a:t>
            </a:r>
          </a:p>
        </p:txBody>
      </p:sp>
      <p:sp>
        <p:nvSpPr>
          <p:cNvPr id="7" name="Title 1">
            <a:extLst>
              <a:ext uri="{FF2B5EF4-FFF2-40B4-BE49-F238E27FC236}">
                <a16:creationId xmlns:a16="http://schemas.microsoft.com/office/drawing/2014/main" id="{46E7921D-383C-39FC-9AC4-A1404B30573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xx</a:t>
            </a:r>
            <a:r>
              <a:rPr kumimoji="1" lang="ja-JP" altLang="en-US" dirty="0">
                <a:solidFill>
                  <a:schemeClr val="tx1"/>
                </a:solidFill>
              </a:rPr>
              <a:t>等がリスクとして想定されるが、十分な対策を講じて間接補助事業を推進する</a:t>
            </a:r>
            <a:endParaRPr kumimoji="1" lang="en-US" altLang="ja-JP" dirty="0">
              <a:solidFill>
                <a:schemeClr val="tx1"/>
              </a:solidFill>
            </a:endParaRPr>
          </a:p>
        </p:txBody>
      </p:sp>
      <p:cxnSp>
        <p:nvCxnSpPr>
          <p:cNvPr id="12" name="直線コネクタ 11">
            <a:extLst>
              <a:ext uri="{FF2B5EF4-FFF2-40B4-BE49-F238E27FC236}">
                <a16:creationId xmlns:a16="http://schemas.microsoft.com/office/drawing/2014/main" id="{969D6D9F-86C6-20C0-8917-E8DBE374A6C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E6F25320-1390-23EF-3EB0-E6EC9DD22027}"/>
              </a:ext>
            </a:extLst>
          </p:cNvPr>
          <p:cNvSpPr/>
          <p:nvPr/>
        </p:nvSpPr>
        <p:spPr>
          <a:xfrm>
            <a:off x="11152486" y="85758"/>
            <a:ext cx="953793" cy="371442"/>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endParaRPr lang="en-US" altLang="ja-JP" sz="1600" dirty="0">
              <a:latin typeface="Meiryo UI" panose="020B0604030504040204" pitchFamily="50" charset="-128"/>
              <a:ea typeface="Meiryo UI" panose="020B0604030504040204" pitchFamily="50" charset="-128"/>
              <a:cs typeface="+mj-cs"/>
            </a:endParaRPr>
          </a:p>
        </p:txBody>
      </p:sp>
      <p:sp>
        <p:nvSpPr>
          <p:cNvPr id="10" name="正方形/長方形 9">
            <a:extLst>
              <a:ext uri="{FF2B5EF4-FFF2-40B4-BE49-F238E27FC236}">
                <a16:creationId xmlns:a16="http://schemas.microsoft.com/office/drawing/2014/main" id="{9760C651-8BB9-125B-CF61-39DD163A5007}"/>
              </a:ext>
            </a:extLst>
          </p:cNvPr>
          <p:cNvSpPr/>
          <p:nvPr/>
        </p:nvSpPr>
        <p:spPr>
          <a:xfrm>
            <a:off x="180000" y="1887419"/>
            <a:ext cx="1506313" cy="129676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技術観点</a:t>
            </a:r>
          </a:p>
        </p:txBody>
      </p:sp>
      <p:grpSp>
        <p:nvGrpSpPr>
          <p:cNvPr id="14" name="グループ化 13">
            <a:extLst>
              <a:ext uri="{FF2B5EF4-FFF2-40B4-BE49-F238E27FC236}">
                <a16:creationId xmlns:a16="http://schemas.microsoft.com/office/drawing/2014/main" id="{1C1186B7-4E1F-5119-6748-2E355B9656E7}"/>
              </a:ext>
            </a:extLst>
          </p:cNvPr>
          <p:cNvGrpSpPr/>
          <p:nvPr/>
        </p:nvGrpSpPr>
        <p:grpSpPr>
          <a:xfrm>
            <a:off x="1804611" y="1505726"/>
            <a:ext cx="4500000" cy="288000"/>
            <a:chOff x="156000" y="1879963"/>
            <a:chExt cx="5760000" cy="288000"/>
          </a:xfrm>
        </p:grpSpPr>
        <p:sp>
          <p:nvSpPr>
            <p:cNvPr id="15" name="正方形/長方形 14">
              <a:extLst>
                <a:ext uri="{FF2B5EF4-FFF2-40B4-BE49-F238E27FC236}">
                  <a16:creationId xmlns:a16="http://schemas.microsoft.com/office/drawing/2014/main" id="{BD371F71-DC1E-8D04-94F8-4D113AA3DCB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リスクの内容</a:t>
              </a:r>
            </a:p>
          </p:txBody>
        </p:sp>
        <p:cxnSp>
          <p:nvCxnSpPr>
            <p:cNvPr id="16" name="直線コネクタ 15">
              <a:extLst>
                <a:ext uri="{FF2B5EF4-FFF2-40B4-BE49-F238E27FC236}">
                  <a16:creationId xmlns:a16="http://schemas.microsoft.com/office/drawing/2014/main" id="{549D8EFF-9627-43FA-1F8C-40DFF6E5DFC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08838969-919B-1447-1855-CF775A41CF5D}"/>
              </a:ext>
            </a:extLst>
          </p:cNvPr>
          <p:cNvGrpSpPr/>
          <p:nvPr/>
        </p:nvGrpSpPr>
        <p:grpSpPr>
          <a:xfrm>
            <a:off x="6422908" y="1505726"/>
            <a:ext cx="5613091" cy="288000"/>
            <a:chOff x="156000" y="1879963"/>
            <a:chExt cx="5760000" cy="288000"/>
          </a:xfrm>
        </p:grpSpPr>
        <p:sp>
          <p:nvSpPr>
            <p:cNvPr id="18" name="正方形/長方形 17">
              <a:extLst>
                <a:ext uri="{FF2B5EF4-FFF2-40B4-BE49-F238E27FC236}">
                  <a16:creationId xmlns:a16="http://schemas.microsoft.com/office/drawing/2014/main" id="{F461E188-E220-4568-922E-3B7732F3BCA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リスクへの対応方針</a:t>
              </a:r>
            </a:p>
          </p:txBody>
        </p:sp>
        <p:cxnSp>
          <p:nvCxnSpPr>
            <p:cNvPr id="19" name="直線コネクタ 18">
              <a:extLst>
                <a:ext uri="{FF2B5EF4-FFF2-40B4-BE49-F238E27FC236}">
                  <a16:creationId xmlns:a16="http://schemas.microsoft.com/office/drawing/2014/main" id="{2A459B65-6DB3-38D5-CBBE-357A9E6F901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正方形/長方形 19">
            <a:extLst>
              <a:ext uri="{FF2B5EF4-FFF2-40B4-BE49-F238E27FC236}">
                <a16:creationId xmlns:a16="http://schemas.microsoft.com/office/drawing/2014/main" id="{88D5E305-CDD9-369B-4A93-FF529DD37FC4}"/>
              </a:ext>
            </a:extLst>
          </p:cNvPr>
          <p:cNvSpPr/>
          <p:nvPr/>
        </p:nvSpPr>
        <p:spPr>
          <a:xfrm>
            <a:off x="1804611" y="1887420"/>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EBD3E78F-C4CA-92CA-42D7-521EDF0FF5C0}"/>
              </a:ext>
            </a:extLst>
          </p:cNvPr>
          <p:cNvSpPr/>
          <p:nvPr/>
        </p:nvSpPr>
        <p:spPr>
          <a:xfrm>
            <a:off x="1804611" y="2572178"/>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02677C40-097F-D72E-20BA-1089398E2849}"/>
              </a:ext>
            </a:extLst>
          </p:cNvPr>
          <p:cNvSpPr/>
          <p:nvPr/>
        </p:nvSpPr>
        <p:spPr>
          <a:xfrm>
            <a:off x="6422908" y="1887420"/>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FD370958-E7F5-772D-B886-4E5F529AF38E}"/>
              </a:ext>
            </a:extLst>
          </p:cNvPr>
          <p:cNvSpPr/>
          <p:nvPr/>
        </p:nvSpPr>
        <p:spPr>
          <a:xfrm>
            <a:off x="6422908" y="2572178"/>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27A89165-08EC-BD46-3088-51DFF4FF95F9}"/>
              </a:ext>
            </a:extLst>
          </p:cNvPr>
          <p:cNvSpPr/>
          <p:nvPr/>
        </p:nvSpPr>
        <p:spPr>
          <a:xfrm>
            <a:off x="180000" y="3256936"/>
            <a:ext cx="1506313" cy="129676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商用化</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（経済社会）</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観点</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4D4384F6-E5E3-5052-C9E9-41066FA564F9}"/>
              </a:ext>
            </a:extLst>
          </p:cNvPr>
          <p:cNvSpPr/>
          <p:nvPr/>
        </p:nvSpPr>
        <p:spPr>
          <a:xfrm>
            <a:off x="1804611" y="3256937"/>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6373123C-813B-6CDE-2BCA-DD2CD53B60A8}"/>
              </a:ext>
            </a:extLst>
          </p:cNvPr>
          <p:cNvSpPr/>
          <p:nvPr/>
        </p:nvSpPr>
        <p:spPr>
          <a:xfrm>
            <a:off x="1804611" y="3941695"/>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CBD514D6-BD5B-8B56-3C60-3F18939302E7}"/>
              </a:ext>
            </a:extLst>
          </p:cNvPr>
          <p:cNvSpPr/>
          <p:nvPr/>
        </p:nvSpPr>
        <p:spPr>
          <a:xfrm>
            <a:off x="6422908" y="3256937"/>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3610C9CC-D950-2435-E8E0-18CE7805B722}"/>
              </a:ext>
            </a:extLst>
          </p:cNvPr>
          <p:cNvSpPr/>
          <p:nvPr/>
        </p:nvSpPr>
        <p:spPr>
          <a:xfrm>
            <a:off x="6422908" y="3941695"/>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C7787707-5112-441A-9955-8E16A32B391A}"/>
              </a:ext>
            </a:extLst>
          </p:cNvPr>
          <p:cNvSpPr/>
          <p:nvPr/>
        </p:nvSpPr>
        <p:spPr>
          <a:xfrm>
            <a:off x="180000" y="4626453"/>
            <a:ext cx="1506313" cy="612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altLang="ja-JP" sz="1400" dirty="0">
                <a:solidFill>
                  <a:schemeClr val="tx1"/>
                </a:solidFill>
                <a:latin typeface="Meiryo UI" panose="020B0604030504040204" pitchFamily="50" charset="-128"/>
                <a:ea typeface="Meiryo UI" panose="020B0604030504040204" pitchFamily="50" charset="-128"/>
              </a:rPr>
              <a:t>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83EA6732-4093-9EDC-AABF-4BE4383307E1}"/>
              </a:ext>
            </a:extLst>
          </p:cNvPr>
          <p:cNvSpPr/>
          <p:nvPr/>
        </p:nvSpPr>
        <p:spPr>
          <a:xfrm>
            <a:off x="1804611" y="4626454"/>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D7E03CBD-54EF-EE29-B245-DEA289AA7E4F}"/>
              </a:ext>
            </a:extLst>
          </p:cNvPr>
          <p:cNvSpPr/>
          <p:nvPr/>
        </p:nvSpPr>
        <p:spPr>
          <a:xfrm>
            <a:off x="6422908" y="4626454"/>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52" name="Straight Connector 40">
            <a:extLst>
              <a:ext uri="{FF2B5EF4-FFF2-40B4-BE49-F238E27FC236}">
                <a16:creationId xmlns:a16="http://schemas.microsoft.com/office/drawing/2014/main" id="{2426AC0D-D68B-91E8-BE75-DB32B556152C}"/>
              </a:ext>
            </a:extLst>
          </p:cNvPr>
          <p:cNvCxnSpPr>
            <a:cxnSpLocks/>
          </p:cNvCxnSpPr>
          <p:nvPr/>
        </p:nvCxnSpPr>
        <p:spPr>
          <a:xfrm flipH="1">
            <a:off x="180000" y="5538032"/>
            <a:ext cx="11855999"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59" name="Freeform 94">
            <a:extLst>
              <a:ext uri="{FF2B5EF4-FFF2-40B4-BE49-F238E27FC236}">
                <a16:creationId xmlns:a16="http://schemas.microsoft.com/office/drawing/2014/main" id="{B743B436-1230-E49C-9C79-D99DDA35AA8B}"/>
              </a:ext>
            </a:extLst>
          </p:cNvPr>
          <p:cNvSpPr>
            <a:spLocks/>
          </p:cNvSpPr>
          <p:nvPr/>
        </p:nvSpPr>
        <p:spPr bwMode="gray">
          <a:xfrm rot="5400000" flipH="1">
            <a:off x="5988000" y="544052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FD060143-22A1-FB36-35A0-2FFB17A8AEF0}"/>
              </a:ext>
            </a:extLst>
          </p:cNvPr>
          <p:cNvSpPr/>
          <p:nvPr/>
        </p:nvSpPr>
        <p:spPr>
          <a:xfrm>
            <a:off x="180000" y="5837610"/>
            <a:ext cx="2435609" cy="727661"/>
          </a:xfrm>
          <a:prstGeom prst="rect">
            <a:avLst/>
          </a:prstGeom>
          <a:solidFill>
            <a:schemeClr val="tx1">
              <a:lumMod val="50000"/>
              <a:lumOff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rPr>
              <a:t>事業中止の判断基準</a:t>
            </a:r>
            <a:endParaRPr kumimoji="1" lang="ja-JP" altLang="en-US" sz="1400" dirty="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29B7769-C868-52A8-8A67-90DA5C994B70}"/>
              </a:ext>
            </a:extLst>
          </p:cNvPr>
          <p:cNvSpPr/>
          <p:nvPr/>
        </p:nvSpPr>
        <p:spPr>
          <a:xfrm>
            <a:off x="2753833" y="5837611"/>
            <a:ext cx="9282166" cy="72766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a:t>
            </a:r>
            <a:r>
              <a:rPr kumimoji="1" lang="ja-JP" altLang="en-US" sz="1400" dirty="0">
                <a:solidFill>
                  <a:schemeClr val="tx1"/>
                </a:solidFill>
                <a:latin typeface="Meiryo UI" panose="020B0604030504040204" pitchFamily="50" charset="-128"/>
                <a:ea typeface="Meiryo UI" panose="020B0604030504040204" pitchFamily="50" charset="-128"/>
              </a:rPr>
              <a:t>（例：営業利益率●％以下が●年継続等</a:t>
            </a:r>
            <a:r>
              <a:rPr lang="ja-JP" altLang="en-US" sz="1400" dirty="0">
                <a:solidFill>
                  <a:schemeClr val="tx1"/>
                </a:solidFill>
                <a:latin typeface="Meiryo UI" panose="020B0604030504040204" pitchFamily="50" charset="-128"/>
                <a:ea typeface="Meiryo UI" panose="020B0604030504040204" pitchFamily="50" charset="-128"/>
              </a:rPr>
              <a:t>）</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8E6435DB-B6B7-8EAC-893B-2AFCF359774B}"/>
              </a:ext>
            </a:extLst>
          </p:cNvPr>
          <p:cNvSpPr/>
          <p:nvPr/>
        </p:nvSpPr>
        <p:spPr>
          <a:xfrm>
            <a:off x="2519296" y="1906952"/>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想定されるリスクと対応方針</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→事業化に向けたリスクを整理し、それぞれの対応策を記載すること。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フレームワークは一例のため、適切な類型ごとに記載すれば差し支えない。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事業中止の判断基準</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→それらへの対応策を十分に講じることを前提としつつ、どのような事態になった場合に事業を中止するかの判断基準についても定量的な観点を含め記載すること。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46931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C000">
            <a:alpha val="40000"/>
          </a:srgbClr>
        </a:solidFill>
        <a:effectLst/>
      </p:bgPr>
    </p:bg>
    <p:spTree>
      <p:nvGrpSpPr>
        <p:cNvPr id="1" name="">
          <a:extLst>
            <a:ext uri="{FF2B5EF4-FFF2-40B4-BE49-F238E27FC236}">
              <a16:creationId xmlns:a16="http://schemas.microsoft.com/office/drawing/2014/main" id="{D2EF48D9-EF54-88D3-E46E-3E5A61F0855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96335369-7311-2716-B0DD-7E3862B372E7}"/>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b="0" i="0" u="none" strike="noStrike" dirty="0">
                <a:solidFill>
                  <a:schemeClr val="tx1"/>
                </a:solidFill>
                <a:effectLst/>
                <a:latin typeface="Meiryo UI" panose="020B0604030504040204" pitchFamily="50" charset="-128"/>
                <a:ea typeface="Meiryo UI" panose="020B0604030504040204" pitchFamily="50" charset="-128"/>
              </a:rPr>
              <a:t>③</a:t>
            </a:r>
            <a:r>
              <a:rPr lang="ja-JP" altLang="ja-JP" sz="4800" b="0" i="0" u="none" strike="noStrike" dirty="0">
                <a:solidFill>
                  <a:schemeClr val="tx1"/>
                </a:solidFill>
                <a:effectLst/>
                <a:latin typeface="Meiryo UI" panose="020B0604030504040204" pitchFamily="50" charset="-128"/>
                <a:ea typeface="Meiryo UI" panose="020B0604030504040204" pitchFamily="50" charset="-128"/>
              </a:rPr>
              <a:t>産業競争力強化への貢献に関する審査</a:t>
            </a:r>
            <a:endParaRPr kumimoji="1" lang="en-US" altLang="ja-JP"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007302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10FB72-475D-FF67-F8DB-61C8E78E8C53}"/>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8B550CB7-1F4C-22D9-F808-2F774137E965}"/>
              </a:ext>
            </a:extLst>
          </p:cNvPr>
          <p:cNvGraphicFramePr>
            <a:graphicFrameLocks noChangeAspect="1"/>
          </p:cNvGraphicFramePr>
          <p:nvPr>
            <p:custDataLst>
              <p:tags r:id="rId1"/>
            </p:custDataLst>
            <p:extLst>
              <p:ext uri="{D42A27DB-BD31-4B8C-83A1-F6EECF244321}">
                <p14:modId xmlns:p14="http://schemas.microsoft.com/office/powerpoint/2010/main" val="31154778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A4EE3604-DEEF-493F-DFFA-EC49EBD9C98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グリーン市場獲得に向けた事業</a:t>
            </a:r>
            <a:r>
              <a:rPr lang="ja-JP" altLang="en-US" sz="2000" dirty="0">
                <a:solidFill>
                  <a:schemeClr val="bg1">
                    <a:lumMod val="50000"/>
                  </a:schemeClr>
                </a:solidFill>
              </a:rPr>
              <a:t>戦略（</a:t>
            </a:r>
            <a:r>
              <a:rPr lang="en-US" altLang="ja-JP" sz="2000" dirty="0">
                <a:solidFill>
                  <a:schemeClr val="bg1">
                    <a:lumMod val="50000"/>
                  </a:schemeClr>
                </a:solidFill>
              </a:rPr>
              <a:t>ⅴ</a:t>
            </a:r>
            <a:r>
              <a:rPr lang="ja-JP" altLang="en-US" sz="2000" dirty="0">
                <a:solidFill>
                  <a:schemeClr val="bg1">
                    <a:lumMod val="50000"/>
                  </a:schemeClr>
                </a:solidFill>
              </a:rPr>
              <a:t>）　</a:t>
            </a:r>
          </a:p>
        </p:txBody>
      </p:sp>
      <p:sp>
        <p:nvSpPr>
          <p:cNvPr id="7" name="正方形/長方形 6">
            <a:extLst>
              <a:ext uri="{FF2B5EF4-FFF2-40B4-BE49-F238E27FC236}">
                <a16:creationId xmlns:a16="http://schemas.microsoft.com/office/drawing/2014/main" id="{2ED8835C-541A-BEB8-DFF9-F982D357F241}"/>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C36A7237-A654-BB12-65E8-5A3AC8115F98}"/>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や</a:t>
            </a:r>
            <a:r>
              <a:rPr lang="en-US" altLang="ja-JP" dirty="0">
                <a:solidFill>
                  <a:schemeClr val="tx1"/>
                </a:solidFill>
              </a:rPr>
              <a:t>xx</a:t>
            </a:r>
            <a:r>
              <a:rPr lang="ja-JP" altLang="en-US" dirty="0">
                <a:solidFill>
                  <a:schemeClr val="tx1"/>
                </a:solidFill>
              </a:rPr>
              <a:t>に取り組むことで、</a:t>
            </a:r>
            <a:r>
              <a:rPr kumimoji="1" lang="ja-JP" altLang="en-US" dirty="0">
                <a:solidFill>
                  <a:schemeClr val="tx1"/>
                </a:solidFill>
              </a:rPr>
              <a:t>間接補助事業終了後の自立化を目指す</a:t>
            </a:r>
            <a:endParaRPr kumimoji="1" lang="en-US" altLang="ja-JP" dirty="0">
              <a:solidFill>
                <a:schemeClr val="tx1"/>
              </a:solidFill>
            </a:endParaRPr>
          </a:p>
        </p:txBody>
      </p:sp>
      <p:cxnSp>
        <p:nvCxnSpPr>
          <p:cNvPr id="4" name="直線コネクタ 3">
            <a:extLst>
              <a:ext uri="{FF2B5EF4-FFF2-40B4-BE49-F238E27FC236}">
                <a16:creationId xmlns:a16="http://schemas.microsoft.com/office/drawing/2014/main" id="{EF4E5A66-0D04-CDBB-CF16-E6E0E44485C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8" name="グループ化 17">
            <a:extLst>
              <a:ext uri="{FF2B5EF4-FFF2-40B4-BE49-F238E27FC236}">
                <a16:creationId xmlns:a16="http://schemas.microsoft.com/office/drawing/2014/main" id="{3A337D22-85F7-CD62-8994-6DB270B0D7FF}"/>
              </a:ext>
            </a:extLst>
          </p:cNvPr>
          <p:cNvGrpSpPr/>
          <p:nvPr/>
        </p:nvGrpSpPr>
        <p:grpSpPr>
          <a:xfrm>
            <a:off x="180000" y="1529079"/>
            <a:ext cx="5702400" cy="288000"/>
            <a:chOff x="156000" y="1879963"/>
            <a:chExt cx="5760000" cy="288000"/>
          </a:xfrm>
        </p:grpSpPr>
        <p:sp>
          <p:nvSpPr>
            <p:cNvPr id="19" name="正方形/長方形 18">
              <a:extLst>
                <a:ext uri="{FF2B5EF4-FFF2-40B4-BE49-F238E27FC236}">
                  <a16:creationId xmlns:a16="http://schemas.microsoft.com/office/drawing/2014/main" id="{7E2073C7-9DA0-A1B4-EB3C-1385E4424E5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ペロブスカイト太陽電池の製造における自社及び競合各社の特徴、方向性</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C5485D1A-FFC2-233C-268E-D83FFC5167A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7967BCC8-ED61-DB58-83A9-1F40763171B2}"/>
              </a:ext>
            </a:extLst>
          </p:cNvPr>
          <p:cNvGrpSpPr/>
          <p:nvPr/>
        </p:nvGrpSpPr>
        <p:grpSpPr>
          <a:xfrm>
            <a:off x="6333600" y="1529079"/>
            <a:ext cx="5702400" cy="288000"/>
            <a:chOff x="156000" y="1879963"/>
            <a:chExt cx="5760000" cy="288000"/>
          </a:xfrm>
        </p:grpSpPr>
        <p:sp>
          <p:nvSpPr>
            <p:cNvPr id="22" name="正方形/長方形 21">
              <a:extLst>
                <a:ext uri="{FF2B5EF4-FFF2-40B4-BE49-F238E27FC236}">
                  <a16:creationId xmlns:a16="http://schemas.microsoft.com/office/drawing/2014/main" id="{BACB5177-0AB9-828C-336D-B20F6C96E53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左記を踏まえた、間接補助事業終了後の自立化を目指すシナリオ</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6F0FFAA5-AA46-0C02-BE44-066280FD6F6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4" name="正方形/長方形 23">
            <a:extLst>
              <a:ext uri="{FF2B5EF4-FFF2-40B4-BE49-F238E27FC236}">
                <a16:creationId xmlns:a16="http://schemas.microsoft.com/office/drawing/2014/main" id="{C2D2BAC9-EADE-FCB3-C77E-806761E927F7}"/>
              </a:ext>
            </a:extLst>
          </p:cNvPr>
          <p:cNvSpPr/>
          <p:nvPr/>
        </p:nvSpPr>
        <p:spPr>
          <a:xfrm>
            <a:off x="6332135" y="1979555"/>
            <a:ext cx="5702399" cy="454946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cxnSp>
        <p:nvCxnSpPr>
          <p:cNvPr id="6" name="Straight Connector 13">
            <a:extLst>
              <a:ext uri="{FF2B5EF4-FFF2-40B4-BE49-F238E27FC236}">
                <a16:creationId xmlns:a16="http://schemas.microsoft.com/office/drawing/2014/main" id="{A0045374-97E1-7521-A6D0-02A05E7590FE}"/>
              </a:ext>
            </a:extLst>
          </p:cNvPr>
          <p:cNvCxnSpPr>
            <a:cxnSpLocks/>
          </p:cNvCxnSpPr>
          <p:nvPr/>
        </p:nvCxnSpPr>
        <p:spPr>
          <a:xfrm>
            <a:off x="6108000" y="2019804"/>
            <a:ext cx="0" cy="4509212"/>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30" name="グループ化 29">
            <a:extLst>
              <a:ext uri="{FF2B5EF4-FFF2-40B4-BE49-F238E27FC236}">
                <a16:creationId xmlns:a16="http://schemas.microsoft.com/office/drawing/2014/main" id="{335B3AC0-457A-776A-3FD4-55719D1F4477}"/>
              </a:ext>
            </a:extLst>
          </p:cNvPr>
          <p:cNvGrpSpPr/>
          <p:nvPr/>
        </p:nvGrpSpPr>
        <p:grpSpPr>
          <a:xfrm>
            <a:off x="181464" y="1979557"/>
            <a:ext cx="5700934" cy="1080000"/>
            <a:chOff x="181464" y="1979557"/>
            <a:chExt cx="5700934" cy="856394"/>
          </a:xfrm>
        </p:grpSpPr>
        <p:sp>
          <p:nvSpPr>
            <p:cNvPr id="8" name="正方形/長方形 7">
              <a:extLst>
                <a:ext uri="{FF2B5EF4-FFF2-40B4-BE49-F238E27FC236}">
                  <a16:creationId xmlns:a16="http://schemas.microsoft.com/office/drawing/2014/main" id="{D309A0A5-98E9-11C2-4F00-1E8F711C57FC}"/>
                </a:ext>
              </a:extLst>
            </p:cNvPr>
            <p:cNvSpPr/>
            <p:nvPr/>
          </p:nvSpPr>
          <p:spPr>
            <a:xfrm>
              <a:off x="181464" y="1979557"/>
              <a:ext cx="994371" cy="856394"/>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ⅰ</a:t>
              </a: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製品の</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優位性</a:t>
              </a:r>
            </a:p>
          </p:txBody>
        </p:sp>
        <p:sp>
          <p:nvSpPr>
            <p:cNvPr id="9" name="正方形/長方形 8">
              <a:extLst>
                <a:ext uri="{FF2B5EF4-FFF2-40B4-BE49-F238E27FC236}">
                  <a16:creationId xmlns:a16="http://schemas.microsoft.com/office/drawing/2014/main" id="{E9687AFF-F3F8-8652-6356-358F45D19DEB}"/>
                </a:ext>
              </a:extLst>
            </p:cNvPr>
            <p:cNvSpPr/>
            <p:nvPr/>
          </p:nvSpPr>
          <p:spPr>
            <a:xfrm>
              <a:off x="1304689" y="1979557"/>
              <a:ext cx="4577709" cy="85639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grpSp>
      <p:grpSp>
        <p:nvGrpSpPr>
          <p:cNvPr id="29" name="グループ化 28">
            <a:extLst>
              <a:ext uri="{FF2B5EF4-FFF2-40B4-BE49-F238E27FC236}">
                <a16:creationId xmlns:a16="http://schemas.microsoft.com/office/drawing/2014/main" id="{83CE062C-0803-F351-1D0F-F3F3D1D2EA17}"/>
              </a:ext>
            </a:extLst>
          </p:cNvPr>
          <p:cNvGrpSpPr/>
          <p:nvPr/>
        </p:nvGrpSpPr>
        <p:grpSpPr>
          <a:xfrm>
            <a:off x="181464" y="3136043"/>
            <a:ext cx="5700934" cy="1080000"/>
            <a:chOff x="181464" y="2902824"/>
            <a:chExt cx="5700934" cy="856394"/>
          </a:xfrm>
        </p:grpSpPr>
        <p:sp>
          <p:nvSpPr>
            <p:cNvPr id="11" name="正方形/長方形 10">
              <a:extLst>
                <a:ext uri="{FF2B5EF4-FFF2-40B4-BE49-F238E27FC236}">
                  <a16:creationId xmlns:a16="http://schemas.microsoft.com/office/drawing/2014/main" id="{3B4D4EB4-FD66-9CBE-4F3F-0BF8D830D0E2}"/>
                </a:ext>
              </a:extLst>
            </p:cNvPr>
            <p:cNvSpPr/>
            <p:nvPr/>
          </p:nvSpPr>
          <p:spPr>
            <a:xfrm>
              <a:off x="181464" y="2902824"/>
              <a:ext cx="994371" cy="856394"/>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a:t>
              </a:r>
              <a:r>
                <a:rPr kumimoji="1" lang="en-US" altLang="ja-JP" sz="1400" dirty="0">
                  <a:solidFill>
                    <a:schemeClr val="tx1"/>
                  </a:solidFill>
                  <a:latin typeface="Meiryo UI" panose="020B0604030504040204" pitchFamily="50" charset="-128"/>
                  <a:ea typeface="Meiryo UI" panose="020B0604030504040204" pitchFamily="50" charset="-128"/>
                </a:rPr>
                <a:t>ⅱ</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需要家の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巻き込み</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AD8FEF67-FD74-5A48-16B8-18349BFF3379}"/>
                </a:ext>
              </a:extLst>
            </p:cNvPr>
            <p:cNvSpPr/>
            <p:nvPr/>
          </p:nvSpPr>
          <p:spPr>
            <a:xfrm>
              <a:off x="1304690" y="2902824"/>
              <a:ext cx="4577708" cy="85639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grpSp>
      <p:grpSp>
        <p:nvGrpSpPr>
          <p:cNvPr id="28" name="グループ化 27">
            <a:extLst>
              <a:ext uri="{FF2B5EF4-FFF2-40B4-BE49-F238E27FC236}">
                <a16:creationId xmlns:a16="http://schemas.microsoft.com/office/drawing/2014/main" id="{908C3620-3492-773B-2411-304B1533FE2D}"/>
              </a:ext>
            </a:extLst>
          </p:cNvPr>
          <p:cNvGrpSpPr/>
          <p:nvPr/>
        </p:nvGrpSpPr>
        <p:grpSpPr>
          <a:xfrm>
            <a:off x="181476" y="4292529"/>
            <a:ext cx="5700922" cy="1080000"/>
            <a:chOff x="181476" y="3825876"/>
            <a:chExt cx="5700922" cy="855663"/>
          </a:xfrm>
        </p:grpSpPr>
        <p:sp>
          <p:nvSpPr>
            <p:cNvPr id="13" name="正方形/長方形 12">
              <a:extLst>
                <a:ext uri="{FF2B5EF4-FFF2-40B4-BE49-F238E27FC236}">
                  <a16:creationId xmlns:a16="http://schemas.microsoft.com/office/drawing/2014/main" id="{66F02B5A-BE93-EAAF-421F-4930161EE68D}"/>
                </a:ext>
              </a:extLst>
            </p:cNvPr>
            <p:cNvSpPr/>
            <p:nvPr/>
          </p:nvSpPr>
          <p:spPr>
            <a:xfrm>
              <a:off x="181476" y="3825876"/>
              <a:ext cx="994371" cy="85566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ⅲ</a:t>
              </a: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原材料の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安定確保</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508F62F0-F499-A075-AEE2-7432291D28E1}"/>
                </a:ext>
              </a:extLst>
            </p:cNvPr>
            <p:cNvSpPr/>
            <p:nvPr/>
          </p:nvSpPr>
          <p:spPr>
            <a:xfrm>
              <a:off x="1304698" y="3825876"/>
              <a:ext cx="4577700" cy="85566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grpSp>
      <p:grpSp>
        <p:nvGrpSpPr>
          <p:cNvPr id="15" name="Group 41">
            <a:extLst>
              <a:ext uri="{FF2B5EF4-FFF2-40B4-BE49-F238E27FC236}">
                <a16:creationId xmlns:a16="http://schemas.microsoft.com/office/drawing/2014/main" id="{80487252-60FE-9C54-2A17-E1C50E8EEA3E}"/>
              </a:ext>
            </a:extLst>
          </p:cNvPr>
          <p:cNvGrpSpPr/>
          <p:nvPr/>
        </p:nvGrpSpPr>
        <p:grpSpPr>
          <a:xfrm rot="10800000" flipH="1">
            <a:off x="5988000" y="4104885"/>
            <a:ext cx="216000" cy="169525"/>
            <a:chOff x="5937564" y="3833745"/>
            <a:chExt cx="306171" cy="306910"/>
          </a:xfrm>
        </p:grpSpPr>
        <p:sp>
          <p:nvSpPr>
            <p:cNvPr id="16" name="Freeform 94">
              <a:extLst>
                <a:ext uri="{FF2B5EF4-FFF2-40B4-BE49-F238E27FC236}">
                  <a16:creationId xmlns:a16="http://schemas.microsoft.com/office/drawing/2014/main" id="{5CCC8EB6-9DDD-A9FE-3FEE-49E44F7EDD38}"/>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 name="Freeform 95">
              <a:extLst>
                <a:ext uri="{FF2B5EF4-FFF2-40B4-BE49-F238E27FC236}">
                  <a16:creationId xmlns:a16="http://schemas.microsoft.com/office/drawing/2014/main" id="{1E83DB88-B763-C03D-A63C-F09A42E79C0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27" name="グループ化 26">
            <a:extLst>
              <a:ext uri="{FF2B5EF4-FFF2-40B4-BE49-F238E27FC236}">
                <a16:creationId xmlns:a16="http://schemas.microsoft.com/office/drawing/2014/main" id="{2DF5A4F8-C783-C563-A044-2835783B40FE}"/>
              </a:ext>
            </a:extLst>
          </p:cNvPr>
          <p:cNvGrpSpPr/>
          <p:nvPr/>
        </p:nvGrpSpPr>
        <p:grpSpPr>
          <a:xfrm>
            <a:off x="181476" y="5449016"/>
            <a:ext cx="5700922" cy="1080000"/>
            <a:chOff x="181476" y="4749357"/>
            <a:chExt cx="5700922" cy="856394"/>
          </a:xfrm>
        </p:grpSpPr>
        <p:sp>
          <p:nvSpPr>
            <p:cNvPr id="25" name="正方形/長方形 24">
              <a:extLst>
                <a:ext uri="{FF2B5EF4-FFF2-40B4-BE49-F238E27FC236}">
                  <a16:creationId xmlns:a16="http://schemas.microsoft.com/office/drawing/2014/main" id="{1853A87B-0E1D-8053-BB46-EACACE972C57}"/>
                </a:ext>
              </a:extLst>
            </p:cNvPr>
            <p:cNvSpPr/>
            <p:nvPr/>
          </p:nvSpPr>
          <p:spPr>
            <a:xfrm>
              <a:off x="181476" y="4749357"/>
              <a:ext cx="994371" cy="856394"/>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ⅳ</a:t>
              </a: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strike="sngStrike" dirty="0">
                <a:solidFill>
                  <a:schemeClr val="tx1"/>
                </a:solidFill>
                <a:highlight>
                  <a:srgbClr val="FFFF00"/>
                </a:highlight>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クローズ戦略</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F813627E-5F3A-6724-F24B-54D6132F59AC}"/>
                </a:ext>
              </a:extLst>
            </p:cNvPr>
            <p:cNvSpPr/>
            <p:nvPr/>
          </p:nvSpPr>
          <p:spPr>
            <a:xfrm>
              <a:off x="1304698" y="4749357"/>
              <a:ext cx="4577700" cy="85639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grpSp>
      <p:sp>
        <p:nvSpPr>
          <p:cNvPr id="5" name="正方形/長方形 4">
            <a:extLst>
              <a:ext uri="{FF2B5EF4-FFF2-40B4-BE49-F238E27FC236}">
                <a16:creationId xmlns:a16="http://schemas.microsoft.com/office/drawing/2014/main" id="{64438006-089F-C345-3EDA-DC21FA6ACB86}"/>
              </a:ext>
            </a:extLst>
          </p:cNvPr>
          <p:cNvSpPr/>
          <p:nvPr/>
        </p:nvSpPr>
        <p:spPr>
          <a:xfrm>
            <a:off x="2161954" y="2527152"/>
            <a:ext cx="7868093" cy="254258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間接補助事業終了後の自立化に至るまでのシナリオ</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後段の（</a:t>
            </a:r>
            <a:r>
              <a:rPr lang="en-US" altLang="ja-JP" sz="1400" dirty="0">
                <a:solidFill>
                  <a:srgbClr val="FF0000"/>
                </a:solidFill>
                <a:latin typeface="Meiryo UI" panose="020B0604030504040204" pitchFamily="50" charset="-128"/>
                <a:ea typeface="Meiryo UI" panose="020B0604030504040204" pitchFamily="50" charset="-128"/>
              </a:rPr>
              <a:t>ⅰ</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ⅳ</a:t>
            </a:r>
            <a:r>
              <a:rPr lang="ja-JP" altLang="en-US" sz="1400" dirty="0">
                <a:solidFill>
                  <a:srgbClr val="FF0000"/>
                </a:solidFill>
                <a:latin typeface="Meiryo UI" panose="020B0604030504040204" pitchFamily="50" charset="-128"/>
                <a:ea typeface="Meiryo UI" panose="020B0604030504040204" pitchFamily="50" charset="-128"/>
              </a:rPr>
              <a:t>）を含むシナリオについて具体的に記載すること。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ⅰ</a:t>
            </a:r>
            <a:r>
              <a:rPr lang="ja-JP" altLang="en-US" sz="1400" dirty="0">
                <a:solidFill>
                  <a:srgbClr val="FF0000"/>
                </a:solidFill>
                <a:latin typeface="Meiryo UI" panose="020B0604030504040204" pitchFamily="50" charset="-128"/>
                <a:ea typeface="Meiryo UI" panose="020B0604030504040204" pitchFamily="50" charset="-128"/>
              </a:rPr>
              <a:t>） 、（</a:t>
            </a:r>
            <a:r>
              <a:rPr lang="en-US" altLang="ja-JP" sz="1400" dirty="0">
                <a:solidFill>
                  <a:srgbClr val="FF0000"/>
                </a:solidFill>
                <a:latin typeface="Meiryo UI" panose="020B0604030504040204" pitchFamily="50" charset="-128"/>
                <a:ea typeface="Meiryo UI" panose="020B0604030504040204" pitchFamily="50" charset="-128"/>
              </a:rPr>
              <a:t>ⅲ</a:t>
            </a:r>
            <a:r>
              <a:rPr lang="ja-JP" altLang="en-US" sz="1400" dirty="0">
                <a:solidFill>
                  <a:srgbClr val="FF0000"/>
                </a:solidFill>
                <a:latin typeface="Meiryo UI" panose="020B0604030504040204" pitchFamily="50" charset="-128"/>
                <a:ea typeface="Meiryo UI" panose="020B0604030504040204" pitchFamily="50" charset="-128"/>
              </a:rPr>
              <a:t>）については、加点項目であるため、加点対象でない場合は不要とする</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記載したシナリオの妥当性についても説明すること。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882347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1AAC744-489B-A70B-AC9A-BBF8326B8C9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グリーン市場獲得に向けた事業戦略（</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5" name="Title 1">
            <a:extLst>
              <a:ext uri="{FF2B5EF4-FFF2-40B4-BE49-F238E27FC236}">
                <a16:creationId xmlns:a16="http://schemas.microsoft.com/office/drawing/2014/main" id="{E3BC5BB8-4A01-43D4-53A3-F71AA15F577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p>
          <a:p>
            <a:r>
              <a:rPr kumimoji="1" lang="ja-JP" altLang="en-US" sz="2400" dirty="0">
                <a:solidFill>
                  <a:schemeClr val="tx1"/>
                </a:solidFill>
              </a:rPr>
              <a:t>自社の強みは</a:t>
            </a:r>
            <a:r>
              <a:rPr kumimoji="1" lang="en-US" altLang="ja-JP" sz="2400" dirty="0">
                <a:solidFill>
                  <a:schemeClr val="tx1"/>
                </a:solidFill>
              </a:rPr>
              <a:t>xx</a:t>
            </a:r>
            <a:r>
              <a:rPr kumimoji="1" lang="ja-JP" altLang="en-US" sz="2400" dirty="0">
                <a:solidFill>
                  <a:schemeClr val="tx1"/>
                </a:solidFill>
              </a:rPr>
              <a:t>であり、</a:t>
            </a:r>
            <a:r>
              <a:rPr kumimoji="1" lang="en-US" altLang="ja-JP" sz="2400" dirty="0">
                <a:solidFill>
                  <a:schemeClr val="tx1"/>
                </a:solidFill>
              </a:rPr>
              <a:t>xx</a:t>
            </a:r>
            <a:r>
              <a:rPr kumimoji="1" lang="ja-JP" altLang="en-US" sz="2400" dirty="0">
                <a:solidFill>
                  <a:schemeClr val="tx1"/>
                </a:solidFill>
              </a:rPr>
              <a:t>によって競合他社との差別化を目指す</a:t>
            </a:r>
            <a:endParaRPr kumimoji="1" lang="en-US" altLang="ja-JP" dirty="0">
              <a:solidFill>
                <a:schemeClr val="tx1"/>
              </a:solidFill>
              <a:highlight>
                <a:srgbClr val="FFFF00"/>
              </a:highlight>
            </a:endParaRPr>
          </a:p>
        </p:txBody>
      </p:sp>
      <p:cxnSp>
        <p:nvCxnSpPr>
          <p:cNvPr id="6" name="直線コネクタ 5">
            <a:extLst>
              <a:ext uri="{FF2B5EF4-FFF2-40B4-BE49-F238E27FC236}">
                <a16:creationId xmlns:a16="http://schemas.microsoft.com/office/drawing/2014/main" id="{F206E09E-A4FE-0131-8B23-D274B086728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9C89B22F-A493-6436-899D-A7093640878F}"/>
              </a:ext>
            </a:extLst>
          </p:cNvPr>
          <p:cNvSpPr/>
          <p:nvPr/>
        </p:nvSpPr>
        <p:spPr>
          <a:xfrm>
            <a:off x="11152486" y="85758"/>
            <a:ext cx="953793" cy="38082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endParaRPr lang="en-US" altLang="ja-JP" sz="1600" dirty="0">
              <a:latin typeface="Meiryo UI" panose="020B0604030504040204" pitchFamily="50" charset="-128"/>
              <a:ea typeface="Meiryo UI" panose="020B0604030504040204" pitchFamily="50" charset="-128"/>
              <a:cs typeface="+mj-cs"/>
            </a:endParaRPr>
          </a:p>
        </p:txBody>
      </p:sp>
      <p:cxnSp>
        <p:nvCxnSpPr>
          <p:cNvPr id="4" name="Straight Connector 13">
            <a:extLst>
              <a:ext uri="{FF2B5EF4-FFF2-40B4-BE49-F238E27FC236}">
                <a16:creationId xmlns:a16="http://schemas.microsoft.com/office/drawing/2014/main" id="{B7CCF14D-02E6-D99B-E60C-0933BD7E0778}"/>
              </a:ext>
            </a:extLst>
          </p:cNvPr>
          <p:cNvCxnSpPr>
            <a:cxnSpLocks/>
          </p:cNvCxnSpPr>
          <p:nvPr/>
        </p:nvCxnSpPr>
        <p:spPr>
          <a:xfrm>
            <a:off x="6374700" y="2030835"/>
            <a:ext cx="0" cy="4265688"/>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TextBox 52">
            <a:extLst>
              <a:ext uri="{FF2B5EF4-FFF2-40B4-BE49-F238E27FC236}">
                <a16:creationId xmlns:a16="http://schemas.microsoft.com/office/drawing/2014/main" id="{9FF0EB21-BA9B-9146-C48B-BBCA59A378FC}"/>
              </a:ext>
            </a:extLst>
          </p:cNvPr>
          <p:cNvSpPr txBox="1"/>
          <p:nvPr/>
        </p:nvSpPr>
        <p:spPr>
          <a:xfrm>
            <a:off x="6616700" y="2116005"/>
            <a:ext cx="54193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自社の強み</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8" name="Straight Connector 75">
            <a:extLst>
              <a:ext uri="{FF2B5EF4-FFF2-40B4-BE49-F238E27FC236}">
                <a16:creationId xmlns:a16="http://schemas.microsoft.com/office/drawing/2014/main" id="{73EC56DF-A885-08D8-D960-AA27038D3B7C}"/>
              </a:ext>
            </a:extLst>
          </p:cNvPr>
          <p:cNvCxnSpPr>
            <a:cxnSpLocks/>
          </p:cNvCxnSpPr>
          <p:nvPr/>
        </p:nvCxnSpPr>
        <p:spPr>
          <a:xfrm>
            <a:off x="6607101" y="4302352"/>
            <a:ext cx="541930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9" name="TextBox 52">
            <a:extLst>
              <a:ext uri="{FF2B5EF4-FFF2-40B4-BE49-F238E27FC236}">
                <a16:creationId xmlns:a16="http://schemas.microsoft.com/office/drawing/2014/main" id="{4ED35526-4514-FEB4-CA43-3AF83C649D3C}"/>
              </a:ext>
            </a:extLst>
          </p:cNvPr>
          <p:cNvSpPr txBox="1"/>
          <p:nvPr/>
        </p:nvSpPr>
        <p:spPr>
          <a:xfrm>
            <a:off x="6607101" y="3150262"/>
            <a:ext cx="54193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sp>
        <p:nvSpPr>
          <p:cNvPr id="20" name="正方形/長方形 19">
            <a:extLst>
              <a:ext uri="{FF2B5EF4-FFF2-40B4-BE49-F238E27FC236}">
                <a16:creationId xmlns:a16="http://schemas.microsoft.com/office/drawing/2014/main" id="{4A32953B-7CBF-5F99-5743-257C494827F8}"/>
              </a:ext>
            </a:extLst>
          </p:cNvPr>
          <p:cNvSpPr/>
          <p:nvPr/>
        </p:nvSpPr>
        <p:spPr>
          <a:xfrm>
            <a:off x="181464" y="2468927"/>
            <a:ext cx="1254721"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a:t>
            </a:r>
            <a:endParaRPr kumimoji="1" lang="ja-JP" altLang="en-US" sz="1400">
              <a:solidFill>
                <a:srgbClr val="FF0000"/>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C41D4302-43EB-D0E7-6911-94D9563C090C}"/>
              </a:ext>
            </a:extLst>
          </p:cNvPr>
          <p:cNvSpPr/>
          <p:nvPr/>
        </p:nvSpPr>
        <p:spPr>
          <a:xfrm>
            <a:off x="1565040"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2" name="正方形/長方形 21">
            <a:extLst>
              <a:ext uri="{FF2B5EF4-FFF2-40B4-BE49-F238E27FC236}">
                <a16:creationId xmlns:a16="http://schemas.microsoft.com/office/drawing/2014/main" id="{CDD6178D-71CA-5DBA-BF15-4661390C9E38}"/>
              </a:ext>
            </a:extLst>
          </p:cNvPr>
          <p:cNvSpPr/>
          <p:nvPr/>
        </p:nvSpPr>
        <p:spPr>
          <a:xfrm>
            <a:off x="3133895"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6C21EDEA-CB45-21F4-EA2A-8CC63AB7CC14}"/>
              </a:ext>
            </a:extLst>
          </p:cNvPr>
          <p:cNvSpPr/>
          <p:nvPr/>
        </p:nvSpPr>
        <p:spPr>
          <a:xfrm>
            <a:off x="4702750"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400">
              <a:solidFill>
                <a:schemeClr val="tx1"/>
              </a:solidFill>
              <a:latin typeface="Meiryo UI" panose="020B0604030504040204" pitchFamily="50" charset="-128"/>
              <a:ea typeface="Meiryo UI" panose="020B0604030504040204" pitchFamily="50" charset="-128"/>
            </a:endParaRPr>
          </a:p>
        </p:txBody>
      </p:sp>
      <p:grpSp>
        <p:nvGrpSpPr>
          <p:cNvPr id="24" name="グループ化 23">
            <a:extLst>
              <a:ext uri="{FF2B5EF4-FFF2-40B4-BE49-F238E27FC236}">
                <a16:creationId xmlns:a16="http://schemas.microsoft.com/office/drawing/2014/main" id="{8D6901B5-AA96-9761-B54E-E17F264168C0}"/>
              </a:ext>
            </a:extLst>
          </p:cNvPr>
          <p:cNvGrpSpPr/>
          <p:nvPr/>
        </p:nvGrpSpPr>
        <p:grpSpPr>
          <a:xfrm>
            <a:off x="1565040" y="2037176"/>
            <a:ext cx="1440000" cy="360000"/>
            <a:chOff x="543578" y="1377175"/>
            <a:chExt cx="5239039" cy="360000"/>
          </a:xfrm>
        </p:grpSpPr>
        <p:cxnSp>
          <p:nvCxnSpPr>
            <p:cNvPr id="25" name="Straight Connector 18">
              <a:extLst>
                <a:ext uri="{FF2B5EF4-FFF2-40B4-BE49-F238E27FC236}">
                  <a16:creationId xmlns:a16="http://schemas.microsoft.com/office/drawing/2014/main" id="{4974193A-31AA-8743-109F-DA9BD282D054}"/>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6" name="TextBox 23">
              <a:extLst>
                <a:ext uri="{FF2B5EF4-FFF2-40B4-BE49-F238E27FC236}">
                  <a16:creationId xmlns:a16="http://schemas.microsoft.com/office/drawing/2014/main" id="{54325C7E-98A1-012D-5BFD-3C04C0634401}"/>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評価軸１</a:t>
              </a:r>
            </a:p>
          </p:txBody>
        </p:sp>
      </p:grpSp>
      <p:grpSp>
        <p:nvGrpSpPr>
          <p:cNvPr id="27" name="グループ化 26">
            <a:extLst>
              <a:ext uri="{FF2B5EF4-FFF2-40B4-BE49-F238E27FC236}">
                <a16:creationId xmlns:a16="http://schemas.microsoft.com/office/drawing/2014/main" id="{7223A74C-42F8-BF0F-CCAA-BAB15B457017}"/>
              </a:ext>
            </a:extLst>
          </p:cNvPr>
          <p:cNvGrpSpPr/>
          <p:nvPr/>
        </p:nvGrpSpPr>
        <p:grpSpPr>
          <a:xfrm>
            <a:off x="3133895" y="2030835"/>
            <a:ext cx="1440000" cy="360000"/>
            <a:chOff x="543578" y="1377175"/>
            <a:chExt cx="5239039" cy="360000"/>
          </a:xfrm>
        </p:grpSpPr>
        <p:cxnSp>
          <p:nvCxnSpPr>
            <p:cNvPr id="30" name="Straight Connector 18">
              <a:extLst>
                <a:ext uri="{FF2B5EF4-FFF2-40B4-BE49-F238E27FC236}">
                  <a16:creationId xmlns:a16="http://schemas.microsoft.com/office/drawing/2014/main" id="{8596B17D-D978-3483-E447-D198E04398A0}"/>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1" name="TextBox 23">
              <a:extLst>
                <a:ext uri="{FF2B5EF4-FFF2-40B4-BE49-F238E27FC236}">
                  <a16:creationId xmlns:a16="http://schemas.microsoft.com/office/drawing/2014/main" id="{B17656B5-9964-0358-DF01-FF939D7F9100}"/>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評価軸２</a:t>
              </a:r>
            </a:p>
          </p:txBody>
        </p:sp>
      </p:grpSp>
      <p:grpSp>
        <p:nvGrpSpPr>
          <p:cNvPr id="32" name="グループ化 31">
            <a:extLst>
              <a:ext uri="{FF2B5EF4-FFF2-40B4-BE49-F238E27FC236}">
                <a16:creationId xmlns:a16="http://schemas.microsoft.com/office/drawing/2014/main" id="{DFE5AC07-7EB9-4899-E917-A7C7994AC1AD}"/>
              </a:ext>
            </a:extLst>
          </p:cNvPr>
          <p:cNvGrpSpPr/>
          <p:nvPr/>
        </p:nvGrpSpPr>
        <p:grpSpPr>
          <a:xfrm>
            <a:off x="4702750" y="2030835"/>
            <a:ext cx="1440000" cy="360000"/>
            <a:chOff x="543578" y="1377175"/>
            <a:chExt cx="5239039" cy="360000"/>
          </a:xfrm>
        </p:grpSpPr>
        <p:cxnSp>
          <p:nvCxnSpPr>
            <p:cNvPr id="33" name="Straight Connector 18">
              <a:extLst>
                <a:ext uri="{FF2B5EF4-FFF2-40B4-BE49-F238E27FC236}">
                  <a16:creationId xmlns:a16="http://schemas.microsoft.com/office/drawing/2014/main" id="{2B07836E-0702-8ACE-8480-6588DFE5CA7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23">
              <a:extLst>
                <a:ext uri="{FF2B5EF4-FFF2-40B4-BE49-F238E27FC236}">
                  <a16:creationId xmlns:a16="http://schemas.microsoft.com/office/drawing/2014/main" id="{8E7FA084-101F-9205-1C4B-1F969C7A4F72}"/>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評価軸３</a:t>
              </a:r>
            </a:p>
          </p:txBody>
        </p:sp>
      </p:grpSp>
      <p:sp>
        <p:nvSpPr>
          <p:cNvPr id="35" name="正方形/長方形 34">
            <a:extLst>
              <a:ext uri="{FF2B5EF4-FFF2-40B4-BE49-F238E27FC236}">
                <a16:creationId xmlns:a16="http://schemas.microsoft.com/office/drawing/2014/main" id="{24DB4582-F47F-BD8B-EEAA-EF0C8181D0B9}"/>
              </a:ext>
            </a:extLst>
          </p:cNvPr>
          <p:cNvSpPr/>
          <p:nvPr/>
        </p:nvSpPr>
        <p:spPr>
          <a:xfrm>
            <a:off x="181464" y="3772915"/>
            <a:ext cx="1254721"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競合</a:t>
            </a:r>
            <a:r>
              <a:rPr kumimoji="1" lang="en-US" altLang="ja-JP" sz="1400" dirty="0">
                <a:solidFill>
                  <a:schemeClr val="tx1"/>
                </a:solidFill>
                <a:latin typeface="Meiryo UI" panose="020B0604030504040204" pitchFamily="50" charset="-128"/>
                <a:ea typeface="Meiryo UI" panose="020B0604030504040204" pitchFamily="50" charset="-128"/>
              </a:rPr>
              <a:t>A</a:t>
            </a:r>
          </a:p>
          <a:p>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050" dirty="0">
                <a:solidFill>
                  <a:schemeClr val="tx1"/>
                </a:solidFill>
                <a:latin typeface="Meiryo UI" panose="020B0604030504040204" pitchFamily="50" charset="-128"/>
                <a:ea typeface="Meiryo UI" panose="020B0604030504040204" pitchFamily="50" charset="-128"/>
              </a:rPr>
              <a:t>選択理由：</a:t>
            </a:r>
            <a:endParaRPr kumimoji="1" lang="en-US" altLang="ja-JP" sz="1050" dirty="0">
              <a:solidFill>
                <a:schemeClr val="tx1"/>
              </a:solidFill>
              <a:latin typeface="Meiryo UI" panose="020B0604030504040204" pitchFamily="50" charset="-128"/>
              <a:ea typeface="Meiryo UI" panose="020B0604030504040204" pitchFamily="50" charset="-128"/>
            </a:endParaRPr>
          </a:p>
          <a:p>
            <a:r>
              <a:rPr lang="en-US" altLang="ja-JP" sz="1050" dirty="0">
                <a:solidFill>
                  <a:schemeClr val="tx1"/>
                </a:solidFill>
                <a:latin typeface="Meiryo UI" panose="020B0604030504040204" pitchFamily="50" charset="-128"/>
                <a:ea typeface="Meiryo UI" panose="020B0604030504040204" pitchFamily="50" charset="-128"/>
              </a:rPr>
              <a:t>xxx</a:t>
            </a:r>
          </a:p>
          <a:p>
            <a:endParaRPr kumimoji="1" lang="en-US" altLang="ja-JP" sz="1050" dirty="0">
              <a:solidFill>
                <a:schemeClr val="tx1"/>
              </a:solidFill>
              <a:latin typeface="Meiryo UI" panose="020B0604030504040204" pitchFamily="50" charset="-128"/>
              <a:ea typeface="Meiryo UI" panose="020B0604030504040204" pitchFamily="50" charset="-128"/>
            </a:endParaRPr>
          </a:p>
          <a:p>
            <a:endParaRPr kumimoji="1" lang="ja-JP" altLang="en-US" sz="1050" dirty="0">
              <a:solidFill>
                <a:schemeClr val="tx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7DD177D9-62E5-77FD-5C6A-35D39C9DDE53}"/>
              </a:ext>
            </a:extLst>
          </p:cNvPr>
          <p:cNvSpPr/>
          <p:nvPr/>
        </p:nvSpPr>
        <p:spPr>
          <a:xfrm>
            <a:off x="1565040"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7" name="正方形/長方形 36">
            <a:extLst>
              <a:ext uri="{FF2B5EF4-FFF2-40B4-BE49-F238E27FC236}">
                <a16:creationId xmlns:a16="http://schemas.microsoft.com/office/drawing/2014/main" id="{9AA27B5A-96AF-72BC-5237-AD375CAB24B1}"/>
              </a:ext>
            </a:extLst>
          </p:cNvPr>
          <p:cNvSpPr/>
          <p:nvPr/>
        </p:nvSpPr>
        <p:spPr>
          <a:xfrm>
            <a:off x="3133895"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04E35457-73C7-14D9-0F66-89DFE42B3F7D}"/>
              </a:ext>
            </a:extLst>
          </p:cNvPr>
          <p:cNvSpPr/>
          <p:nvPr/>
        </p:nvSpPr>
        <p:spPr>
          <a:xfrm>
            <a:off x="4702750"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C942A82F-F780-DA54-B8FD-D53F669C3D9B}"/>
              </a:ext>
            </a:extLst>
          </p:cNvPr>
          <p:cNvSpPr/>
          <p:nvPr/>
        </p:nvSpPr>
        <p:spPr>
          <a:xfrm>
            <a:off x="1565048"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41" name="正方形/長方形 40">
            <a:extLst>
              <a:ext uri="{FF2B5EF4-FFF2-40B4-BE49-F238E27FC236}">
                <a16:creationId xmlns:a16="http://schemas.microsoft.com/office/drawing/2014/main" id="{704B48B8-8A3E-3712-31A6-4E44DD0D63E7}"/>
              </a:ext>
            </a:extLst>
          </p:cNvPr>
          <p:cNvSpPr/>
          <p:nvPr/>
        </p:nvSpPr>
        <p:spPr>
          <a:xfrm>
            <a:off x="3133899"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4E4D39A5-D8F4-3963-016D-174DB924344D}"/>
              </a:ext>
            </a:extLst>
          </p:cNvPr>
          <p:cNvSpPr/>
          <p:nvPr/>
        </p:nvSpPr>
        <p:spPr>
          <a:xfrm>
            <a:off x="4702750"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43" name="Group 41">
            <a:extLst>
              <a:ext uri="{FF2B5EF4-FFF2-40B4-BE49-F238E27FC236}">
                <a16:creationId xmlns:a16="http://schemas.microsoft.com/office/drawing/2014/main" id="{1FFE038A-32BF-D1CA-AA29-8D7E4F7B999F}"/>
              </a:ext>
            </a:extLst>
          </p:cNvPr>
          <p:cNvGrpSpPr/>
          <p:nvPr/>
        </p:nvGrpSpPr>
        <p:grpSpPr>
          <a:xfrm rot="10800000" flipH="1">
            <a:off x="6266700" y="4055679"/>
            <a:ext cx="216000" cy="216000"/>
            <a:chOff x="5937564" y="3833745"/>
            <a:chExt cx="306171" cy="306910"/>
          </a:xfrm>
        </p:grpSpPr>
        <p:sp>
          <p:nvSpPr>
            <p:cNvPr id="44" name="Freeform 94">
              <a:extLst>
                <a:ext uri="{FF2B5EF4-FFF2-40B4-BE49-F238E27FC236}">
                  <a16:creationId xmlns:a16="http://schemas.microsoft.com/office/drawing/2014/main" id="{B566A816-68E9-19BA-54DD-ECF545A09F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41F1FA72-6198-B83D-CA5C-DD18317C8EA7}"/>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46" name="Group 41">
            <a:extLst>
              <a:ext uri="{FF2B5EF4-FFF2-40B4-BE49-F238E27FC236}">
                <a16:creationId xmlns:a16="http://schemas.microsoft.com/office/drawing/2014/main" id="{A8427716-96A7-CDF9-0727-F42BAFB08D33}"/>
              </a:ext>
            </a:extLst>
          </p:cNvPr>
          <p:cNvGrpSpPr/>
          <p:nvPr/>
        </p:nvGrpSpPr>
        <p:grpSpPr>
          <a:xfrm rot="16200000" flipH="1">
            <a:off x="9072562" y="4205696"/>
            <a:ext cx="216000" cy="205277"/>
            <a:chOff x="5937564" y="3833745"/>
            <a:chExt cx="306171" cy="306910"/>
          </a:xfrm>
        </p:grpSpPr>
        <p:sp>
          <p:nvSpPr>
            <p:cNvPr id="47" name="Freeform 94">
              <a:extLst>
                <a:ext uri="{FF2B5EF4-FFF2-40B4-BE49-F238E27FC236}">
                  <a16:creationId xmlns:a16="http://schemas.microsoft.com/office/drawing/2014/main" id="{85523C88-F120-0EBF-FD35-3472F67B4F5A}"/>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8" name="Freeform 95">
              <a:extLst>
                <a:ext uri="{FF2B5EF4-FFF2-40B4-BE49-F238E27FC236}">
                  <a16:creationId xmlns:a16="http://schemas.microsoft.com/office/drawing/2014/main" id="{57C73E08-AE3E-DA7E-5267-1DB87D5B981C}"/>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49" name="グループ化 48">
            <a:extLst>
              <a:ext uri="{FF2B5EF4-FFF2-40B4-BE49-F238E27FC236}">
                <a16:creationId xmlns:a16="http://schemas.microsoft.com/office/drawing/2014/main" id="{7A5A719A-9F90-F40C-E298-F9C10FE997A7}"/>
              </a:ext>
            </a:extLst>
          </p:cNvPr>
          <p:cNvGrpSpPr/>
          <p:nvPr/>
        </p:nvGrpSpPr>
        <p:grpSpPr>
          <a:xfrm>
            <a:off x="179999" y="1659209"/>
            <a:ext cx="5957517" cy="288000"/>
            <a:chOff x="156000" y="1879963"/>
            <a:chExt cx="5760000" cy="288000"/>
          </a:xfrm>
        </p:grpSpPr>
        <p:sp>
          <p:nvSpPr>
            <p:cNvPr id="50" name="正方形/長方形 49">
              <a:extLst>
                <a:ext uri="{FF2B5EF4-FFF2-40B4-BE49-F238E27FC236}">
                  <a16:creationId xmlns:a16="http://schemas.microsoft.com/office/drawing/2014/main" id="{65814083-C917-A3DA-70C3-75A6AEAD505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競合に対する自社の優位性　</a:t>
              </a:r>
              <a:endParaRPr kumimoji="1" lang="ja-JP" altLang="en-US" sz="1400" b="1" dirty="0">
                <a:solidFill>
                  <a:schemeClr val="tx1"/>
                </a:solidFill>
                <a:latin typeface="Meiryo UI" panose="020B0604030504040204" pitchFamily="50" charset="-128"/>
                <a:ea typeface="Meiryo UI" panose="020B0604030504040204" pitchFamily="50" charset="-128"/>
              </a:endParaRPr>
            </a:p>
          </p:txBody>
        </p:sp>
        <p:cxnSp>
          <p:nvCxnSpPr>
            <p:cNvPr id="51" name="直線コネクタ 50">
              <a:extLst>
                <a:ext uri="{FF2B5EF4-FFF2-40B4-BE49-F238E27FC236}">
                  <a16:creationId xmlns:a16="http://schemas.microsoft.com/office/drawing/2014/main" id="{8CB67073-CC21-700A-CDE6-E8972BC95BB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52" name="グループ化 51">
            <a:extLst>
              <a:ext uri="{FF2B5EF4-FFF2-40B4-BE49-F238E27FC236}">
                <a16:creationId xmlns:a16="http://schemas.microsoft.com/office/drawing/2014/main" id="{5FDA1483-0A7D-2FDE-12FB-E67C68F76A11}"/>
              </a:ext>
            </a:extLst>
          </p:cNvPr>
          <p:cNvGrpSpPr/>
          <p:nvPr/>
        </p:nvGrpSpPr>
        <p:grpSpPr>
          <a:xfrm>
            <a:off x="6616700" y="1659209"/>
            <a:ext cx="5419300" cy="288000"/>
            <a:chOff x="156000" y="1879963"/>
            <a:chExt cx="5760000" cy="288000"/>
          </a:xfrm>
        </p:grpSpPr>
        <p:sp>
          <p:nvSpPr>
            <p:cNvPr id="53" name="正方形/長方形 52">
              <a:extLst>
                <a:ext uri="{FF2B5EF4-FFF2-40B4-BE49-F238E27FC236}">
                  <a16:creationId xmlns:a16="http://schemas.microsoft.com/office/drawing/2014/main" id="{0A670CB5-7293-8699-BA0B-9980F1D47ADE}"/>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自社の強み、弱み（経営資源）</a:t>
              </a:r>
            </a:p>
          </p:txBody>
        </p:sp>
        <p:cxnSp>
          <p:nvCxnSpPr>
            <p:cNvPr id="54" name="直線コネクタ 53">
              <a:extLst>
                <a:ext uri="{FF2B5EF4-FFF2-40B4-BE49-F238E27FC236}">
                  <a16:creationId xmlns:a16="http://schemas.microsoft.com/office/drawing/2014/main" id="{FD9ED612-356D-FEF9-FBFB-0B1A37452F4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5" name="TextBox 52">
            <a:extLst>
              <a:ext uri="{FF2B5EF4-FFF2-40B4-BE49-F238E27FC236}">
                <a16:creationId xmlns:a16="http://schemas.microsoft.com/office/drawing/2014/main" id="{057AE00D-2A7F-1CEC-988A-AEFF2C3E0C27}"/>
              </a:ext>
            </a:extLst>
          </p:cNvPr>
          <p:cNvSpPr txBox="1"/>
          <p:nvPr/>
        </p:nvSpPr>
        <p:spPr>
          <a:xfrm>
            <a:off x="6607101" y="4532524"/>
            <a:ext cx="5419300" cy="1763999"/>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戦略方針</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2" name="正方形/長方形 1">
            <a:extLst>
              <a:ext uri="{FF2B5EF4-FFF2-40B4-BE49-F238E27FC236}">
                <a16:creationId xmlns:a16="http://schemas.microsoft.com/office/drawing/2014/main" id="{4266EDD6-6E63-1993-7D04-66BDB0AFAA4B}"/>
              </a:ext>
            </a:extLst>
          </p:cNvPr>
          <p:cNvSpPr/>
          <p:nvPr/>
        </p:nvSpPr>
        <p:spPr>
          <a:xfrm>
            <a:off x="1915369" y="1850105"/>
            <a:ext cx="7535100" cy="384770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競合に対する自社の優位性</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評価軸を設定したうえで、競合他社との差別化を考慮して、自社の対象事業におけるポジショニングや優位性が分かるように特徴等を記載すること。なお、競合（国内外を問わない）の選択理由も合わせ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評価軸の具体例</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・技術</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・事業基盤（顧客基盤、原料調達網、物流網等）</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・顧客ニーズとの親和性</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自社の強み、弱み（経営資源）</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戦略方針については、公募要領に記載されている事業目的等を踏まえ、技術的・事業的優位性をどのように活かし、どのように事業拡大していくか（独自性・新規性・有効性・実現可能性・継続性等）について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14E6E867-4877-06B5-5B87-368FCC267531}"/>
              </a:ext>
            </a:extLst>
          </p:cNvPr>
          <p:cNvSpPr/>
          <p:nvPr/>
        </p:nvSpPr>
        <p:spPr>
          <a:xfrm>
            <a:off x="181464" y="5078340"/>
            <a:ext cx="1254721"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競合</a:t>
            </a:r>
            <a:r>
              <a:rPr lang="en-US" altLang="ja-JP" sz="1400" dirty="0">
                <a:solidFill>
                  <a:schemeClr val="tx1"/>
                </a:solidFill>
                <a:latin typeface="Meiryo UI" panose="020B0604030504040204" pitchFamily="50" charset="-128"/>
                <a:ea typeface="Meiryo UI" panose="020B0604030504040204" pitchFamily="50" charset="-128"/>
              </a:rPr>
              <a:t>B</a:t>
            </a:r>
            <a:endParaRPr kumimoji="1"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050" dirty="0">
                <a:solidFill>
                  <a:schemeClr val="tx1"/>
                </a:solidFill>
                <a:latin typeface="Meiryo UI" panose="020B0604030504040204" pitchFamily="50" charset="-128"/>
                <a:ea typeface="Meiryo UI" panose="020B0604030504040204" pitchFamily="50" charset="-128"/>
              </a:rPr>
              <a:t>選択理由：</a:t>
            </a:r>
            <a:endParaRPr kumimoji="1" lang="en-US" altLang="ja-JP" sz="1050" dirty="0">
              <a:solidFill>
                <a:schemeClr val="tx1"/>
              </a:solidFill>
              <a:latin typeface="Meiryo UI" panose="020B0604030504040204" pitchFamily="50" charset="-128"/>
              <a:ea typeface="Meiryo UI" panose="020B0604030504040204" pitchFamily="50" charset="-128"/>
            </a:endParaRPr>
          </a:p>
          <a:p>
            <a:r>
              <a:rPr lang="en-US" altLang="ja-JP" sz="1050" dirty="0">
                <a:solidFill>
                  <a:schemeClr val="tx1"/>
                </a:solidFill>
                <a:latin typeface="Meiryo UI" panose="020B0604030504040204" pitchFamily="50" charset="-128"/>
                <a:ea typeface="Meiryo UI" panose="020B0604030504040204" pitchFamily="50" charset="-128"/>
              </a:rPr>
              <a:t>xxx</a:t>
            </a:r>
          </a:p>
          <a:p>
            <a:endParaRPr kumimoji="1" lang="en-US" altLang="ja-JP" sz="1050" dirty="0">
              <a:solidFill>
                <a:schemeClr val="tx1"/>
              </a:solidFill>
              <a:latin typeface="Meiryo UI" panose="020B0604030504040204" pitchFamily="50" charset="-128"/>
              <a:ea typeface="Meiryo UI" panose="020B0604030504040204" pitchFamily="50" charset="-128"/>
            </a:endParaRPr>
          </a:p>
          <a:p>
            <a:endParaRPr kumimoji="1" lang="ja-JP" altLang="en-US" sz="105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108580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F652BC2A-5159-17F1-61C8-E4877B95FD1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グリーン市場獲得に向けた事業戦略（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9" name="Title 1">
            <a:extLst>
              <a:ext uri="{FF2B5EF4-FFF2-40B4-BE49-F238E27FC236}">
                <a16:creationId xmlns:a16="http://schemas.microsoft.com/office/drawing/2014/main" id="{0A8599EB-D4E4-846A-778C-5F0155A944A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を注力セグメントとし、需要家の巻き込みを目指す</a:t>
            </a:r>
            <a:endParaRPr kumimoji="1" lang="ja-JP" altLang="en-US" dirty="0">
              <a:solidFill>
                <a:schemeClr val="tx1"/>
              </a:solidFill>
            </a:endParaRPr>
          </a:p>
        </p:txBody>
      </p:sp>
      <p:cxnSp>
        <p:nvCxnSpPr>
          <p:cNvPr id="31" name="直線コネクタ 30">
            <a:extLst>
              <a:ext uri="{FF2B5EF4-FFF2-40B4-BE49-F238E27FC236}">
                <a16:creationId xmlns:a16="http://schemas.microsoft.com/office/drawing/2014/main" id="{6505C6C3-F7FC-3423-D926-CA4CDE399E9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0A0C7D13-1337-CD5B-24CD-2CBA0E41BE7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4" name="グループ化 3">
            <a:extLst>
              <a:ext uri="{FF2B5EF4-FFF2-40B4-BE49-F238E27FC236}">
                <a16:creationId xmlns:a16="http://schemas.microsoft.com/office/drawing/2014/main" id="{BAEB8405-0735-4DC5-C484-67FDE5F74A7C}"/>
              </a:ext>
            </a:extLst>
          </p:cNvPr>
          <p:cNvGrpSpPr/>
          <p:nvPr/>
        </p:nvGrpSpPr>
        <p:grpSpPr>
          <a:xfrm>
            <a:off x="154688" y="1600633"/>
            <a:ext cx="11905313" cy="360000"/>
            <a:chOff x="532415" y="1377175"/>
            <a:chExt cx="5250202" cy="360000"/>
          </a:xfrm>
        </p:grpSpPr>
        <p:cxnSp>
          <p:nvCxnSpPr>
            <p:cNvPr id="6" name="Straight Connector 18">
              <a:extLst>
                <a:ext uri="{FF2B5EF4-FFF2-40B4-BE49-F238E27FC236}">
                  <a16:creationId xmlns:a16="http://schemas.microsoft.com/office/drawing/2014/main" id="{C401E70E-6976-E0AE-BF3F-FBEEB39E7D1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TextBox 23">
              <a:extLst>
                <a:ext uri="{FF2B5EF4-FFF2-40B4-BE49-F238E27FC236}">
                  <a16:creationId xmlns:a16="http://schemas.microsoft.com/office/drawing/2014/main" id="{310276CE-695A-7826-2EA5-1910CDEA6403}"/>
                </a:ext>
              </a:extLst>
            </p:cNvPr>
            <p:cNvSpPr txBox="1"/>
            <p:nvPr/>
          </p:nvSpPr>
          <p:spPr>
            <a:xfrm>
              <a:off x="532415" y="1377175"/>
              <a:ext cx="5231163"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需要家の巻き込みに関する方針</a:t>
              </a:r>
            </a:p>
          </p:txBody>
        </p:sp>
      </p:grpSp>
      <p:sp>
        <p:nvSpPr>
          <p:cNvPr id="33" name="正方形/長方形 32">
            <a:extLst>
              <a:ext uri="{FF2B5EF4-FFF2-40B4-BE49-F238E27FC236}">
                <a16:creationId xmlns:a16="http://schemas.microsoft.com/office/drawing/2014/main" id="{A1E903E3-0EB1-A68C-6E16-97ED0427B95D}"/>
              </a:ext>
            </a:extLst>
          </p:cNvPr>
          <p:cNvSpPr/>
          <p:nvPr/>
        </p:nvSpPr>
        <p:spPr>
          <a:xfrm>
            <a:off x="7192468" y="2561275"/>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141ACB23-B9CE-4313-6DA8-CC8C46A9F334}"/>
              </a:ext>
            </a:extLst>
          </p:cNvPr>
          <p:cNvSpPr/>
          <p:nvPr/>
        </p:nvSpPr>
        <p:spPr>
          <a:xfrm>
            <a:off x="5868490" y="3195588"/>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企業</a:t>
            </a:r>
            <a:r>
              <a:rPr kumimoji="1" lang="en-US" altLang="ja-JP" sz="1200" dirty="0">
                <a:solidFill>
                  <a:schemeClr val="tx1"/>
                </a:solidFill>
                <a:latin typeface="Meiryo UI" panose="020B0604030504040204" pitchFamily="50" charset="-128"/>
                <a:ea typeface="Meiryo UI" panose="020B0604030504040204" pitchFamily="50" charset="-128"/>
              </a:rPr>
              <a:t>A</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CBA2C1B7-CA0F-5719-A56D-E10D98626DEC}"/>
              </a:ext>
            </a:extLst>
          </p:cNvPr>
          <p:cNvSpPr/>
          <p:nvPr/>
        </p:nvSpPr>
        <p:spPr>
          <a:xfrm>
            <a:off x="7192468" y="3195588"/>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5A8AEFFA-3638-384A-AF7B-27B0E190C19F}"/>
              </a:ext>
            </a:extLst>
          </p:cNvPr>
          <p:cNvSpPr/>
          <p:nvPr/>
        </p:nvSpPr>
        <p:spPr>
          <a:xfrm>
            <a:off x="5868490" y="3829901"/>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A83DEAB0-A89F-6ED1-0A84-55BD39FAB491}"/>
              </a:ext>
            </a:extLst>
          </p:cNvPr>
          <p:cNvSpPr/>
          <p:nvPr/>
        </p:nvSpPr>
        <p:spPr>
          <a:xfrm>
            <a:off x="7192468" y="3829901"/>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1538215B-6E67-3A97-7F9D-1B4B9ECCB608}"/>
              </a:ext>
            </a:extLst>
          </p:cNvPr>
          <p:cNvSpPr/>
          <p:nvPr/>
        </p:nvSpPr>
        <p:spPr>
          <a:xfrm>
            <a:off x="7192468" y="4464214"/>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19D9350A-2626-BA06-E5C1-803D9AE1AC12}"/>
              </a:ext>
            </a:extLst>
          </p:cNvPr>
          <p:cNvSpPr/>
          <p:nvPr/>
        </p:nvSpPr>
        <p:spPr>
          <a:xfrm>
            <a:off x="5868490" y="5098527"/>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34EE5D12-FA93-0DD0-0D2B-13F94D6804C6}"/>
              </a:ext>
            </a:extLst>
          </p:cNvPr>
          <p:cNvSpPr/>
          <p:nvPr/>
        </p:nvSpPr>
        <p:spPr>
          <a:xfrm>
            <a:off x="7192468" y="5098527"/>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1DB23180-BE10-93C0-AF5D-3CF28F7F9D65}"/>
              </a:ext>
            </a:extLst>
          </p:cNvPr>
          <p:cNvSpPr/>
          <p:nvPr/>
        </p:nvSpPr>
        <p:spPr>
          <a:xfrm>
            <a:off x="5868490" y="5732840"/>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06920D3C-FCA1-DB37-F3BD-E81F6EF60AF4}"/>
              </a:ext>
            </a:extLst>
          </p:cNvPr>
          <p:cNvSpPr/>
          <p:nvPr/>
        </p:nvSpPr>
        <p:spPr>
          <a:xfrm>
            <a:off x="7192468" y="5732840"/>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56" name="グループ化 55">
            <a:extLst>
              <a:ext uri="{FF2B5EF4-FFF2-40B4-BE49-F238E27FC236}">
                <a16:creationId xmlns:a16="http://schemas.microsoft.com/office/drawing/2014/main" id="{EB7F40C1-AB51-78BC-7EDC-2A6D2BB89EAE}"/>
              </a:ext>
            </a:extLst>
          </p:cNvPr>
          <p:cNvGrpSpPr/>
          <p:nvPr/>
        </p:nvGrpSpPr>
        <p:grpSpPr>
          <a:xfrm>
            <a:off x="5862770" y="2118703"/>
            <a:ext cx="1260000" cy="288000"/>
            <a:chOff x="-91819" y="1879963"/>
            <a:chExt cx="6007819" cy="288000"/>
          </a:xfrm>
        </p:grpSpPr>
        <p:sp>
          <p:nvSpPr>
            <p:cNvPr id="57" name="正方形/長方形 56">
              <a:extLst>
                <a:ext uri="{FF2B5EF4-FFF2-40B4-BE49-F238E27FC236}">
                  <a16:creationId xmlns:a16="http://schemas.microsoft.com/office/drawing/2014/main" id="{2EAB8722-5DEA-97C5-BBA7-12594310C88A}"/>
                </a:ext>
              </a:extLst>
            </p:cNvPr>
            <p:cNvSpPr/>
            <p:nvPr/>
          </p:nvSpPr>
          <p:spPr>
            <a:xfrm>
              <a:off x="-91819" y="1879963"/>
              <a:ext cx="6007819"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ターゲット顧客</a:t>
              </a:r>
            </a:p>
          </p:txBody>
        </p:sp>
        <p:cxnSp>
          <p:nvCxnSpPr>
            <p:cNvPr id="59" name="直線コネクタ 58">
              <a:extLst>
                <a:ext uri="{FF2B5EF4-FFF2-40B4-BE49-F238E27FC236}">
                  <a16:creationId xmlns:a16="http://schemas.microsoft.com/office/drawing/2014/main" id="{6B9E1B7E-4675-5E2F-BF65-B0A53BA481D7}"/>
                </a:ext>
              </a:extLst>
            </p:cNvPr>
            <p:cNvCxnSpPr>
              <a:cxnSpLocks/>
            </p:cNvCxnSpPr>
            <p:nvPr/>
          </p:nvCxnSpPr>
          <p:spPr>
            <a:xfrm>
              <a:off x="-91819" y="2167963"/>
              <a:ext cx="60078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62" name="グループ化 61">
            <a:extLst>
              <a:ext uri="{FF2B5EF4-FFF2-40B4-BE49-F238E27FC236}">
                <a16:creationId xmlns:a16="http://schemas.microsoft.com/office/drawing/2014/main" id="{4AC34E53-DBEA-74C6-C524-1F4FB92A4D0B}"/>
              </a:ext>
            </a:extLst>
          </p:cNvPr>
          <p:cNvGrpSpPr/>
          <p:nvPr/>
        </p:nvGrpSpPr>
        <p:grpSpPr>
          <a:xfrm>
            <a:off x="7192469" y="2118703"/>
            <a:ext cx="2716237" cy="288000"/>
            <a:chOff x="156000" y="1879963"/>
            <a:chExt cx="5760000" cy="288000"/>
          </a:xfrm>
        </p:grpSpPr>
        <p:sp>
          <p:nvSpPr>
            <p:cNvPr id="63" name="正方形/長方形 62">
              <a:extLst>
                <a:ext uri="{FF2B5EF4-FFF2-40B4-BE49-F238E27FC236}">
                  <a16:creationId xmlns:a16="http://schemas.microsoft.com/office/drawing/2014/main" id="{5ECBA4B3-F956-7BFC-8928-8BE695C5386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ターゲット顧客の選定理由</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cxnSp>
          <p:nvCxnSpPr>
            <p:cNvPr id="64" name="直線コネクタ 63">
              <a:extLst>
                <a:ext uri="{FF2B5EF4-FFF2-40B4-BE49-F238E27FC236}">
                  <a16:creationId xmlns:a16="http://schemas.microsoft.com/office/drawing/2014/main" id="{F61F029A-752D-B8B4-18AE-6202A7E751DC}"/>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05" name="正方形/長方形 104">
            <a:extLst>
              <a:ext uri="{FF2B5EF4-FFF2-40B4-BE49-F238E27FC236}">
                <a16:creationId xmlns:a16="http://schemas.microsoft.com/office/drawing/2014/main" id="{BBE865B7-B0D3-14FE-48D1-5915BD115BEF}"/>
              </a:ext>
            </a:extLst>
          </p:cNvPr>
          <p:cNvSpPr/>
          <p:nvPr/>
        </p:nvSpPr>
        <p:spPr>
          <a:xfrm>
            <a:off x="9995128" y="3195588"/>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06" name="正方形/長方形 105">
            <a:extLst>
              <a:ext uri="{FF2B5EF4-FFF2-40B4-BE49-F238E27FC236}">
                <a16:creationId xmlns:a16="http://schemas.microsoft.com/office/drawing/2014/main" id="{9028B5B1-A172-BD36-8D51-E8365B3B80B5}"/>
              </a:ext>
            </a:extLst>
          </p:cNvPr>
          <p:cNvSpPr/>
          <p:nvPr/>
        </p:nvSpPr>
        <p:spPr>
          <a:xfrm>
            <a:off x="9995128" y="3829901"/>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08" name="正方形/長方形 107">
            <a:extLst>
              <a:ext uri="{FF2B5EF4-FFF2-40B4-BE49-F238E27FC236}">
                <a16:creationId xmlns:a16="http://schemas.microsoft.com/office/drawing/2014/main" id="{347AB11F-526C-860D-0FDB-7ED2646F9ED9}"/>
              </a:ext>
            </a:extLst>
          </p:cNvPr>
          <p:cNvSpPr/>
          <p:nvPr/>
        </p:nvSpPr>
        <p:spPr>
          <a:xfrm>
            <a:off x="9995128" y="5098527"/>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09" name="正方形/長方形 108">
            <a:extLst>
              <a:ext uri="{FF2B5EF4-FFF2-40B4-BE49-F238E27FC236}">
                <a16:creationId xmlns:a16="http://schemas.microsoft.com/office/drawing/2014/main" id="{87FD6C84-6EC8-7904-DF65-4413DC0C061A}"/>
              </a:ext>
            </a:extLst>
          </p:cNvPr>
          <p:cNvSpPr/>
          <p:nvPr/>
        </p:nvSpPr>
        <p:spPr>
          <a:xfrm>
            <a:off x="9995128" y="5732840"/>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ー</a:t>
            </a:r>
          </a:p>
        </p:txBody>
      </p:sp>
      <p:grpSp>
        <p:nvGrpSpPr>
          <p:cNvPr id="111" name="グループ化 110">
            <a:extLst>
              <a:ext uri="{FF2B5EF4-FFF2-40B4-BE49-F238E27FC236}">
                <a16:creationId xmlns:a16="http://schemas.microsoft.com/office/drawing/2014/main" id="{D6AB8646-FE5E-BBFC-6DC0-13269C27D3F0}"/>
              </a:ext>
            </a:extLst>
          </p:cNvPr>
          <p:cNvGrpSpPr/>
          <p:nvPr/>
        </p:nvGrpSpPr>
        <p:grpSpPr>
          <a:xfrm>
            <a:off x="9995128" y="2118703"/>
            <a:ext cx="2042186" cy="288000"/>
            <a:chOff x="156000" y="1879963"/>
            <a:chExt cx="5760000" cy="288000"/>
          </a:xfrm>
        </p:grpSpPr>
        <p:sp>
          <p:nvSpPr>
            <p:cNvPr id="112" name="正方形/長方形 111">
              <a:extLst>
                <a:ext uri="{FF2B5EF4-FFF2-40B4-BE49-F238E27FC236}">
                  <a16:creationId xmlns:a16="http://schemas.microsoft.com/office/drawing/2014/main" id="{7CC9590C-A537-AF2A-9D87-81A1EC60AFB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交渉状況（申請時点）</a:t>
              </a:r>
            </a:p>
          </p:txBody>
        </p:sp>
        <p:cxnSp>
          <p:nvCxnSpPr>
            <p:cNvPr id="113" name="直線コネクタ 112">
              <a:extLst>
                <a:ext uri="{FF2B5EF4-FFF2-40B4-BE49-F238E27FC236}">
                  <a16:creationId xmlns:a16="http://schemas.microsoft.com/office/drawing/2014/main" id="{37AE50DE-79AF-F1C6-DC10-4D376A17B2F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14" name="正方形/長方形 113">
            <a:extLst>
              <a:ext uri="{FF2B5EF4-FFF2-40B4-BE49-F238E27FC236}">
                <a16:creationId xmlns:a16="http://schemas.microsoft.com/office/drawing/2014/main" id="{F8162C0F-F16E-513E-AA96-3BF295F1E85B}"/>
              </a:ext>
            </a:extLst>
          </p:cNvPr>
          <p:cNvSpPr/>
          <p:nvPr/>
        </p:nvSpPr>
        <p:spPr>
          <a:xfrm>
            <a:off x="10377077" y="3195588"/>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5" name="正方形/長方形 114">
            <a:extLst>
              <a:ext uri="{FF2B5EF4-FFF2-40B4-BE49-F238E27FC236}">
                <a16:creationId xmlns:a16="http://schemas.microsoft.com/office/drawing/2014/main" id="{0ECFCB6A-C77D-2985-56B4-0940E591862F}"/>
              </a:ext>
            </a:extLst>
          </p:cNvPr>
          <p:cNvSpPr/>
          <p:nvPr/>
        </p:nvSpPr>
        <p:spPr>
          <a:xfrm>
            <a:off x="10377077" y="3829901"/>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6" name="正方形/長方形 115">
            <a:extLst>
              <a:ext uri="{FF2B5EF4-FFF2-40B4-BE49-F238E27FC236}">
                <a16:creationId xmlns:a16="http://schemas.microsoft.com/office/drawing/2014/main" id="{EB29F693-9D82-91E5-4E6C-92D87F4ED7A1}"/>
              </a:ext>
            </a:extLst>
          </p:cNvPr>
          <p:cNvSpPr/>
          <p:nvPr/>
        </p:nvSpPr>
        <p:spPr>
          <a:xfrm>
            <a:off x="10377077" y="5098527"/>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7" name="正方形/長方形 116">
            <a:extLst>
              <a:ext uri="{FF2B5EF4-FFF2-40B4-BE49-F238E27FC236}">
                <a16:creationId xmlns:a16="http://schemas.microsoft.com/office/drawing/2014/main" id="{B167D45E-93CC-A957-4231-615421A02CA8}"/>
              </a:ext>
            </a:extLst>
          </p:cNvPr>
          <p:cNvSpPr/>
          <p:nvPr/>
        </p:nvSpPr>
        <p:spPr>
          <a:xfrm>
            <a:off x="10377077" y="5732840"/>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0" name="正方形/長方形 119">
            <a:extLst>
              <a:ext uri="{FF2B5EF4-FFF2-40B4-BE49-F238E27FC236}">
                <a16:creationId xmlns:a16="http://schemas.microsoft.com/office/drawing/2014/main" id="{376BF7FE-4D4F-87DE-81BD-99D8F6A7B62B}"/>
              </a:ext>
            </a:extLst>
          </p:cNvPr>
          <p:cNvSpPr/>
          <p:nvPr/>
        </p:nvSpPr>
        <p:spPr bwMode="gray">
          <a:xfrm>
            <a:off x="7166344" y="6390859"/>
            <a:ext cx="4869653" cy="287999"/>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000" dirty="0">
                <a:latin typeface="Meiryo UI" panose="020B0604030504040204" pitchFamily="50" charset="-128"/>
                <a:ea typeface="Meiryo UI" panose="020B0604030504040204" pitchFamily="50" charset="-128"/>
              </a:rPr>
              <a:t>凡例　　◯：顧客と交渉済み（契約済み）　　△：顧客と交渉中　　ー：自社内で検討中</a:t>
            </a:r>
          </a:p>
        </p:txBody>
      </p:sp>
      <p:sp>
        <p:nvSpPr>
          <p:cNvPr id="123" name="正方形/長方形 122">
            <a:extLst>
              <a:ext uri="{FF2B5EF4-FFF2-40B4-BE49-F238E27FC236}">
                <a16:creationId xmlns:a16="http://schemas.microsoft.com/office/drawing/2014/main" id="{15D71876-3AB0-D6BB-D2EB-DE669DCED5C5}"/>
              </a:ext>
            </a:extLst>
          </p:cNvPr>
          <p:cNvSpPr/>
          <p:nvPr/>
        </p:nvSpPr>
        <p:spPr>
          <a:xfrm>
            <a:off x="5868490" y="2561275"/>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4" name="正方形/長方形 123">
            <a:extLst>
              <a:ext uri="{FF2B5EF4-FFF2-40B4-BE49-F238E27FC236}">
                <a16:creationId xmlns:a16="http://schemas.microsoft.com/office/drawing/2014/main" id="{6CD672FB-F6C9-24FF-C520-C9D5AEDC1CDD}"/>
              </a:ext>
            </a:extLst>
          </p:cNvPr>
          <p:cNvSpPr/>
          <p:nvPr/>
        </p:nvSpPr>
        <p:spPr>
          <a:xfrm>
            <a:off x="5868490" y="4464214"/>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5" name="正方形/長方形 124">
            <a:extLst>
              <a:ext uri="{FF2B5EF4-FFF2-40B4-BE49-F238E27FC236}">
                <a16:creationId xmlns:a16="http://schemas.microsoft.com/office/drawing/2014/main" id="{6D6D736E-D793-7222-44BE-2F4CAD6463ED}"/>
              </a:ext>
            </a:extLst>
          </p:cNvPr>
          <p:cNvSpPr/>
          <p:nvPr/>
        </p:nvSpPr>
        <p:spPr>
          <a:xfrm>
            <a:off x="9995128" y="2557493"/>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26" name="正方形/長方形 125">
            <a:extLst>
              <a:ext uri="{FF2B5EF4-FFF2-40B4-BE49-F238E27FC236}">
                <a16:creationId xmlns:a16="http://schemas.microsoft.com/office/drawing/2014/main" id="{423EC653-ACB5-3CB8-EADF-5FF9227B59C5}"/>
              </a:ext>
            </a:extLst>
          </p:cNvPr>
          <p:cNvSpPr/>
          <p:nvPr/>
        </p:nvSpPr>
        <p:spPr>
          <a:xfrm>
            <a:off x="9995128" y="4460432"/>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27" name="正方形/長方形 126">
            <a:extLst>
              <a:ext uri="{FF2B5EF4-FFF2-40B4-BE49-F238E27FC236}">
                <a16:creationId xmlns:a16="http://schemas.microsoft.com/office/drawing/2014/main" id="{3502FF75-7012-66B8-EF10-AB2D8B9A6D19}"/>
              </a:ext>
            </a:extLst>
          </p:cNvPr>
          <p:cNvSpPr/>
          <p:nvPr/>
        </p:nvSpPr>
        <p:spPr>
          <a:xfrm>
            <a:off x="10377077" y="2557493"/>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EAF4726A-A14A-7C52-F179-693472658387}"/>
              </a:ext>
            </a:extLst>
          </p:cNvPr>
          <p:cNvSpPr/>
          <p:nvPr/>
        </p:nvSpPr>
        <p:spPr>
          <a:xfrm>
            <a:off x="10377077" y="4460432"/>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CBBC515B-E9FE-E371-AB5D-61994D00E133}"/>
              </a:ext>
            </a:extLst>
          </p:cNvPr>
          <p:cNvSpPr/>
          <p:nvPr/>
        </p:nvSpPr>
        <p:spPr>
          <a:xfrm>
            <a:off x="154686" y="2561274"/>
            <a:ext cx="1260000" cy="180862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セグメント</a:t>
            </a:r>
            <a:r>
              <a:rPr lang="en-US" altLang="ja-JP" sz="1200" dirty="0" err="1">
                <a:solidFill>
                  <a:schemeClr val="tx1"/>
                </a:solidFill>
                <a:latin typeface="Meiryo UI" panose="020B0604030504040204" pitchFamily="50" charset="-128"/>
                <a:ea typeface="Meiryo UI" panose="020B0604030504040204" pitchFamily="50" charset="-128"/>
              </a:rPr>
              <a:t>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31" name="正方形/長方形 130">
            <a:extLst>
              <a:ext uri="{FF2B5EF4-FFF2-40B4-BE49-F238E27FC236}">
                <a16:creationId xmlns:a16="http://schemas.microsoft.com/office/drawing/2014/main" id="{4393CF5B-4522-3E75-1252-28B665D5BD72}"/>
              </a:ext>
            </a:extLst>
          </p:cNvPr>
          <p:cNvSpPr/>
          <p:nvPr/>
        </p:nvSpPr>
        <p:spPr>
          <a:xfrm>
            <a:off x="1485954" y="2561274"/>
            <a:ext cx="3871907" cy="180862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200" dirty="0" err="1">
                <a:solidFill>
                  <a:schemeClr val="tx1"/>
                </a:solidFill>
                <a:latin typeface="Meiryo UI" panose="020B0604030504040204" pitchFamily="50" charset="-128"/>
                <a:ea typeface="Meiryo UI" panose="020B0604030504040204" pitchFamily="50" charset="-128"/>
              </a:rPr>
              <a:t>Xxx</a:t>
            </a:r>
            <a:r>
              <a:rPr kumimoji="1" lang="ja-JP" altLang="en-US" sz="1200" dirty="0">
                <a:solidFill>
                  <a:schemeClr val="tx1"/>
                </a:solidFill>
                <a:latin typeface="Meiryo UI" panose="020B0604030504040204" pitchFamily="50" charset="-128"/>
                <a:ea typeface="Meiryo UI" panose="020B0604030504040204" pitchFamily="50" charset="-128"/>
              </a:rPr>
              <a:t>（セグメント概要、セグメントの選定理由、シェア</a:t>
            </a:r>
            <a:r>
              <a:rPr lang="ja-JP" altLang="en-US" sz="1200" dirty="0">
                <a:solidFill>
                  <a:schemeClr val="tx1"/>
                </a:solidFill>
                <a:latin typeface="Meiryo UI" panose="020B0604030504040204" pitchFamily="50" charset="-128"/>
                <a:ea typeface="Meiryo UI" panose="020B0604030504040204" pitchFamily="50" charset="-128"/>
              </a:rPr>
              <a:t>や</a:t>
            </a:r>
            <a:r>
              <a:rPr kumimoji="1" lang="ja-JP" altLang="en-US" sz="1200" dirty="0">
                <a:solidFill>
                  <a:schemeClr val="tx1"/>
                </a:solidFill>
                <a:latin typeface="Meiryo UI" panose="020B0604030504040204" pitchFamily="50" charset="-128"/>
                <a:ea typeface="Meiryo UI" panose="020B0604030504040204" pitchFamily="50" charset="-128"/>
              </a:rPr>
              <a:t>導入時期の目標など）</a:t>
            </a:r>
          </a:p>
        </p:txBody>
      </p:sp>
      <p:grpSp>
        <p:nvGrpSpPr>
          <p:cNvPr id="132" name="グループ化 131">
            <a:extLst>
              <a:ext uri="{FF2B5EF4-FFF2-40B4-BE49-F238E27FC236}">
                <a16:creationId xmlns:a16="http://schemas.microsoft.com/office/drawing/2014/main" id="{F2B802ED-BD8B-CA48-D20C-10D1D5ECEBA2}"/>
              </a:ext>
            </a:extLst>
          </p:cNvPr>
          <p:cNvGrpSpPr/>
          <p:nvPr/>
        </p:nvGrpSpPr>
        <p:grpSpPr>
          <a:xfrm>
            <a:off x="154686" y="2118703"/>
            <a:ext cx="5203175" cy="288000"/>
            <a:chOff x="156000" y="1879963"/>
            <a:chExt cx="5760000" cy="288000"/>
          </a:xfrm>
        </p:grpSpPr>
        <p:sp>
          <p:nvSpPr>
            <p:cNvPr id="133" name="正方形/長方形 132">
              <a:extLst>
                <a:ext uri="{FF2B5EF4-FFF2-40B4-BE49-F238E27FC236}">
                  <a16:creationId xmlns:a16="http://schemas.microsoft.com/office/drawing/2014/main" id="{14037DE4-554A-6FDD-2154-B637056A58D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積極的に巻き込みを狙うセグメント</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cxnSp>
          <p:nvCxnSpPr>
            <p:cNvPr id="134" name="直線コネクタ 133">
              <a:extLst>
                <a:ext uri="{FF2B5EF4-FFF2-40B4-BE49-F238E27FC236}">
                  <a16:creationId xmlns:a16="http://schemas.microsoft.com/office/drawing/2014/main" id="{7192DB3C-FA38-AD8B-7CC8-481EAF8E407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5" name="正方形/長方形 134">
            <a:extLst>
              <a:ext uri="{FF2B5EF4-FFF2-40B4-BE49-F238E27FC236}">
                <a16:creationId xmlns:a16="http://schemas.microsoft.com/office/drawing/2014/main" id="{344BBA41-BEEE-61D1-32CB-71F9D0B515FF}"/>
              </a:ext>
            </a:extLst>
          </p:cNvPr>
          <p:cNvSpPr/>
          <p:nvPr/>
        </p:nvSpPr>
        <p:spPr>
          <a:xfrm>
            <a:off x="154686" y="4466296"/>
            <a:ext cx="1260000" cy="180862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セグメント</a:t>
            </a:r>
            <a:r>
              <a:rPr lang="en-US" altLang="ja-JP" sz="1200" dirty="0" err="1">
                <a:solidFill>
                  <a:schemeClr val="tx1"/>
                </a:solidFill>
                <a:latin typeface="Meiryo UI" panose="020B0604030504040204" pitchFamily="50" charset="-128"/>
                <a:ea typeface="Meiryo UI" panose="020B0604030504040204" pitchFamily="50" charset="-128"/>
              </a:rPr>
              <a:t>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36" name="正方形/長方形 135">
            <a:extLst>
              <a:ext uri="{FF2B5EF4-FFF2-40B4-BE49-F238E27FC236}">
                <a16:creationId xmlns:a16="http://schemas.microsoft.com/office/drawing/2014/main" id="{E4523566-6FAA-A36F-2C60-70F51773DB62}"/>
              </a:ext>
            </a:extLst>
          </p:cNvPr>
          <p:cNvSpPr/>
          <p:nvPr/>
        </p:nvSpPr>
        <p:spPr>
          <a:xfrm>
            <a:off x="1485954" y="4466296"/>
            <a:ext cx="3871907" cy="180862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200" dirty="0" err="1">
                <a:solidFill>
                  <a:schemeClr val="tx1"/>
                </a:solidFill>
                <a:latin typeface="Meiryo UI" panose="020B0604030504040204" pitchFamily="50" charset="-128"/>
                <a:ea typeface="Meiryo UI" panose="020B0604030504040204" pitchFamily="50" charset="-128"/>
              </a:rPr>
              <a:t>Xxx</a:t>
            </a:r>
            <a:r>
              <a:rPr kumimoji="1" lang="ja-JP" altLang="en-US" sz="1200" dirty="0">
                <a:solidFill>
                  <a:schemeClr val="tx1"/>
                </a:solidFill>
                <a:latin typeface="Meiryo UI" panose="020B0604030504040204" pitchFamily="50" charset="-128"/>
                <a:ea typeface="Meiryo UI" panose="020B0604030504040204" pitchFamily="50" charset="-128"/>
              </a:rPr>
              <a:t>（セグメント概要、</a:t>
            </a:r>
            <a:r>
              <a:rPr lang="ja-JP" altLang="en-US" sz="1200" dirty="0">
                <a:solidFill>
                  <a:schemeClr val="tx1"/>
                </a:solidFill>
                <a:latin typeface="Meiryo UI" panose="020B0604030504040204" pitchFamily="50" charset="-128"/>
                <a:ea typeface="Meiryo UI" panose="020B0604030504040204" pitchFamily="50" charset="-128"/>
              </a:rPr>
              <a:t>セグメントの選定理由、</a:t>
            </a:r>
            <a:r>
              <a:rPr kumimoji="1" lang="ja-JP" altLang="en-US" sz="1200" dirty="0">
                <a:solidFill>
                  <a:schemeClr val="tx1"/>
                </a:solidFill>
                <a:latin typeface="Meiryo UI" panose="020B0604030504040204" pitchFamily="50" charset="-128"/>
                <a:ea typeface="Meiryo UI" panose="020B0604030504040204" pitchFamily="50" charset="-128"/>
              </a:rPr>
              <a:t>シェアや導入時期の目標など）</a:t>
            </a:r>
          </a:p>
        </p:txBody>
      </p:sp>
      <p:cxnSp>
        <p:nvCxnSpPr>
          <p:cNvPr id="153" name="Straight Connector 13">
            <a:extLst>
              <a:ext uri="{FF2B5EF4-FFF2-40B4-BE49-F238E27FC236}">
                <a16:creationId xmlns:a16="http://schemas.microsoft.com/office/drawing/2014/main" id="{B51D3D2D-1C1F-1BD4-8F49-1FD7066036BD}"/>
              </a:ext>
            </a:extLst>
          </p:cNvPr>
          <p:cNvCxnSpPr>
            <a:cxnSpLocks/>
          </p:cNvCxnSpPr>
          <p:nvPr/>
        </p:nvCxnSpPr>
        <p:spPr>
          <a:xfrm>
            <a:off x="5603904" y="2557493"/>
            <a:ext cx="0" cy="1812402"/>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59" name="Group 41">
            <a:extLst>
              <a:ext uri="{FF2B5EF4-FFF2-40B4-BE49-F238E27FC236}">
                <a16:creationId xmlns:a16="http://schemas.microsoft.com/office/drawing/2014/main" id="{080F47FB-BB38-28D8-172C-5A2A2491A2A7}"/>
              </a:ext>
            </a:extLst>
          </p:cNvPr>
          <p:cNvGrpSpPr/>
          <p:nvPr/>
        </p:nvGrpSpPr>
        <p:grpSpPr>
          <a:xfrm rot="10800000" flipH="1">
            <a:off x="5505175" y="3355694"/>
            <a:ext cx="216000" cy="216000"/>
            <a:chOff x="5937564" y="3833745"/>
            <a:chExt cx="306171" cy="306910"/>
          </a:xfrm>
        </p:grpSpPr>
        <p:sp>
          <p:nvSpPr>
            <p:cNvPr id="162" name="Freeform 94">
              <a:extLst>
                <a:ext uri="{FF2B5EF4-FFF2-40B4-BE49-F238E27FC236}">
                  <a16:creationId xmlns:a16="http://schemas.microsoft.com/office/drawing/2014/main" id="{A5FDD791-57F1-B965-56F7-C6AB03F543DA}"/>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63" name="Freeform 95">
              <a:extLst>
                <a:ext uri="{FF2B5EF4-FFF2-40B4-BE49-F238E27FC236}">
                  <a16:creationId xmlns:a16="http://schemas.microsoft.com/office/drawing/2014/main" id="{6B4A826B-D24F-6310-D65F-C3EBF859218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cxnSp>
        <p:nvCxnSpPr>
          <p:cNvPr id="167" name="Straight Connector 13">
            <a:extLst>
              <a:ext uri="{FF2B5EF4-FFF2-40B4-BE49-F238E27FC236}">
                <a16:creationId xmlns:a16="http://schemas.microsoft.com/office/drawing/2014/main" id="{A7F0F778-4AF9-210F-9130-49BEFE1F1AD7}"/>
              </a:ext>
            </a:extLst>
          </p:cNvPr>
          <p:cNvCxnSpPr>
            <a:cxnSpLocks/>
          </p:cNvCxnSpPr>
          <p:nvPr/>
        </p:nvCxnSpPr>
        <p:spPr>
          <a:xfrm>
            <a:off x="5603904" y="4460438"/>
            <a:ext cx="0" cy="1812402"/>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68" name="Group 41">
            <a:extLst>
              <a:ext uri="{FF2B5EF4-FFF2-40B4-BE49-F238E27FC236}">
                <a16:creationId xmlns:a16="http://schemas.microsoft.com/office/drawing/2014/main" id="{20231BDD-4755-9425-A4E2-4AEE5C035CE9}"/>
              </a:ext>
            </a:extLst>
          </p:cNvPr>
          <p:cNvGrpSpPr/>
          <p:nvPr/>
        </p:nvGrpSpPr>
        <p:grpSpPr>
          <a:xfrm rot="10800000" flipH="1">
            <a:off x="5505175" y="5258639"/>
            <a:ext cx="216000" cy="216000"/>
            <a:chOff x="5937564" y="3833745"/>
            <a:chExt cx="306171" cy="306910"/>
          </a:xfrm>
        </p:grpSpPr>
        <p:sp>
          <p:nvSpPr>
            <p:cNvPr id="169" name="Freeform 94">
              <a:extLst>
                <a:ext uri="{FF2B5EF4-FFF2-40B4-BE49-F238E27FC236}">
                  <a16:creationId xmlns:a16="http://schemas.microsoft.com/office/drawing/2014/main" id="{6B6CACCE-CB83-78FC-CBCE-0E327C6A2221}"/>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0" name="Freeform 95">
              <a:extLst>
                <a:ext uri="{FF2B5EF4-FFF2-40B4-BE49-F238E27FC236}">
                  <a16:creationId xmlns:a16="http://schemas.microsoft.com/office/drawing/2014/main" id="{1D2B385F-8C21-CAB6-8E93-88C1F9E98494}"/>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10" name="正方形/長方形 9">
            <a:extLst>
              <a:ext uri="{FF2B5EF4-FFF2-40B4-BE49-F238E27FC236}">
                <a16:creationId xmlns:a16="http://schemas.microsoft.com/office/drawing/2014/main" id="{FE0B20EB-2EE1-0C52-D1E5-FA3147BA690A}"/>
              </a:ext>
            </a:extLst>
          </p:cNvPr>
          <p:cNvSpPr/>
          <p:nvPr/>
        </p:nvSpPr>
        <p:spPr>
          <a:xfrm>
            <a:off x="1928723" y="2364357"/>
            <a:ext cx="7868093" cy="363848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積極的に巻き込みを狙うセグメント</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→市場となるセグメントの概要（現状、将来性など）、セグメントの選定理由、獲得を狙うシェアと達成時期などを記載すること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ターゲット顧客とその選定理由、申請時点での交渉状況</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セグメントごとに</a:t>
            </a:r>
            <a:r>
              <a:rPr kumimoji="1" lang="ja-JP" altLang="en-US" sz="1400" dirty="0">
                <a:solidFill>
                  <a:srgbClr val="FF0000"/>
                </a:solidFill>
                <a:latin typeface="Meiryo UI" panose="020B0604030504040204" pitchFamily="50" charset="-128"/>
                <a:ea typeface="Meiryo UI" panose="020B0604030504040204" pitchFamily="50" charset="-128"/>
              </a:rPr>
              <a:t>ターゲット顧客を設定し、その選定理由とともに、交渉状況についても記載すること。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交渉状況</a:t>
            </a:r>
            <a:r>
              <a:rPr lang="ja-JP" altLang="en-US" sz="1400" dirty="0">
                <a:solidFill>
                  <a:srgbClr val="FF0000"/>
                </a:solidFill>
                <a:latin typeface="Meiryo UI" panose="020B0604030504040204" pitchFamily="50" charset="-128"/>
                <a:ea typeface="Meiryo UI" panose="020B0604030504040204" pitchFamily="50" charset="-128"/>
              </a:rPr>
              <a:t>は、以下の凡例に基づきステータスを記入したうえで、詳細を可能な範囲で記載すること。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◯：顧客と交渉済み（契約済み）</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：顧客と交渉中</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ー：自社内で検討中</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476361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C48EB3-7477-B07A-46EC-8E91D1E7812B}"/>
            </a:ext>
          </a:extLst>
        </p:cNvPr>
        <p:cNvGrpSpPr/>
        <p:nvPr/>
      </p:nvGrpSpPr>
      <p:grpSpPr>
        <a:xfrm>
          <a:off x="0" y="0"/>
          <a:ext cx="0" cy="0"/>
          <a:chOff x="0" y="0"/>
          <a:chExt cx="0" cy="0"/>
        </a:xfrm>
      </p:grpSpPr>
      <p:sp>
        <p:nvSpPr>
          <p:cNvPr id="4" name="正方形/長方形 3">
            <a:extLst>
              <a:ext uri="{FF2B5EF4-FFF2-40B4-BE49-F238E27FC236}">
                <a16:creationId xmlns:a16="http://schemas.microsoft.com/office/drawing/2014/main" id="{F3347E0C-A88A-2F84-0971-6517EF9760F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6" name="Title 1">
            <a:extLst>
              <a:ext uri="{FF2B5EF4-FFF2-40B4-BE49-F238E27FC236}">
                <a16:creationId xmlns:a16="http://schemas.microsoft.com/office/drawing/2014/main" id="{54AFB20A-DC6B-8E7E-2CCC-B720B792242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グリーン市場獲得に向けた事業戦略（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20" name="Title 1">
            <a:extLst>
              <a:ext uri="{FF2B5EF4-FFF2-40B4-BE49-F238E27FC236}">
                <a16:creationId xmlns:a16="http://schemas.microsoft.com/office/drawing/2014/main" id="{9B19418D-9CF5-9FE5-4970-BCD13ADF99F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需要家の巻き込みに向けて、</a:t>
            </a:r>
            <a:r>
              <a:rPr lang="en-US" altLang="ja-JP" dirty="0" err="1">
                <a:solidFill>
                  <a:schemeClr val="tx1"/>
                </a:solidFill>
              </a:rPr>
              <a:t>Xx</a:t>
            </a:r>
            <a:r>
              <a:rPr lang="ja-JP" altLang="en-US" dirty="0">
                <a:solidFill>
                  <a:schemeClr val="tx1"/>
                </a:solidFill>
              </a:rPr>
              <a:t>に取り組む</a:t>
            </a:r>
            <a:endParaRPr lang="en-US" altLang="ja-JP" dirty="0">
              <a:solidFill>
                <a:schemeClr val="tx1"/>
              </a:solidFill>
            </a:endParaRPr>
          </a:p>
        </p:txBody>
      </p:sp>
      <p:cxnSp>
        <p:nvCxnSpPr>
          <p:cNvPr id="21" name="直線コネクタ 20">
            <a:extLst>
              <a:ext uri="{FF2B5EF4-FFF2-40B4-BE49-F238E27FC236}">
                <a16:creationId xmlns:a16="http://schemas.microsoft.com/office/drawing/2014/main" id="{4A11B2F2-6D23-0664-95C7-A785F279B9B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0" name="グループ化 9">
            <a:extLst>
              <a:ext uri="{FF2B5EF4-FFF2-40B4-BE49-F238E27FC236}">
                <a16:creationId xmlns:a16="http://schemas.microsoft.com/office/drawing/2014/main" id="{12787B02-9B24-17FE-6CAB-BB9A4A0260C3}"/>
              </a:ext>
            </a:extLst>
          </p:cNvPr>
          <p:cNvGrpSpPr/>
          <p:nvPr/>
        </p:nvGrpSpPr>
        <p:grpSpPr>
          <a:xfrm>
            <a:off x="180000" y="1659077"/>
            <a:ext cx="2250163" cy="360000"/>
            <a:chOff x="543578" y="1377175"/>
            <a:chExt cx="5239039" cy="360000"/>
          </a:xfrm>
        </p:grpSpPr>
        <p:cxnSp>
          <p:nvCxnSpPr>
            <p:cNvPr id="12" name="Straight Connector 18">
              <a:extLst>
                <a:ext uri="{FF2B5EF4-FFF2-40B4-BE49-F238E27FC236}">
                  <a16:creationId xmlns:a16="http://schemas.microsoft.com/office/drawing/2014/main" id="{5A232A11-000C-00AE-6E24-B276B5E03F53}"/>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7" name="TextBox 23">
              <a:extLst>
                <a:ext uri="{FF2B5EF4-FFF2-40B4-BE49-F238E27FC236}">
                  <a16:creationId xmlns:a16="http://schemas.microsoft.com/office/drawing/2014/main" id="{015F475F-28F2-743C-4FFE-22F8735C653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実施する取組</a:t>
              </a:r>
              <a:endParaRPr lang="en-US" altLang="ja-JP" dirty="0">
                <a:solidFill>
                  <a:schemeClr val="tx1"/>
                </a:solidFill>
              </a:endParaRPr>
            </a:p>
          </p:txBody>
        </p:sp>
      </p:grpSp>
      <p:sp>
        <p:nvSpPr>
          <p:cNvPr id="18" name="正方形/長方形 17">
            <a:extLst>
              <a:ext uri="{FF2B5EF4-FFF2-40B4-BE49-F238E27FC236}">
                <a16:creationId xmlns:a16="http://schemas.microsoft.com/office/drawing/2014/main" id="{D1A205E6-E564-8B0C-275C-F1BC50A2D0A1}"/>
              </a:ext>
            </a:extLst>
          </p:cNvPr>
          <p:cNvSpPr/>
          <p:nvPr/>
        </p:nvSpPr>
        <p:spPr>
          <a:xfrm>
            <a:off x="180001" y="2135154"/>
            <a:ext cx="2250162"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558C62C5-1919-9E76-BFD2-114C03BAE1F3}"/>
              </a:ext>
            </a:extLst>
          </p:cNvPr>
          <p:cNvSpPr/>
          <p:nvPr/>
        </p:nvSpPr>
        <p:spPr>
          <a:xfrm>
            <a:off x="180001" y="3624954"/>
            <a:ext cx="2250162"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520285C-378C-7865-A8D4-1AB620062FCC}"/>
              </a:ext>
            </a:extLst>
          </p:cNvPr>
          <p:cNvSpPr/>
          <p:nvPr/>
        </p:nvSpPr>
        <p:spPr>
          <a:xfrm>
            <a:off x="180001" y="5114754"/>
            <a:ext cx="2250162"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grpSp>
        <p:nvGrpSpPr>
          <p:cNvPr id="25" name="グループ化 24">
            <a:extLst>
              <a:ext uri="{FF2B5EF4-FFF2-40B4-BE49-F238E27FC236}">
                <a16:creationId xmlns:a16="http://schemas.microsoft.com/office/drawing/2014/main" id="{C855FCA9-360F-9D45-E4A7-7139CC412B12}"/>
              </a:ext>
            </a:extLst>
          </p:cNvPr>
          <p:cNvGrpSpPr/>
          <p:nvPr/>
        </p:nvGrpSpPr>
        <p:grpSpPr>
          <a:xfrm>
            <a:off x="6074094" y="1659077"/>
            <a:ext cx="5961905" cy="360000"/>
            <a:chOff x="543578" y="1377175"/>
            <a:chExt cx="5239039" cy="360000"/>
          </a:xfrm>
        </p:grpSpPr>
        <p:cxnSp>
          <p:nvCxnSpPr>
            <p:cNvPr id="26" name="Straight Connector 18">
              <a:extLst>
                <a:ext uri="{FF2B5EF4-FFF2-40B4-BE49-F238E27FC236}">
                  <a16:creationId xmlns:a16="http://schemas.microsoft.com/office/drawing/2014/main" id="{BD0E0FE0-CE76-8BE8-D2EC-7192E900CA99}"/>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7" name="TextBox 23">
              <a:extLst>
                <a:ext uri="{FF2B5EF4-FFF2-40B4-BE49-F238E27FC236}">
                  <a16:creationId xmlns:a16="http://schemas.microsoft.com/office/drawing/2014/main" id="{72BB316F-98BD-A833-794A-59996318FB4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取組の詳細及び工夫するポイント</a:t>
              </a:r>
              <a:endParaRPr lang="en-US" altLang="ja-JP" dirty="0">
                <a:solidFill>
                  <a:schemeClr val="tx1"/>
                </a:solidFill>
              </a:endParaRPr>
            </a:p>
          </p:txBody>
        </p:sp>
      </p:grpSp>
      <p:sp>
        <p:nvSpPr>
          <p:cNvPr id="28" name="正方形/長方形 27">
            <a:extLst>
              <a:ext uri="{FF2B5EF4-FFF2-40B4-BE49-F238E27FC236}">
                <a16:creationId xmlns:a16="http://schemas.microsoft.com/office/drawing/2014/main" id="{91FC91EE-AE3F-94EF-06AA-D1FC3C87EA83}"/>
              </a:ext>
            </a:extLst>
          </p:cNvPr>
          <p:cNvSpPr/>
          <p:nvPr/>
        </p:nvSpPr>
        <p:spPr>
          <a:xfrm>
            <a:off x="6074095" y="2135154"/>
            <a:ext cx="5961906"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4DB2EF42-5FF3-2268-80CC-63211E2F35B4}"/>
              </a:ext>
            </a:extLst>
          </p:cNvPr>
          <p:cNvSpPr/>
          <p:nvPr/>
        </p:nvSpPr>
        <p:spPr>
          <a:xfrm>
            <a:off x="6074095" y="3624954"/>
            <a:ext cx="5961906"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DBDE52FD-35D1-2DEF-CB44-2A6BB121E9FF}"/>
              </a:ext>
            </a:extLst>
          </p:cNvPr>
          <p:cNvSpPr/>
          <p:nvPr/>
        </p:nvSpPr>
        <p:spPr>
          <a:xfrm>
            <a:off x="6074095" y="5114754"/>
            <a:ext cx="5961906"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grpSp>
        <p:nvGrpSpPr>
          <p:cNvPr id="3" name="グループ化 2">
            <a:extLst>
              <a:ext uri="{FF2B5EF4-FFF2-40B4-BE49-F238E27FC236}">
                <a16:creationId xmlns:a16="http://schemas.microsoft.com/office/drawing/2014/main" id="{8693CEE4-128B-98F5-7AF9-3831AD95C797}"/>
              </a:ext>
            </a:extLst>
          </p:cNvPr>
          <p:cNvGrpSpPr/>
          <p:nvPr/>
        </p:nvGrpSpPr>
        <p:grpSpPr>
          <a:xfrm>
            <a:off x="2579218" y="1659077"/>
            <a:ext cx="1596175" cy="360000"/>
            <a:chOff x="543578" y="1377175"/>
            <a:chExt cx="5239039" cy="360000"/>
          </a:xfrm>
        </p:grpSpPr>
        <p:cxnSp>
          <p:nvCxnSpPr>
            <p:cNvPr id="8" name="Straight Connector 18">
              <a:extLst>
                <a:ext uri="{FF2B5EF4-FFF2-40B4-BE49-F238E27FC236}">
                  <a16:creationId xmlns:a16="http://schemas.microsoft.com/office/drawing/2014/main" id="{DDFBAE37-DAD4-D3C8-1F26-84F82A67744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TextBox 23">
              <a:extLst>
                <a:ext uri="{FF2B5EF4-FFF2-40B4-BE49-F238E27FC236}">
                  <a16:creationId xmlns:a16="http://schemas.microsoft.com/office/drawing/2014/main" id="{71A4B257-6516-168D-B642-4C19F4047E5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実施時期</a:t>
              </a:r>
              <a:endParaRPr lang="en-US" altLang="ja-JP" dirty="0">
                <a:solidFill>
                  <a:schemeClr val="tx1"/>
                </a:solidFill>
              </a:endParaRPr>
            </a:p>
          </p:txBody>
        </p:sp>
      </p:grpSp>
      <p:sp>
        <p:nvSpPr>
          <p:cNvPr id="19" name="正方形/長方形 18">
            <a:extLst>
              <a:ext uri="{FF2B5EF4-FFF2-40B4-BE49-F238E27FC236}">
                <a16:creationId xmlns:a16="http://schemas.microsoft.com/office/drawing/2014/main" id="{8F626F0E-8500-231D-3D61-D1AF41DFE449}"/>
              </a:ext>
            </a:extLst>
          </p:cNvPr>
          <p:cNvSpPr/>
          <p:nvPr/>
        </p:nvSpPr>
        <p:spPr>
          <a:xfrm>
            <a:off x="2579219" y="21351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B1D24F58-C2A6-0B55-BD5E-3F5E9E841B1B}"/>
              </a:ext>
            </a:extLst>
          </p:cNvPr>
          <p:cNvSpPr/>
          <p:nvPr/>
        </p:nvSpPr>
        <p:spPr>
          <a:xfrm>
            <a:off x="2579219" y="36249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0AF2F6EF-611C-196F-C186-53289EB2D6FA}"/>
              </a:ext>
            </a:extLst>
          </p:cNvPr>
          <p:cNvSpPr/>
          <p:nvPr/>
        </p:nvSpPr>
        <p:spPr>
          <a:xfrm>
            <a:off x="2579219" y="51147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grpSp>
        <p:nvGrpSpPr>
          <p:cNvPr id="37" name="グループ化 36">
            <a:extLst>
              <a:ext uri="{FF2B5EF4-FFF2-40B4-BE49-F238E27FC236}">
                <a16:creationId xmlns:a16="http://schemas.microsoft.com/office/drawing/2014/main" id="{6CA65A4B-0A75-69F6-8445-100FD4009DD4}"/>
              </a:ext>
            </a:extLst>
          </p:cNvPr>
          <p:cNvGrpSpPr/>
          <p:nvPr/>
        </p:nvGrpSpPr>
        <p:grpSpPr>
          <a:xfrm>
            <a:off x="4330061" y="1659077"/>
            <a:ext cx="1596175" cy="360000"/>
            <a:chOff x="543578" y="1377175"/>
            <a:chExt cx="5239039" cy="360000"/>
          </a:xfrm>
        </p:grpSpPr>
        <p:cxnSp>
          <p:nvCxnSpPr>
            <p:cNvPr id="38" name="Straight Connector 18">
              <a:extLst>
                <a:ext uri="{FF2B5EF4-FFF2-40B4-BE49-F238E27FC236}">
                  <a16:creationId xmlns:a16="http://schemas.microsoft.com/office/drawing/2014/main" id="{764AF52E-653D-D790-BFDF-51A3686AE29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9" name="TextBox 23">
              <a:extLst>
                <a:ext uri="{FF2B5EF4-FFF2-40B4-BE49-F238E27FC236}">
                  <a16:creationId xmlns:a16="http://schemas.microsoft.com/office/drawing/2014/main" id="{88C32237-CAB1-23DC-33A2-BD9D04BFD440}"/>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ターゲット</a:t>
              </a:r>
              <a:endParaRPr lang="en-US" altLang="ja-JP" dirty="0">
                <a:solidFill>
                  <a:schemeClr val="tx1"/>
                </a:solidFill>
              </a:endParaRPr>
            </a:p>
          </p:txBody>
        </p:sp>
      </p:grpSp>
      <p:sp>
        <p:nvSpPr>
          <p:cNvPr id="40" name="正方形/長方形 39">
            <a:extLst>
              <a:ext uri="{FF2B5EF4-FFF2-40B4-BE49-F238E27FC236}">
                <a16:creationId xmlns:a16="http://schemas.microsoft.com/office/drawing/2014/main" id="{7B80657F-FCBC-2C1F-BA9E-58A9394FF360}"/>
              </a:ext>
            </a:extLst>
          </p:cNvPr>
          <p:cNvSpPr/>
          <p:nvPr/>
        </p:nvSpPr>
        <p:spPr>
          <a:xfrm>
            <a:off x="4330062" y="21351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9B5F1E53-4912-6B3B-4C2B-879A00A9889D}"/>
              </a:ext>
            </a:extLst>
          </p:cNvPr>
          <p:cNvSpPr/>
          <p:nvPr/>
        </p:nvSpPr>
        <p:spPr>
          <a:xfrm>
            <a:off x="4330062" y="36249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3DEC133E-EB24-BFFA-F5E4-FBC72933E3E7}"/>
              </a:ext>
            </a:extLst>
          </p:cNvPr>
          <p:cNvSpPr/>
          <p:nvPr/>
        </p:nvSpPr>
        <p:spPr>
          <a:xfrm>
            <a:off x="4330062" y="51147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19801375-EBE8-1CF7-F6DE-F83D20E466B2}"/>
              </a:ext>
            </a:extLst>
          </p:cNvPr>
          <p:cNvSpPr/>
          <p:nvPr/>
        </p:nvSpPr>
        <p:spPr>
          <a:xfrm>
            <a:off x="2228407" y="281016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実施する取組、実施時期、ターゲット</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→生産開始前の初期段階から、生産開始後までの需要家の巻き込みとして、想定顧客に対するアプローチ方法を記載すること。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取組の詳細及び工夫するポイント</a:t>
            </a:r>
            <a:br>
              <a:rPr kumimoji="1"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→可能な限り詳細に記載すること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624351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9F66C2-A3AB-F946-1213-A054115BE30F}"/>
            </a:ext>
          </a:extLst>
        </p:cNvPr>
        <p:cNvGrpSpPr/>
        <p:nvPr/>
      </p:nvGrpSpPr>
      <p:grpSpPr>
        <a:xfrm>
          <a:off x="0" y="0"/>
          <a:ext cx="0" cy="0"/>
          <a:chOff x="0" y="0"/>
          <a:chExt cx="0" cy="0"/>
        </a:xfrm>
      </p:grpSpPr>
      <p:sp>
        <p:nvSpPr>
          <p:cNvPr id="2" name="TextBox 24">
            <a:extLst>
              <a:ext uri="{FF2B5EF4-FFF2-40B4-BE49-F238E27FC236}">
                <a16:creationId xmlns:a16="http://schemas.microsoft.com/office/drawing/2014/main" id="{B7EC26AB-BA1B-27DE-1A73-482E341B0392}"/>
              </a:ext>
            </a:extLst>
          </p:cNvPr>
          <p:cNvSpPr txBox="1"/>
          <p:nvPr/>
        </p:nvSpPr>
        <p:spPr>
          <a:xfrm>
            <a:off x="180001" y="2125122"/>
            <a:ext cx="3585172"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98E6C688-9F65-ADBB-FBEE-B40243E2325C}"/>
              </a:ext>
            </a:extLst>
          </p:cNvPr>
          <p:cNvSpPr txBox="1"/>
          <p:nvPr/>
        </p:nvSpPr>
        <p:spPr>
          <a:xfrm>
            <a:off x="4582379" y="2125122"/>
            <a:ext cx="7453620" cy="157730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計画</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根拠</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grpSp>
        <p:nvGrpSpPr>
          <p:cNvPr id="5" name="グループ化 4">
            <a:extLst>
              <a:ext uri="{FF2B5EF4-FFF2-40B4-BE49-F238E27FC236}">
                <a16:creationId xmlns:a16="http://schemas.microsoft.com/office/drawing/2014/main" id="{4E215C26-F6F7-983A-EAA0-4763CC8D0881}"/>
              </a:ext>
            </a:extLst>
          </p:cNvPr>
          <p:cNvGrpSpPr/>
          <p:nvPr/>
        </p:nvGrpSpPr>
        <p:grpSpPr>
          <a:xfrm>
            <a:off x="180000" y="1659209"/>
            <a:ext cx="3543418" cy="288000"/>
            <a:chOff x="156000" y="1879963"/>
            <a:chExt cx="5760000" cy="288000"/>
          </a:xfrm>
        </p:grpSpPr>
        <p:sp>
          <p:nvSpPr>
            <p:cNvPr id="7" name="正方形/長方形 6">
              <a:extLst>
                <a:ext uri="{FF2B5EF4-FFF2-40B4-BE49-F238E27FC236}">
                  <a16:creationId xmlns:a16="http://schemas.microsoft.com/office/drawing/2014/main" id="{3AFACE66-6853-9125-2AD6-EE7ED4B7392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今後入手困難になる可能性のある原材料</a:t>
              </a:r>
            </a:p>
          </p:txBody>
        </p:sp>
        <p:cxnSp>
          <p:nvCxnSpPr>
            <p:cNvPr id="8" name="直線コネクタ 7">
              <a:extLst>
                <a:ext uri="{FF2B5EF4-FFF2-40B4-BE49-F238E27FC236}">
                  <a16:creationId xmlns:a16="http://schemas.microsoft.com/office/drawing/2014/main" id="{5CE4F8A9-2827-9F49-0D76-A2A8153F047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EE545F76-DA4E-3F81-8997-085927B0135D}"/>
              </a:ext>
            </a:extLst>
          </p:cNvPr>
          <p:cNvGrpSpPr/>
          <p:nvPr/>
        </p:nvGrpSpPr>
        <p:grpSpPr>
          <a:xfrm>
            <a:off x="4582379" y="1659209"/>
            <a:ext cx="7453621" cy="288000"/>
            <a:chOff x="156000" y="1879963"/>
            <a:chExt cx="5760000" cy="288000"/>
          </a:xfrm>
        </p:grpSpPr>
        <p:sp>
          <p:nvSpPr>
            <p:cNvPr id="12" name="正方形/長方形 11">
              <a:extLst>
                <a:ext uri="{FF2B5EF4-FFF2-40B4-BE49-F238E27FC236}">
                  <a16:creationId xmlns:a16="http://schemas.microsoft.com/office/drawing/2014/main" id="{91E7E0B7-E808-BED4-44CB-E9DE67485A7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安定的な確保に関する計画</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D66E997D-B25F-E3A0-9A4E-B4C3BB483F5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BB682C28-F24B-C9DA-D22D-74C95F8468A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bg1">
                    <a:lumMod val="50000"/>
                  </a:schemeClr>
                </a:solidFill>
              </a:rPr>
              <a:t>③ア</a:t>
            </a:r>
            <a:r>
              <a:rPr lang="en-US" altLang="ja-JP" sz="2000" dirty="0">
                <a:solidFill>
                  <a:schemeClr val="bg1">
                    <a:lumMod val="50000"/>
                  </a:schemeClr>
                </a:solidFill>
              </a:rPr>
              <a:t> </a:t>
            </a:r>
            <a:r>
              <a:rPr lang="ja-JP" altLang="en-US" sz="2000" dirty="0">
                <a:solidFill>
                  <a:schemeClr val="bg1">
                    <a:lumMod val="50000"/>
                  </a:schemeClr>
                </a:solidFill>
              </a:rPr>
              <a:t>グリーン市場獲得に向けた事業戦略（</a:t>
            </a:r>
            <a:r>
              <a:rPr lang="en-US" altLang="ja-JP" sz="2000" dirty="0">
                <a:solidFill>
                  <a:schemeClr val="bg1">
                    <a:lumMod val="50000"/>
                  </a:schemeClr>
                </a:solidFill>
              </a:rPr>
              <a:t>ⅲ</a:t>
            </a:r>
            <a:r>
              <a:rPr lang="ja-JP" altLang="en-US" sz="2000" dirty="0">
                <a:solidFill>
                  <a:schemeClr val="bg1">
                    <a:lumMod val="50000"/>
                  </a:schemeClr>
                </a:solidFill>
              </a:rPr>
              <a:t>）　</a:t>
            </a:r>
          </a:p>
        </p:txBody>
      </p:sp>
      <p:sp>
        <p:nvSpPr>
          <p:cNvPr id="16" name="Title 1">
            <a:extLst>
              <a:ext uri="{FF2B5EF4-FFF2-40B4-BE49-F238E27FC236}">
                <a16:creationId xmlns:a16="http://schemas.microsoft.com/office/drawing/2014/main" id="{83D49863-1D5F-A750-3641-0759FF4CF90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本事業では、安定供給リスクのある</a:t>
            </a:r>
            <a:r>
              <a:rPr kumimoji="1" lang="en-US" altLang="ja-JP" dirty="0">
                <a:solidFill>
                  <a:schemeClr val="tx1"/>
                </a:solidFill>
              </a:rPr>
              <a:t>xx</a:t>
            </a:r>
            <a:r>
              <a:rPr kumimoji="1" lang="ja-JP" altLang="en-US" dirty="0">
                <a:solidFill>
                  <a:schemeClr val="tx1"/>
                </a:solidFill>
              </a:rPr>
              <a:t>を使用するが、</a:t>
            </a:r>
            <a:r>
              <a:rPr kumimoji="1" lang="en-US" altLang="ja-JP" dirty="0">
                <a:solidFill>
                  <a:schemeClr val="tx1"/>
                </a:solidFill>
              </a:rPr>
              <a:t>xx</a:t>
            </a:r>
            <a:r>
              <a:rPr kumimoji="1" lang="ja-JP" altLang="en-US" dirty="0">
                <a:solidFill>
                  <a:schemeClr val="tx1"/>
                </a:solidFill>
              </a:rPr>
              <a:t>の対策を取り、安定確保を目指す</a:t>
            </a:r>
            <a:endParaRPr kumimoji="1" lang="en-US" altLang="ja-JP" dirty="0">
              <a:solidFill>
                <a:schemeClr val="tx1"/>
              </a:solidFill>
            </a:endParaRPr>
          </a:p>
        </p:txBody>
      </p:sp>
      <p:cxnSp>
        <p:nvCxnSpPr>
          <p:cNvPr id="17" name="直線コネクタ 16">
            <a:extLst>
              <a:ext uri="{FF2B5EF4-FFF2-40B4-BE49-F238E27FC236}">
                <a16:creationId xmlns:a16="http://schemas.microsoft.com/office/drawing/2014/main" id="{94513154-6264-AF4E-34C6-D8DEDA7C2A1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6" name="グループ化 5">
            <a:extLst>
              <a:ext uri="{FF2B5EF4-FFF2-40B4-BE49-F238E27FC236}">
                <a16:creationId xmlns:a16="http://schemas.microsoft.com/office/drawing/2014/main" id="{D8930959-445B-66B4-F9E3-0EC1DA3E2808}"/>
              </a:ext>
            </a:extLst>
          </p:cNvPr>
          <p:cNvGrpSpPr/>
          <p:nvPr/>
        </p:nvGrpSpPr>
        <p:grpSpPr>
          <a:xfrm>
            <a:off x="4044898" y="2056250"/>
            <a:ext cx="216000" cy="4509024"/>
            <a:chOff x="6120034" y="2151659"/>
            <a:chExt cx="216000" cy="4509024"/>
          </a:xfrm>
        </p:grpSpPr>
        <p:cxnSp>
          <p:nvCxnSpPr>
            <p:cNvPr id="9" name="Straight Connector 40">
              <a:extLst>
                <a:ext uri="{FF2B5EF4-FFF2-40B4-BE49-F238E27FC236}">
                  <a16:creationId xmlns:a16="http://schemas.microsoft.com/office/drawing/2014/main" id="{143A5336-DC47-87F4-CB94-CDECF53C4EC9}"/>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5" name="Freeform 94">
              <a:extLst>
                <a:ext uri="{FF2B5EF4-FFF2-40B4-BE49-F238E27FC236}">
                  <a16:creationId xmlns:a16="http://schemas.microsoft.com/office/drawing/2014/main" id="{A5012EE2-596B-6315-3ACE-EE7CD008B18C}"/>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0" name="正方形/長方形 19">
            <a:extLst>
              <a:ext uri="{FF2B5EF4-FFF2-40B4-BE49-F238E27FC236}">
                <a16:creationId xmlns:a16="http://schemas.microsoft.com/office/drawing/2014/main" id="{2D7DA05E-D482-1A26-A119-56D25C00EFF0}"/>
              </a:ext>
            </a:extLst>
          </p:cNvPr>
          <p:cNvSpPr/>
          <p:nvPr/>
        </p:nvSpPr>
        <p:spPr>
          <a:xfrm>
            <a:off x="1951709" y="2201006"/>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今後入手困難になる可能性のある原材料・安定的な確保に関する計画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→当該製品の製造にあたって、今後入手困難になる可能性のある原材料があれば、その具体的な内容と安定的な確保に関する計画について、その根拠とともに記載すること。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CFD96FDB-AD88-F884-BD25-E90BD66E2962}"/>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Tree>
    <p:extLst>
      <p:ext uri="{BB962C8B-B14F-4D97-AF65-F5344CB8AC3E}">
        <p14:creationId xmlns:p14="http://schemas.microsoft.com/office/powerpoint/2010/main" val="40384898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C17C5A-90A4-AF52-7A03-2E9FB3D97ED2}"/>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5EE4EF6A-FEC7-DF29-7104-1D0A2DDDAD4E}"/>
              </a:ext>
            </a:extLst>
          </p:cNvPr>
          <p:cNvGraphicFramePr>
            <a:graphicFrameLocks noChangeAspect="1"/>
          </p:cNvGraphicFramePr>
          <p:nvPr>
            <p:custDataLst>
              <p:tags r:id="rId1"/>
            </p:custDataLst>
            <p:extLst>
              <p:ext uri="{D42A27DB-BD31-4B8C-83A1-F6EECF244321}">
                <p14:modId xmlns:p14="http://schemas.microsoft.com/office/powerpoint/2010/main" val="38027229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0" name="正方形/長方形 19">
            <a:extLst>
              <a:ext uri="{FF2B5EF4-FFF2-40B4-BE49-F238E27FC236}">
                <a16:creationId xmlns:a16="http://schemas.microsoft.com/office/drawing/2014/main" id="{0E4AE22A-30D5-B879-FA31-CDDF6C0D1BCF}"/>
              </a:ext>
            </a:extLst>
          </p:cNvPr>
          <p:cNvSpPr/>
          <p:nvPr/>
        </p:nvSpPr>
        <p:spPr>
          <a:xfrm>
            <a:off x="11152486" y="85758"/>
            <a:ext cx="953793" cy="38082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endParaRPr lang="en-US" altLang="ja-JP" sz="1600" dirty="0">
              <a:latin typeface="Meiryo UI" panose="020B0604030504040204" pitchFamily="50" charset="-128"/>
              <a:ea typeface="Meiryo UI" panose="020B0604030504040204" pitchFamily="50" charset="-128"/>
              <a:cs typeface="+mj-cs"/>
            </a:endParaRPr>
          </a:p>
        </p:txBody>
      </p:sp>
      <p:sp>
        <p:nvSpPr>
          <p:cNvPr id="3" name="Title 1">
            <a:extLst>
              <a:ext uri="{FF2B5EF4-FFF2-40B4-BE49-F238E27FC236}">
                <a16:creationId xmlns:a16="http://schemas.microsoft.com/office/drawing/2014/main" id="{1A5B8A13-39D5-C3EF-F4F5-F0A1F47B058A}"/>
              </a:ext>
            </a:extLst>
          </p:cNvPr>
          <p:cNvSpPr txBox="1">
            <a:spLocks/>
          </p:cNvSpPr>
          <p:nvPr/>
        </p:nvSpPr>
        <p:spPr>
          <a:xfrm>
            <a:off x="180000" y="292726"/>
            <a:ext cx="11085408"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グリーン市場獲得に向けた事業戦略（</a:t>
            </a:r>
            <a:r>
              <a:rPr lang="en-US" altLang="ja-JP" sz="2000" dirty="0">
                <a:solidFill>
                  <a:schemeClr val="tx1">
                    <a:lumMod val="50000"/>
                    <a:lumOff val="50000"/>
                  </a:schemeClr>
                </a:solidFill>
              </a:rPr>
              <a:t>ⅳ</a:t>
            </a:r>
            <a:r>
              <a:rPr lang="ja-JP" altLang="en-US" sz="2000" dirty="0">
                <a:solidFill>
                  <a:schemeClr val="tx1">
                    <a:lumMod val="50000"/>
                    <a:lumOff val="50000"/>
                  </a:schemeClr>
                </a:solidFill>
              </a:rPr>
              <a:t>）　　</a:t>
            </a:r>
          </a:p>
        </p:txBody>
      </p:sp>
      <p:sp>
        <p:nvSpPr>
          <p:cNvPr id="12" name="Title 1">
            <a:extLst>
              <a:ext uri="{FF2B5EF4-FFF2-40B4-BE49-F238E27FC236}">
                <a16:creationId xmlns:a16="http://schemas.microsoft.com/office/drawing/2014/main" id="{DD65199E-27BF-079E-C569-55B944CD3E4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市場</a:t>
            </a:r>
            <a:r>
              <a:rPr kumimoji="1" lang="ja-JP" altLang="en-US" sz="2400" i="0" u="none" strike="noStrike" kern="1200" cap="none" spc="0" normalizeH="0" baseline="0" noProof="0" dirty="0">
                <a:ln>
                  <a:noFill/>
                </a:ln>
                <a:solidFill>
                  <a:schemeClr val="tx1"/>
                </a:solidFill>
                <a:effectLst/>
                <a:uLnTx/>
                <a:uFillTx/>
                <a:sym typeface="Trebuchet MS" panose="020B0603020202020204" pitchFamily="34" charset="0"/>
              </a:rPr>
              <a:t>獲得に向けたクローズ戦略として、</a:t>
            </a:r>
            <a:r>
              <a:rPr kumimoji="1" lang="en-US" altLang="ja-JP" sz="2400" i="0" u="none" strike="noStrike" kern="1200" cap="none" spc="0" normalizeH="0" baseline="0" noProof="0" dirty="0">
                <a:ln>
                  <a:noFill/>
                </a:ln>
                <a:solidFill>
                  <a:schemeClr val="tx1"/>
                </a:solidFill>
                <a:effectLst/>
                <a:uLnTx/>
                <a:uFillTx/>
                <a:sym typeface="Trebuchet MS" panose="020B0603020202020204" pitchFamily="34" charset="0"/>
              </a:rPr>
              <a:t>xx</a:t>
            </a:r>
            <a:r>
              <a:rPr kumimoji="1" lang="ja-JP" altLang="en-US" sz="2400" i="0" u="none" strike="noStrike" kern="1200" cap="none" spc="0" normalizeH="0" baseline="0" noProof="0" dirty="0">
                <a:ln>
                  <a:noFill/>
                </a:ln>
                <a:solidFill>
                  <a:schemeClr val="tx1"/>
                </a:solidFill>
                <a:effectLst/>
                <a:uLnTx/>
                <a:uFillTx/>
                <a:sym typeface="Trebuchet MS" panose="020B0603020202020204" pitchFamily="34" charset="0"/>
              </a:rPr>
              <a:t>を</a:t>
            </a:r>
            <a:r>
              <a:rPr kumimoji="1" lang="ja-JP" altLang="en-US" sz="2400" b="0" i="0" u="none" strike="noStrike" kern="1200" cap="none" spc="0" normalizeH="0" baseline="0" noProof="0" dirty="0">
                <a:ln>
                  <a:noFill/>
                </a:ln>
                <a:solidFill>
                  <a:schemeClr val="tx1"/>
                </a:solidFill>
                <a:effectLst/>
                <a:uLnTx/>
                <a:uFillTx/>
                <a:sym typeface="Trebuchet MS" panose="020B0603020202020204" pitchFamily="34" charset="0"/>
              </a:rPr>
              <a:t>実施する</a:t>
            </a:r>
            <a:endParaRPr kumimoji="1" lang="en-US" altLang="ja-JP" sz="2400" b="0" i="0" u="none" strike="noStrike" kern="1200" cap="none" spc="0" normalizeH="0" baseline="0" noProof="0" dirty="0">
              <a:ln>
                <a:noFill/>
              </a:ln>
              <a:solidFill>
                <a:schemeClr val="tx1"/>
              </a:solidFill>
              <a:effectLst/>
              <a:uLnTx/>
              <a:uFillTx/>
              <a:sym typeface="Trebuchet MS" panose="020B0603020202020204" pitchFamily="34" charset="0"/>
            </a:endParaRPr>
          </a:p>
        </p:txBody>
      </p:sp>
      <p:cxnSp>
        <p:nvCxnSpPr>
          <p:cNvPr id="19" name="直線コネクタ 18">
            <a:extLst>
              <a:ext uri="{FF2B5EF4-FFF2-40B4-BE49-F238E27FC236}">
                <a16:creationId xmlns:a16="http://schemas.microsoft.com/office/drawing/2014/main" id="{37B63C61-4EEE-F34A-2AD5-BFC008D77CA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正方形/長方形 4">
            <a:extLst>
              <a:ext uri="{FF2B5EF4-FFF2-40B4-BE49-F238E27FC236}">
                <a16:creationId xmlns:a16="http://schemas.microsoft.com/office/drawing/2014/main" id="{72163B98-2554-42DC-472E-DCD4F2FCEA42}"/>
              </a:ext>
            </a:extLst>
          </p:cNvPr>
          <p:cNvSpPr/>
          <p:nvPr/>
        </p:nvSpPr>
        <p:spPr>
          <a:xfrm>
            <a:off x="180000" y="2056250"/>
            <a:ext cx="4789120" cy="2163727"/>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前提となる取組方針・考え方</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6A17FD6F-9DE9-48BD-E8B6-3220E6277397}"/>
              </a:ext>
            </a:extLst>
          </p:cNvPr>
          <p:cNvSpPr/>
          <p:nvPr/>
        </p:nvSpPr>
        <p:spPr>
          <a:xfrm>
            <a:off x="180000" y="4401546"/>
            <a:ext cx="4789120" cy="2163727"/>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国内外の動向・自社の取組状況</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23" name="グループ化 22">
            <a:extLst>
              <a:ext uri="{FF2B5EF4-FFF2-40B4-BE49-F238E27FC236}">
                <a16:creationId xmlns:a16="http://schemas.microsoft.com/office/drawing/2014/main" id="{0AF9413C-6472-6148-115C-22677A9AF3C5}"/>
              </a:ext>
            </a:extLst>
          </p:cNvPr>
          <p:cNvGrpSpPr/>
          <p:nvPr/>
        </p:nvGrpSpPr>
        <p:grpSpPr>
          <a:xfrm>
            <a:off x="5054293" y="2056250"/>
            <a:ext cx="216000" cy="4509024"/>
            <a:chOff x="6120034" y="2151659"/>
            <a:chExt cx="216000" cy="4509024"/>
          </a:xfrm>
        </p:grpSpPr>
        <p:cxnSp>
          <p:nvCxnSpPr>
            <p:cNvPr id="24" name="Straight Connector 40">
              <a:extLst>
                <a:ext uri="{FF2B5EF4-FFF2-40B4-BE49-F238E27FC236}">
                  <a16:creationId xmlns:a16="http://schemas.microsoft.com/office/drawing/2014/main" id="{AD27FACE-9D13-0F2B-E9C4-9E09A76FCC2C}"/>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5" name="Freeform 94">
              <a:extLst>
                <a:ext uri="{FF2B5EF4-FFF2-40B4-BE49-F238E27FC236}">
                  <a16:creationId xmlns:a16="http://schemas.microsoft.com/office/drawing/2014/main" id="{689791AD-94BA-2CA0-4ABF-5CB9E8699266}"/>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grpSp>
      <p:grpSp>
        <p:nvGrpSpPr>
          <p:cNvPr id="29" name="グループ化 28">
            <a:extLst>
              <a:ext uri="{FF2B5EF4-FFF2-40B4-BE49-F238E27FC236}">
                <a16:creationId xmlns:a16="http://schemas.microsoft.com/office/drawing/2014/main" id="{30816591-D107-40D5-E7B8-F8DAE3C1A466}"/>
              </a:ext>
            </a:extLst>
          </p:cNvPr>
          <p:cNvGrpSpPr/>
          <p:nvPr/>
        </p:nvGrpSpPr>
        <p:grpSpPr>
          <a:xfrm>
            <a:off x="180000" y="1659209"/>
            <a:ext cx="4733341" cy="288000"/>
            <a:chOff x="156000" y="1879963"/>
            <a:chExt cx="5760000" cy="288000"/>
          </a:xfrm>
        </p:grpSpPr>
        <p:sp>
          <p:nvSpPr>
            <p:cNvPr id="30" name="正方形/長方形 29">
              <a:extLst>
                <a:ext uri="{FF2B5EF4-FFF2-40B4-BE49-F238E27FC236}">
                  <a16:creationId xmlns:a16="http://schemas.microsoft.com/office/drawing/2014/main" id="{E7D98DC3-F46A-A579-6A97-49CE23D8C65D}"/>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戦略検討の背景</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31" name="直線コネクタ 30">
              <a:extLst>
                <a:ext uri="{FF2B5EF4-FFF2-40B4-BE49-F238E27FC236}">
                  <a16:creationId xmlns:a16="http://schemas.microsoft.com/office/drawing/2014/main" id="{96E4925A-C995-BD3D-0D50-381EC5B9E44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2" name="グループ化 31">
            <a:extLst>
              <a:ext uri="{FF2B5EF4-FFF2-40B4-BE49-F238E27FC236}">
                <a16:creationId xmlns:a16="http://schemas.microsoft.com/office/drawing/2014/main" id="{30A8341F-2D66-DE1A-1BFA-F099929C68D0}"/>
              </a:ext>
            </a:extLst>
          </p:cNvPr>
          <p:cNvGrpSpPr/>
          <p:nvPr/>
        </p:nvGrpSpPr>
        <p:grpSpPr>
          <a:xfrm>
            <a:off x="5352159" y="1659209"/>
            <a:ext cx="6616642" cy="288000"/>
            <a:chOff x="156000" y="1879963"/>
            <a:chExt cx="5760000" cy="288000"/>
          </a:xfrm>
        </p:grpSpPr>
        <p:sp>
          <p:nvSpPr>
            <p:cNvPr id="33" name="正方形/長方形 32">
              <a:extLst>
                <a:ext uri="{FF2B5EF4-FFF2-40B4-BE49-F238E27FC236}">
                  <a16:creationId xmlns:a16="http://schemas.microsoft.com/office/drawing/2014/main" id="{DD2947D8-E267-C883-86C0-C06E03550A2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実施するクローズ戦略の概要</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34" name="直線コネクタ 33">
              <a:extLst>
                <a:ext uri="{FF2B5EF4-FFF2-40B4-BE49-F238E27FC236}">
                  <a16:creationId xmlns:a16="http://schemas.microsoft.com/office/drawing/2014/main" id="{5DE701E7-2D72-7021-66E4-0DF95E01802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 name="正方形/長方形 5">
            <a:extLst>
              <a:ext uri="{FF2B5EF4-FFF2-40B4-BE49-F238E27FC236}">
                <a16:creationId xmlns:a16="http://schemas.microsoft.com/office/drawing/2014/main" id="{8D894B75-806F-5E38-C5BC-1E0210CC75B5}"/>
              </a:ext>
            </a:extLst>
          </p:cNvPr>
          <p:cNvSpPr/>
          <p:nvPr/>
        </p:nvSpPr>
        <p:spPr>
          <a:xfrm>
            <a:off x="6096000" y="2056250"/>
            <a:ext cx="5940000" cy="4509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D01BD94-18B2-9208-3E11-E592E57269E5}"/>
              </a:ext>
            </a:extLst>
          </p:cNvPr>
          <p:cNvSpPr/>
          <p:nvPr/>
        </p:nvSpPr>
        <p:spPr>
          <a:xfrm>
            <a:off x="5352159" y="2056250"/>
            <a:ext cx="641513" cy="450902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クローズ</a:t>
            </a:r>
            <a:r>
              <a:rPr kumimoji="1" lang="ja-JP" altLang="en-US" sz="1400" dirty="0">
                <a:solidFill>
                  <a:schemeClr val="tx1"/>
                </a:solidFill>
                <a:latin typeface="Meiryo UI" panose="020B0604030504040204" pitchFamily="50" charset="-128"/>
                <a:ea typeface="Meiryo UI" panose="020B0604030504040204" pitchFamily="50" charset="-128"/>
              </a:rPr>
              <a:t>戦略</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F03FF2CB-93E4-4EC3-A187-A401C50E922B}"/>
              </a:ext>
            </a:extLst>
          </p:cNvPr>
          <p:cNvSpPr/>
          <p:nvPr/>
        </p:nvSpPr>
        <p:spPr>
          <a:xfrm>
            <a:off x="1788657" y="1803209"/>
            <a:ext cx="7868093" cy="4257012"/>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戦略検討の背景</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→以下を全て記載すること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前提となる取組方針</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→間接補助事業の特徴、用途市場の特徴・目標とする販売量・販売時期等を踏まえた上で、市場導入に向けた取組方針（競合他社との差別化シナリオ等）について記載すること。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複数の差別化シナリオを描くことを推奨する。</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国内外の動向・自社の取組状況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→自社の取組状況については、具体的に記載すること。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lang="en-US" altLang="ja-JP" sz="1400" strike="sngStrike" dirty="0">
              <a:solidFill>
                <a:srgbClr val="FF0000"/>
              </a:solidFill>
              <a:highlight>
                <a:srgbClr val="FFFF00"/>
              </a:highlight>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実施するクローズ戦略の概要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→本事業期間に実施するクローズ戦略（知財保護等）の考え方や取組内容を具体的に記載すること。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粒度感は、「自社の取組状況」において例示しているものと同程度以上を推奨。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0392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0D8C06-AAC4-7FBF-C44E-75906E147C00}"/>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5C378E29-30A7-DA39-9CC4-E3C96F67F34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③イ 野心的な目標の実現に向けた実施内容</a:t>
            </a:r>
          </a:p>
        </p:txBody>
      </p:sp>
      <p:sp>
        <p:nvSpPr>
          <p:cNvPr id="3" name="正方形/長方形 2">
            <a:extLst>
              <a:ext uri="{FF2B5EF4-FFF2-40B4-BE49-F238E27FC236}">
                <a16:creationId xmlns:a16="http://schemas.microsoft.com/office/drawing/2014/main" id="{981BEC37-9DB4-DC44-B2F1-436E119F2DC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0A2DA169-8711-630F-F9D9-27901B8DFB1F}"/>
              </a:ext>
            </a:extLst>
          </p:cNvPr>
          <p:cNvGrpSpPr/>
          <p:nvPr/>
        </p:nvGrpSpPr>
        <p:grpSpPr>
          <a:xfrm>
            <a:off x="180000" y="1732958"/>
            <a:ext cx="5702400" cy="288000"/>
            <a:chOff x="156000" y="1879963"/>
            <a:chExt cx="5760000" cy="288000"/>
          </a:xfrm>
        </p:grpSpPr>
        <p:sp>
          <p:nvSpPr>
            <p:cNvPr id="4" name="正方形/長方形 3">
              <a:extLst>
                <a:ext uri="{FF2B5EF4-FFF2-40B4-BE49-F238E27FC236}">
                  <a16:creationId xmlns:a16="http://schemas.microsoft.com/office/drawing/2014/main" id="{554F7416-1882-9108-40AD-B995340DCAFD}"/>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年に向けた製造能力等に関する野心的な目標</a:t>
              </a:r>
              <a:endParaRPr kumimoji="1" lang="ja-JP" altLang="en-US" sz="1400" b="1" dirty="0">
                <a:solidFill>
                  <a:schemeClr val="tx1"/>
                </a:solidFill>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169F4DE4-02BB-BB08-FC3A-8095D0F7C01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D835094D-EB98-AB60-B933-187634657957}"/>
              </a:ext>
            </a:extLst>
          </p:cNvPr>
          <p:cNvGrpSpPr/>
          <p:nvPr/>
        </p:nvGrpSpPr>
        <p:grpSpPr>
          <a:xfrm>
            <a:off x="6333600" y="1732958"/>
            <a:ext cx="5702400" cy="288000"/>
            <a:chOff x="156000" y="1879963"/>
            <a:chExt cx="5760000" cy="288000"/>
          </a:xfrm>
        </p:grpSpPr>
        <p:sp>
          <p:nvSpPr>
            <p:cNvPr id="12" name="正方形/長方形 11">
              <a:extLst>
                <a:ext uri="{FF2B5EF4-FFF2-40B4-BE49-F238E27FC236}">
                  <a16:creationId xmlns:a16="http://schemas.microsoft.com/office/drawing/2014/main" id="{AB23CD5D-C95B-E9D7-7589-D36EE6BD6A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左記の実現に向けた実施内容</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FD469312-59AB-F3D4-BDC2-E13787ABA28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4" name="Straight Connector 40">
            <a:extLst>
              <a:ext uri="{FF2B5EF4-FFF2-40B4-BE49-F238E27FC236}">
                <a16:creationId xmlns:a16="http://schemas.microsoft.com/office/drawing/2014/main" id="{2743800E-DD52-D6CC-4028-FDAA1DC740AA}"/>
              </a:ext>
            </a:extLst>
          </p:cNvPr>
          <p:cNvCxnSpPr>
            <a:cxnSpLocks/>
          </p:cNvCxnSpPr>
          <p:nvPr/>
        </p:nvCxnSpPr>
        <p:spPr>
          <a:xfrm flipV="1">
            <a:off x="6108000" y="2125833"/>
            <a:ext cx="0" cy="4517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18" name="Freeform 94">
            <a:extLst>
              <a:ext uri="{FF2B5EF4-FFF2-40B4-BE49-F238E27FC236}">
                <a16:creationId xmlns:a16="http://schemas.microsoft.com/office/drawing/2014/main" id="{638A4E60-3CDF-0FB9-3ECF-2382B2D1D9BD}"/>
              </a:ext>
            </a:extLst>
          </p:cNvPr>
          <p:cNvSpPr>
            <a:spLocks/>
          </p:cNvSpPr>
          <p:nvPr/>
        </p:nvSpPr>
        <p:spPr bwMode="gray">
          <a:xfrm rot="10800000" flipH="1">
            <a:off x="5988000" y="427650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20" name="Title 1">
            <a:extLst>
              <a:ext uri="{FF2B5EF4-FFF2-40B4-BE49-F238E27FC236}">
                <a16:creationId xmlns:a16="http://schemas.microsoft.com/office/drawing/2014/main" id="{41A86DE2-6402-8702-14E0-5F828EED29B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xx</a:t>
            </a:r>
            <a:r>
              <a:rPr kumimoji="1" lang="ja-JP" altLang="en-US" dirty="0">
                <a:solidFill>
                  <a:schemeClr val="tx1"/>
                </a:solidFill>
              </a:rPr>
              <a:t>を実施することにより、</a:t>
            </a:r>
            <a:r>
              <a:rPr lang="en-US" altLang="ja-JP" dirty="0">
                <a:solidFill>
                  <a:schemeClr val="tx1"/>
                </a:solidFill>
              </a:rPr>
              <a:t>xx</a:t>
            </a:r>
            <a:r>
              <a:rPr lang="ja-JP" altLang="en-US" dirty="0">
                <a:solidFill>
                  <a:schemeClr val="tx1"/>
                </a:solidFill>
              </a:rPr>
              <a:t>を</a:t>
            </a:r>
            <a:r>
              <a:rPr kumimoji="1" lang="ja-JP" altLang="en-US" dirty="0">
                <a:solidFill>
                  <a:schemeClr val="tx1"/>
                </a:solidFill>
              </a:rPr>
              <a:t>達成する</a:t>
            </a:r>
            <a:endParaRPr kumimoji="1" lang="en-US" altLang="ja-JP" dirty="0">
              <a:solidFill>
                <a:schemeClr val="tx1"/>
              </a:solidFill>
            </a:endParaRPr>
          </a:p>
        </p:txBody>
      </p:sp>
      <p:cxnSp>
        <p:nvCxnSpPr>
          <p:cNvPr id="22" name="直線コネクタ 21">
            <a:extLst>
              <a:ext uri="{FF2B5EF4-FFF2-40B4-BE49-F238E27FC236}">
                <a16:creationId xmlns:a16="http://schemas.microsoft.com/office/drawing/2014/main" id="{97296BF6-B3B3-0CA6-4CC1-266DB0747AE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4004037F-9500-903A-685A-A4112E3ACA23}"/>
              </a:ext>
            </a:extLst>
          </p:cNvPr>
          <p:cNvSpPr/>
          <p:nvPr/>
        </p:nvSpPr>
        <p:spPr>
          <a:xfrm>
            <a:off x="2610189" y="2622313"/>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361950" indent="-3619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2030</a:t>
            </a:r>
            <a:r>
              <a:rPr lang="ja-JP" altLang="en-US" sz="1400" dirty="0">
                <a:solidFill>
                  <a:srgbClr val="FF0000"/>
                </a:solidFill>
                <a:latin typeface="Meiryo UI" panose="020B0604030504040204" pitchFamily="50" charset="-128"/>
                <a:ea typeface="Meiryo UI" panose="020B0604030504040204" pitchFamily="50" charset="-128"/>
              </a:rPr>
              <a:t>年に向けた製造能力等に関する野心的な目標</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→①アで記載した内容を転記すること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361950" indent="-3619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左記の実現に向けた実施内容</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→可能な限り詳細に記載すること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361950" indent="-3619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177930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350BFB-9A34-9658-6C60-6B90E2EB16EF}"/>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CB5B931D-E7A2-938D-3163-276A59F7C86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③ウ 情報管理体制</a:t>
            </a:r>
          </a:p>
        </p:txBody>
      </p:sp>
      <p:sp>
        <p:nvSpPr>
          <p:cNvPr id="3" name="正方形/長方形 2">
            <a:extLst>
              <a:ext uri="{FF2B5EF4-FFF2-40B4-BE49-F238E27FC236}">
                <a16:creationId xmlns:a16="http://schemas.microsoft.com/office/drawing/2014/main" id="{9401C6FC-37AB-8332-79BD-67B5ADD67E3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0" name="Title 1">
            <a:extLst>
              <a:ext uri="{FF2B5EF4-FFF2-40B4-BE49-F238E27FC236}">
                <a16:creationId xmlns:a16="http://schemas.microsoft.com/office/drawing/2014/main" id="{FB208973-D338-C4DA-6251-0D9C42F7072C}"/>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様式第５に記載の通り、当該設備により生産される製品の市場での優位性確保のため、</a:t>
            </a:r>
            <a:br>
              <a:rPr kumimoji="1" lang="en-US" altLang="ja-JP" dirty="0">
                <a:solidFill>
                  <a:schemeClr val="tx1"/>
                </a:solidFill>
              </a:rPr>
            </a:br>
            <a:r>
              <a:rPr kumimoji="1" lang="ja-JP" altLang="en-US" dirty="0">
                <a:solidFill>
                  <a:schemeClr val="tx1"/>
                </a:solidFill>
              </a:rPr>
              <a:t>ノウハウ等に関する技術流出防止措置を含む適切な情報管理体制を整備している</a:t>
            </a:r>
            <a:endParaRPr kumimoji="1" lang="en-US" altLang="ja-JP" dirty="0">
              <a:solidFill>
                <a:schemeClr val="tx1"/>
              </a:solidFill>
            </a:endParaRPr>
          </a:p>
        </p:txBody>
      </p:sp>
      <p:cxnSp>
        <p:nvCxnSpPr>
          <p:cNvPr id="22" name="直線コネクタ 21">
            <a:extLst>
              <a:ext uri="{FF2B5EF4-FFF2-40B4-BE49-F238E27FC236}">
                <a16:creationId xmlns:a16="http://schemas.microsoft.com/office/drawing/2014/main" id="{4907C8CB-D250-3413-9216-10282A451DC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2A0A9E65-F4F3-4652-185E-DAE962CE9EBA}"/>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Meiryo UI" panose="020B0604030504040204" pitchFamily="50" charset="-128"/>
                <a:ea typeface="Meiryo UI" panose="020B0604030504040204" pitchFamily="50" charset="-128"/>
              </a:rPr>
              <a:t>詳細は様式第５を参照すること</a:t>
            </a:r>
            <a:endParaRPr kumimoji="1" lang="en-US" altLang="ja-JP" sz="2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287422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C000">
            <a:alpha val="40000"/>
          </a:srgb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lang="ja-JP" altLang="en-US" sz="4800" dirty="0">
                <a:solidFill>
                  <a:schemeClr val="tx1"/>
                </a:solidFill>
                <a:latin typeface="Meiryo UI" panose="020B0604030504040204" pitchFamily="50" charset="-128"/>
                <a:ea typeface="Meiryo UI" panose="020B0604030504040204" pitchFamily="50" charset="-128"/>
              </a:rPr>
              <a:t>①基本的事項の審査</a:t>
            </a:r>
            <a:endParaRPr lang="en-US" altLang="ja-JP" sz="4800" dirty="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sz="36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FC000">
            <a:alpha val="40000"/>
          </a:srgbClr>
        </a:solidFill>
        <a:effectLst/>
      </p:bgPr>
    </p:bg>
    <p:spTree>
      <p:nvGrpSpPr>
        <p:cNvPr id="1" name="">
          <a:extLst>
            <a:ext uri="{FF2B5EF4-FFF2-40B4-BE49-F238E27FC236}">
              <a16:creationId xmlns:a16="http://schemas.microsoft.com/office/drawing/2014/main" id="{A182440C-3A87-F8D4-250E-0CE15E0F1CD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03414E45-BA6B-4FFD-BE38-78B5E04050F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dirty="0">
                <a:solidFill>
                  <a:prstClr val="black"/>
                </a:solidFill>
                <a:latin typeface="Meiryo UI" panose="020B0604030504040204" pitchFamily="50" charset="-128"/>
                <a:ea typeface="Meiryo UI" panose="020B0604030504040204" pitchFamily="50" charset="-128"/>
              </a:rPr>
              <a:t>④排出削減への貢献に関する審査</a:t>
            </a:r>
            <a:endParaRPr kumimoji="1" lang="en-US"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6856134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06D149-1C6D-89D8-DF6A-9B52CB2E7FCF}"/>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FAB737E-5EBB-CFF6-D495-878E851709C7}"/>
              </a:ext>
            </a:extLst>
          </p:cNvPr>
          <p:cNvGraphicFramePr>
            <a:graphicFrameLocks noChangeAspect="1"/>
          </p:cNvGraphicFramePr>
          <p:nvPr>
            <p:custDataLst>
              <p:tags r:id="rId1"/>
            </p:custDataLst>
            <p:extLst>
              <p:ext uri="{D42A27DB-BD31-4B8C-83A1-F6EECF244321}">
                <p14:modId xmlns:p14="http://schemas.microsoft.com/office/powerpoint/2010/main" val="320486726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1">
            <a:extLst>
              <a:ext uri="{FF2B5EF4-FFF2-40B4-BE49-F238E27FC236}">
                <a16:creationId xmlns:a16="http://schemas.microsoft.com/office/drawing/2014/main" id="{F4C0AAF1-DE95-5967-650E-D602652DC83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④ア 間接補助事業に</a:t>
            </a:r>
            <a:r>
              <a:rPr lang="ja-JP" altLang="en-US" sz="2000" dirty="0">
                <a:solidFill>
                  <a:schemeClr val="bg1">
                    <a:lumMod val="50000"/>
                  </a:schemeClr>
                </a:solidFill>
              </a:rPr>
              <a:t>よる国内の</a:t>
            </a:r>
            <a:r>
              <a:rPr lang="en-US" altLang="ja-JP" sz="2000" dirty="0">
                <a:solidFill>
                  <a:schemeClr val="bg1">
                    <a:lumMod val="50000"/>
                  </a:schemeClr>
                </a:solidFill>
              </a:rPr>
              <a:t>CO2</a:t>
            </a:r>
            <a:r>
              <a:rPr lang="ja-JP" altLang="en-US" sz="2000" dirty="0">
                <a:solidFill>
                  <a:schemeClr val="tx1">
                    <a:lumMod val="50000"/>
                    <a:lumOff val="50000"/>
                  </a:schemeClr>
                </a:solidFill>
              </a:rPr>
              <a:t>排出削減効果</a:t>
            </a:r>
          </a:p>
        </p:txBody>
      </p:sp>
      <p:sp>
        <p:nvSpPr>
          <p:cNvPr id="13" name="Title 1">
            <a:extLst>
              <a:ext uri="{FF2B5EF4-FFF2-40B4-BE49-F238E27FC236}">
                <a16:creationId xmlns:a16="http://schemas.microsoft.com/office/drawing/2014/main" id="{3A961594-4686-DEFE-4497-05794251960D}"/>
              </a:ext>
            </a:extLst>
          </p:cNvPr>
          <p:cNvSpPr txBox="1">
            <a:spLocks/>
          </p:cNvSpPr>
          <p:nvPr/>
        </p:nvSpPr>
        <p:spPr>
          <a:xfrm>
            <a:off x="180000" y="936697"/>
            <a:ext cx="11880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導入する設備による生産される製品の利用によって、従来比</a:t>
            </a:r>
            <a:r>
              <a:rPr kumimoji="1" lang="en-US" altLang="ja-JP" dirty="0">
                <a:solidFill>
                  <a:schemeClr val="tx1"/>
                </a:solidFill>
              </a:rPr>
              <a:t>xx%</a:t>
            </a:r>
            <a:r>
              <a:rPr kumimoji="1" lang="ja-JP" altLang="en-US" dirty="0">
                <a:solidFill>
                  <a:schemeClr val="tx1"/>
                </a:solidFill>
              </a:rPr>
              <a:t>の</a:t>
            </a:r>
            <a:r>
              <a:rPr kumimoji="1" lang="en-US" altLang="ja-JP" dirty="0">
                <a:solidFill>
                  <a:schemeClr val="tx1"/>
                </a:solidFill>
              </a:rPr>
              <a:t>CO</a:t>
            </a:r>
            <a:r>
              <a:rPr kumimoji="1" lang="en-US" altLang="ja-JP" baseline="-25000" dirty="0">
                <a:solidFill>
                  <a:schemeClr val="tx1"/>
                </a:solidFill>
              </a:rPr>
              <a:t>2</a:t>
            </a:r>
            <a:r>
              <a:rPr lang="ja-JP" altLang="en-US" dirty="0">
                <a:solidFill>
                  <a:schemeClr val="tx1"/>
                </a:solidFill>
              </a:rPr>
              <a:t>削減</a:t>
            </a:r>
            <a:r>
              <a:rPr kumimoji="1" lang="ja-JP" altLang="en-US" dirty="0">
                <a:solidFill>
                  <a:schemeClr val="tx1"/>
                </a:solidFill>
              </a:rPr>
              <a:t>を見込む</a:t>
            </a:r>
            <a:endParaRPr kumimoji="1" lang="en-US" altLang="ja-JP" dirty="0">
              <a:solidFill>
                <a:schemeClr val="tx1"/>
              </a:solidFill>
            </a:endParaRPr>
          </a:p>
        </p:txBody>
      </p:sp>
      <p:sp>
        <p:nvSpPr>
          <p:cNvPr id="18" name="正方形/長方形 17">
            <a:extLst>
              <a:ext uri="{FF2B5EF4-FFF2-40B4-BE49-F238E27FC236}">
                <a16:creationId xmlns:a16="http://schemas.microsoft.com/office/drawing/2014/main" id="{B659DB98-D513-41FD-DEDB-A1967882578C}"/>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cxnSp>
        <p:nvCxnSpPr>
          <p:cNvPr id="15" name="直線コネクタ 14">
            <a:extLst>
              <a:ext uri="{FF2B5EF4-FFF2-40B4-BE49-F238E27FC236}">
                <a16:creationId xmlns:a16="http://schemas.microsoft.com/office/drawing/2014/main" id="{0C587FDC-0789-C492-DD25-A39C42BDF14A}"/>
              </a:ext>
            </a:extLst>
          </p:cNvPr>
          <p:cNvCxnSpPr>
            <a:cxnSpLocks/>
          </p:cNvCxnSpPr>
          <p:nvPr/>
        </p:nvCxnSpPr>
        <p:spPr>
          <a:xfrm>
            <a:off x="180000" y="160149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0">
            <a:extLst>
              <a:ext uri="{FF2B5EF4-FFF2-40B4-BE49-F238E27FC236}">
                <a16:creationId xmlns:a16="http://schemas.microsoft.com/office/drawing/2014/main" id="{0C6C5075-F2CE-1143-DA65-79FBA23FCE85}"/>
              </a:ext>
            </a:extLst>
          </p:cNvPr>
          <p:cNvSpPr txBox="1"/>
          <p:nvPr/>
        </p:nvSpPr>
        <p:spPr>
          <a:xfrm>
            <a:off x="180000" y="2458835"/>
            <a:ext cx="720804" cy="49661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CO2</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削減率</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3" name="TextBox 40">
            <a:extLst>
              <a:ext uri="{FF2B5EF4-FFF2-40B4-BE49-F238E27FC236}">
                <a16:creationId xmlns:a16="http://schemas.microsoft.com/office/drawing/2014/main" id="{5E5BC234-3729-4100-6B08-E69D7FF2E0C2}"/>
              </a:ext>
            </a:extLst>
          </p:cNvPr>
          <p:cNvSpPr txBox="1"/>
          <p:nvPr/>
        </p:nvSpPr>
        <p:spPr>
          <a:xfrm>
            <a:off x="980368" y="2458835"/>
            <a:ext cx="4902033" cy="496607"/>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トン</a:t>
            </a:r>
            <a:r>
              <a:rPr kumimoji="1" lang="en-US" altLang="ja-JP" sz="1400" dirty="0">
                <a:solidFill>
                  <a:schemeClr val="tx1"/>
                </a:solidFill>
                <a:latin typeface="Meiryo UI" panose="020B0604030504040204" pitchFamily="50" charset="-128"/>
                <a:ea typeface="Meiryo UI" panose="020B0604030504040204" pitchFamily="50" charset="-128"/>
              </a:rPr>
              <a:t>CO2/</a:t>
            </a:r>
            <a:r>
              <a:rPr kumimoji="1" lang="ja-JP" altLang="en-US" sz="1400" dirty="0">
                <a:solidFill>
                  <a:schemeClr val="tx1"/>
                </a:solidFill>
                <a:latin typeface="Meiryo UI" panose="020B0604030504040204" pitchFamily="50" charset="-128"/>
                <a:ea typeface="Meiryo UI" panose="020B0604030504040204" pitchFamily="50" charset="-128"/>
              </a:rPr>
              <a:t>年削減</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従来</a:t>
            </a:r>
            <a:r>
              <a:rPr kumimoji="1" lang="ja-JP" altLang="en-US" sz="1400" dirty="0">
                <a:solidFill>
                  <a:schemeClr val="tx1"/>
                </a:solidFill>
                <a:latin typeface="Meiryo UI" panose="020B0604030504040204" pitchFamily="50" charset="-128"/>
                <a:ea typeface="Meiryo UI" panose="020B0604030504040204" pitchFamily="50" charset="-128"/>
              </a:rPr>
              <a:t>比</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減）</a:t>
            </a:r>
          </a:p>
        </p:txBody>
      </p:sp>
      <p:sp>
        <p:nvSpPr>
          <p:cNvPr id="44" name="TextBox 40">
            <a:extLst>
              <a:ext uri="{FF2B5EF4-FFF2-40B4-BE49-F238E27FC236}">
                <a16:creationId xmlns:a16="http://schemas.microsoft.com/office/drawing/2014/main" id="{A0AF1416-7A5F-04DC-545D-421469438E40}"/>
              </a:ext>
            </a:extLst>
          </p:cNvPr>
          <p:cNvSpPr txBox="1"/>
          <p:nvPr/>
        </p:nvSpPr>
        <p:spPr>
          <a:xfrm>
            <a:off x="180000" y="3015939"/>
            <a:ext cx="720804" cy="225029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導出</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根拠</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45" name="TextBox 40">
            <a:extLst>
              <a:ext uri="{FF2B5EF4-FFF2-40B4-BE49-F238E27FC236}">
                <a16:creationId xmlns:a16="http://schemas.microsoft.com/office/drawing/2014/main" id="{F9DDB159-19A5-7EB6-8574-31EE95243406}"/>
              </a:ext>
            </a:extLst>
          </p:cNvPr>
          <p:cNvSpPr txBox="1"/>
          <p:nvPr/>
        </p:nvSpPr>
        <p:spPr>
          <a:xfrm>
            <a:off x="980368" y="3015940"/>
            <a:ext cx="4902029" cy="2250291"/>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（導出過程）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a:t>
            </a:r>
            <a:r>
              <a:rPr kumimoji="1" lang="en-US" altLang="ja-JP" sz="1400" dirty="0">
                <a:solidFill>
                  <a:schemeClr val="tx1"/>
                </a:solidFill>
                <a:latin typeface="Meiryo UI" panose="020B0604030504040204" pitchFamily="50" charset="-128"/>
                <a:ea typeface="Meiryo UI" panose="020B0604030504040204" pitchFamily="50" charset="-128"/>
              </a:rPr>
              <a:t>x</a:t>
            </a: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（出典）</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p>
        </p:txBody>
      </p:sp>
      <p:sp>
        <p:nvSpPr>
          <p:cNvPr id="50" name="TextBox 40">
            <a:extLst>
              <a:ext uri="{FF2B5EF4-FFF2-40B4-BE49-F238E27FC236}">
                <a16:creationId xmlns:a16="http://schemas.microsoft.com/office/drawing/2014/main" id="{7DD14D96-8055-4BB2-B929-EAC5E8B4E889}"/>
              </a:ext>
            </a:extLst>
          </p:cNvPr>
          <p:cNvSpPr txBox="1"/>
          <p:nvPr/>
        </p:nvSpPr>
        <p:spPr>
          <a:xfrm>
            <a:off x="180000" y="5326720"/>
            <a:ext cx="720804" cy="128876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排出量</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削減</a:t>
            </a:r>
            <a:r>
              <a:rPr lang="ja-JP" altLang="en-US" sz="1400" dirty="0">
                <a:solidFill>
                  <a:schemeClr val="tx1"/>
                </a:solidFill>
                <a:latin typeface="Meiryo UI" panose="020B0604030504040204" pitchFamily="50" charset="-128"/>
                <a:ea typeface="Meiryo UI" panose="020B0604030504040204" pitchFamily="50" charset="-128"/>
              </a:rPr>
              <a:t>に</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向けた</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取組</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40">
            <a:extLst>
              <a:ext uri="{FF2B5EF4-FFF2-40B4-BE49-F238E27FC236}">
                <a16:creationId xmlns:a16="http://schemas.microsoft.com/office/drawing/2014/main" id="{6EE5308B-D35B-3DC0-6088-4495C94932C0}"/>
              </a:ext>
            </a:extLst>
          </p:cNvPr>
          <p:cNvSpPr txBox="1"/>
          <p:nvPr/>
        </p:nvSpPr>
        <p:spPr>
          <a:xfrm>
            <a:off x="980368" y="5326720"/>
            <a:ext cx="4902027" cy="1288763"/>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p>
        </p:txBody>
      </p:sp>
      <p:sp>
        <p:nvSpPr>
          <p:cNvPr id="2" name="TextBox 40">
            <a:extLst>
              <a:ext uri="{FF2B5EF4-FFF2-40B4-BE49-F238E27FC236}">
                <a16:creationId xmlns:a16="http://schemas.microsoft.com/office/drawing/2014/main" id="{3CD97A54-608A-ADB5-EB68-953CF1F4665E}"/>
              </a:ext>
            </a:extLst>
          </p:cNvPr>
          <p:cNvSpPr txBox="1"/>
          <p:nvPr/>
        </p:nvSpPr>
        <p:spPr>
          <a:xfrm>
            <a:off x="6333600" y="2458835"/>
            <a:ext cx="720000" cy="496605"/>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CO2</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削減率</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 name="TextBox 40">
            <a:extLst>
              <a:ext uri="{FF2B5EF4-FFF2-40B4-BE49-F238E27FC236}">
                <a16:creationId xmlns:a16="http://schemas.microsoft.com/office/drawing/2014/main" id="{6186D1D4-B40D-224B-29AA-BDFF9E9B3F85}"/>
              </a:ext>
            </a:extLst>
          </p:cNvPr>
          <p:cNvSpPr txBox="1"/>
          <p:nvPr/>
        </p:nvSpPr>
        <p:spPr>
          <a:xfrm>
            <a:off x="7133968" y="2458836"/>
            <a:ext cx="4902033" cy="49660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トン</a:t>
            </a:r>
            <a:r>
              <a:rPr kumimoji="1" lang="en-US" altLang="ja-JP" sz="1400" dirty="0">
                <a:solidFill>
                  <a:schemeClr val="tx1"/>
                </a:solidFill>
                <a:latin typeface="Meiryo UI" panose="020B0604030504040204" pitchFamily="50" charset="-128"/>
                <a:ea typeface="Meiryo UI" panose="020B0604030504040204" pitchFamily="50" charset="-128"/>
              </a:rPr>
              <a:t>CO2/</a:t>
            </a:r>
            <a:r>
              <a:rPr kumimoji="1" lang="ja-JP" altLang="en-US" sz="1400" dirty="0">
                <a:solidFill>
                  <a:schemeClr val="tx1"/>
                </a:solidFill>
                <a:latin typeface="Meiryo UI" panose="020B0604030504040204" pitchFamily="50" charset="-128"/>
                <a:ea typeface="Meiryo UI" panose="020B0604030504040204" pitchFamily="50" charset="-128"/>
              </a:rPr>
              <a:t>年削減</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従来</a:t>
            </a:r>
            <a:r>
              <a:rPr kumimoji="1" lang="ja-JP" altLang="en-US" sz="1400" dirty="0">
                <a:solidFill>
                  <a:schemeClr val="tx1"/>
                </a:solidFill>
                <a:latin typeface="Meiryo UI" panose="020B0604030504040204" pitchFamily="50" charset="-128"/>
                <a:ea typeface="Meiryo UI" panose="020B0604030504040204" pitchFamily="50" charset="-128"/>
              </a:rPr>
              <a:t>比</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減）</a:t>
            </a:r>
          </a:p>
        </p:txBody>
      </p:sp>
      <p:grpSp>
        <p:nvGrpSpPr>
          <p:cNvPr id="20" name="グループ化 19">
            <a:extLst>
              <a:ext uri="{FF2B5EF4-FFF2-40B4-BE49-F238E27FC236}">
                <a16:creationId xmlns:a16="http://schemas.microsoft.com/office/drawing/2014/main" id="{9C57FDF4-6836-3C0C-AE70-B3CA6192F3D1}"/>
              </a:ext>
            </a:extLst>
          </p:cNvPr>
          <p:cNvGrpSpPr/>
          <p:nvPr/>
        </p:nvGrpSpPr>
        <p:grpSpPr>
          <a:xfrm>
            <a:off x="180000" y="1796035"/>
            <a:ext cx="5702400" cy="497428"/>
            <a:chOff x="156000" y="1879963"/>
            <a:chExt cx="5760000" cy="288000"/>
          </a:xfrm>
        </p:grpSpPr>
        <p:sp>
          <p:nvSpPr>
            <p:cNvPr id="21" name="正方形/長方形 20">
              <a:extLst>
                <a:ext uri="{FF2B5EF4-FFF2-40B4-BE49-F238E27FC236}">
                  <a16:creationId xmlns:a16="http://schemas.microsoft.com/office/drawing/2014/main" id="{4134F1B5-754C-23E6-C3F5-89B1412C703E}"/>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ペロブスカイト太陽電池の利用により期待される国内の</a:t>
              </a:r>
              <a:r>
                <a:rPr lang="en-US" altLang="ja-JP" sz="1400" dirty="0">
                  <a:solidFill>
                    <a:schemeClr val="tx1"/>
                  </a:solidFill>
                  <a:latin typeface="Meiryo UI" panose="020B0604030504040204" pitchFamily="50" charset="-128"/>
                  <a:ea typeface="Meiryo UI" panose="020B0604030504040204" pitchFamily="50" charset="-128"/>
                </a:rPr>
                <a:t>CO2</a:t>
              </a:r>
              <a:r>
                <a:rPr lang="ja-JP" altLang="en-US" sz="1400" dirty="0">
                  <a:solidFill>
                    <a:schemeClr val="tx1"/>
                  </a:solidFill>
                  <a:latin typeface="Meiryo UI" panose="020B0604030504040204" pitchFamily="50" charset="-128"/>
                  <a:ea typeface="Meiryo UI" panose="020B0604030504040204" pitchFamily="50" charset="-128"/>
                </a:rPr>
                <a:t>削減効果</a:t>
              </a:r>
              <a:br>
                <a:rPr lang="en-US" altLang="ja-JP" sz="1400" dirty="0">
                  <a:solidFill>
                    <a:schemeClr val="tx1"/>
                  </a:solidFill>
                  <a:latin typeface="Meiryo UI" panose="020B0604030504040204" pitchFamily="50" charset="-128"/>
                  <a:ea typeface="Meiryo UI" panose="020B0604030504040204" pitchFamily="50" charset="-128"/>
                </a:rPr>
              </a:b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間接補助事業で導入した設備によって生産される製品に限る</a:t>
              </a:r>
            </a:p>
          </p:txBody>
        </p:sp>
        <p:cxnSp>
          <p:nvCxnSpPr>
            <p:cNvPr id="22" name="直線コネクタ 21">
              <a:extLst>
                <a:ext uri="{FF2B5EF4-FFF2-40B4-BE49-F238E27FC236}">
                  <a16:creationId xmlns:a16="http://schemas.microsoft.com/office/drawing/2014/main" id="{3D484FFC-4B89-422F-CD44-2459B66E52A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3" name="Straight Connector 40">
            <a:extLst>
              <a:ext uri="{FF2B5EF4-FFF2-40B4-BE49-F238E27FC236}">
                <a16:creationId xmlns:a16="http://schemas.microsoft.com/office/drawing/2014/main" id="{2DCE7FFE-1E23-777A-8989-5DDF73C567D3}"/>
              </a:ext>
            </a:extLst>
          </p:cNvPr>
          <p:cNvCxnSpPr>
            <a:cxnSpLocks/>
          </p:cNvCxnSpPr>
          <p:nvPr/>
        </p:nvCxnSpPr>
        <p:spPr>
          <a:xfrm flipV="1">
            <a:off x="6108000" y="2390558"/>
            <a:ext cx="0" cy="4224925"/>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4" name="TextBox 40">
            <a:extLst>
              <a:ext uri="{FF2B5EF4-FFF2-40B4-BE49-F238E27FC236}">
                <a16:creationId xmlns:a16="http://schemas.microsoft.com/office/drawing/2014/main" id="{D6B42A4B-53B4-43F9-2A03-21192E98A92C}"/>
              </a:ext>
            </a:extLst>
          </p:cNvPr>
          <p:cNvSpPr txBox="1"/>
          <p:nvPr/>
        </p:nvSpPr>
        <p:spPr>
          <a:xfrm>
            <a:off x="6333605" y="3015939"/>
            <a:ext cx="720804" cy="225029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導出</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根拠</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7" name="TextBox 40">
            <a:extLst>
              <a:ext uri="{FF2B5EF4-FFF2-40B4-BE49-F238E27FC236}">
                <a16:creationId xmlns:a16="http://schemas.microsoft.com/office/drawing/2014/main" id="{AD80B6F5-22FC-CF6E-441D-E8FD87C23B10}"/>
              </a:ext>
            </a:extLst>
          </p:cNvPr>
          <p:cNvSpPr txBox="1"/>
          <p:nvPr/>
        </p:nvSpPr>
        <p:spPr>
          <a:xfrm>
            <a:off x="7133973" y="3015939"/>
            <a:ext cx="4902029" cy="2250292"/>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（導出過程）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（出典）</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p>
        </p:txBody>
      </p:sp>
      <p:sp>
        <p:nvSpPr>
          <p:cNvPr id="28" name="TextBox 40">
            <a:extLst>
              <a:ext uri="{FF2B5EF4-FFF2-40B4-BE49-F238E27FC236}">
                <a16:creationId xmlns:a16="http://schemas.microsoft.com/office/drawing/2014/main" id="{E14C8CDF-4034-084A-1816-C78D236A488D}"/>
              </a:ext>
            </a:extLst>
          </p:cNvPr>
          <p:cNvSpPr txBox="1"/>
          <p:nvPr/>
        </p:nvSpPr>
        <p:spPr>
          <a:xfrm>
            <a:off x="6333605" y="5326720"/>
            <a:ext cx="720804" cy="128876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排出量</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削減</a:t>
            </a:r>
            <a:r>
              <a:rPr lang="ja-JP" altLang="en-US" sz="1400" dirty="0">
                <a:solidFill>
                  <a:schemeClr val="tx1"/>
                </a:solidFill>
                <a:latin typeface="Meiryo UI" panose="020B0604030504040204" pitchFamily="50" charset="-128"/>
                <a:ea typeface="Meiryo UI" panose="020B0604030504040204" pitchFamily="50" charset="-128"/>
              </a:rPr>
              <a:t>に</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向けた</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取組</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9" name="TextBox 40">
            <a:extLst>
              <a:ext uri="{FF2B5EF4-FFF2-40B4-BE49-F238E27FC236}">
                <a16:creationId xmlns:a16="http://schemas.microsoft.com/office/drawing/2014/main" id="{A4C460CD-60EF-C344-4434-7C75D71CCFED}"/>
              </a:ext>
            </a:extLst>
          </p:cNvPr>
          <p:cNvSpPr txBox="1"/>
          <p:nvPr/>
        </p:nvSpPr>
        <p:spPr>
          <a:xfrm>
            <a:off x="7133973" y="5326720"/>
            <a:ext cx="4902027" cy="1288763"/>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p>
        </p:txBody>
      </p:sp>
      <p:grpSp>
        <p:nvGrpSpPr>
          <p:cNvPr id="5" name="グループ化 4">
            <a:extLst>
              <a:ext uri="{FF2B5EF4-FFF2-40B4-BE49-F238E27FC236}">
                <a16:creationId xmlns:a16="http://schemas.microsoft.com/office/drawing/2014/main" id="{463E96BB-96AE-5A19-B3B6-FA2E8A91271A}"/>
              </a:ext>
            </a:extLst>
          </p:cNvPr>
          <p:cNvGrpSpPr/>
          <p:nvPr/>
        </p:nvGrpSpPr>
        <p:grpSpPr>
          <a:xfrm>
            <a:off x="6333600" y="1796035"/>
            <a:ext cx="5702400" cy="497428"/>
            <a:chOff x="156000" y="1879963"/>
            <a:chExt cx="5760000" cy="288000"/>
          </a:xfrm>
        </p:grpSpPr>
        <p:sp>
          <p:nvSpPr>
            <p:cNvPr id="6" name="正方形/長方形 5">
              <a:extLst>
                <a:ext uri="{FF2B5EF4-FFF2-40B4-BE49-F238E27FC236}">
                  <a16:creationId xmlns:a16="http://schemas.microsoft.com/office/drawing/2014/main" id="{2E068BC2-C490-76AF-3D83-AA72371EB41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左記以外に期待される国内の</a:t>
              </a:r>
              <a:r>
                <a:rPr lang="en-US" altLang="ja-JP" sz="1400" dirty="0">
                  <a:solidFill>
                    <a:schemeClr val="tx1"/>
                  </a:solidFill>
                  <a:latin typeface="Meiryo UI" panose="020B0604030504040204" pitchFamily="50" charset="-128"/>
                  <a:ea typeface="Meiryo UI" panose="020B0604030504040204" pitchFamily="50" charset="-128"/>
                </a:rPr>
                <a:t>CO2</a:t>
              </a:r>
              <a:r>
                <a:rPr lang="ja-JP" altLang="en-US" sz="1400" dirty="0">
                  <a:solidFill>
                    <a:schemeClr val="tx1"/>
                  </a:solidFill>
                  <a:latin typeface="Meiryo UI" panose="020B0604030504040204" pitchFamily="50" charset="-128"/>
                  <a:ea typeface="Meiryo UI" panose="020B0604030504040204" pitchFamily="50" charset="-128"/>
                </a:rPr>
                <a:t>削減効果</a:t>
              </a:r>
              <a:br>
                <a:rPr lang="en-US" altLang="ja-JP" sz="1400" dirty="0">
                  <a:solidFill>
                    <a:schemeClr val="tx1"/>
                  </a:solidFill>
                  <a:latin typeface="Meiryo UI" panose="020B0604030504040204" pitchFamily="50" charset="-128"/>
                  <a:ea typeface="Meiryo UI" panose="020B0604030504040204" pitchFamily="50" charset="-128"/>
                </a:rPr>
              </a:b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利用以外の製品ライフサイクルにおける効果など</a:t>
              </a:r>
            </a:p>
          </p:txBody>
        </p:sp>
        <p:cxnSp>
          <p:nvCxnSpPr>
            <p:cNvPr id="8" name="直線コネクタ 7">
              <a:extLst>
                <a:ext uri="{FF2B5EF4-FFF2-40B4-BE49-F238E27FC236}">
                  <a16:creationId xmlns:a16="http://schemas.microsoft.com/office/drawing/2014/main" id="{8E37293D-BEFA-2020-93CB-129710939D4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2" name="正方形/長方形 51">
            <a:extLst>
              <a:ext uri="{FF2B5EF4-FFF2-40B4-BE49-F238E27FC236}">
                <a16:creationId xmlns:a16="http://schemas.microsoft.com/office/drawing/2014/main" id="{ECA329F4-2031-9C17-6489-AD00A200E51E}"/>
              </a:ext>
            </a:extLst>
          </p:cNvPr>
          <p:cNvSpPr/>
          <p:nvPr/>
        </p:nvSpPr>
        <p:spPr>
          <a:xfrm>
            <a:off x="1645953" y="2044749"/>
            <a:ext cx="7868093" cy="437527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ペロブスカイト太陽電池の利用により期待される国内の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削減効果、左記以外に期待される国内の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削減効果を分けて記載。なお、</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の削減については、例えば削減重量や、便益（金額ベース）で評価することを想定。</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間接補助事業で導入した設備によって生産される製品に限って記載すること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第三者が削減量の算定を再現できるように、導出根拠の導出過程には、エネルギー消費量やそれに対する排出原単位（排出量を示す係数）を基に排出削減量を導出した計算式を、出典には、排出原単位の出典及びデータベース元等を記載すること。（製品の使用段階においては、</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排出量が従来使用されていた製品の使用時等と比べてどの程度削減されるかを、導出過程とともに記載。）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導出の際に、自社特有の専門用語や数値等を使用した場合は、その意味についても説明すること</a:t>
            </a:r>
            <a:endParaRPr lang="en-US" altLang="ja-JP" sz="1400" strike="sngStrike"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紙面が足りない場合にはスライドを追加すること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また</a:t>
            </a:r>
            <a:r>
              <a:rPr kumimoji="1" lang="ja-JP" altLang="en-US"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左記以外に期待される国内の</a:t>
            </a:r>
            <a:r>
              <a:rPr lang="en-US" altLang="ja-JP" sz="1400" dirty="0">
                <a:solidFill>
                  <a:schemeClr val="tx1"/>
                </a:solidFill>
                <a:latin typeface="Meiryo UI" panose="020B0604030504040204" pitchFamily="50" charset="-128"/>
                <a:ea typeface="Meiryo UI" panose="020B0604030504040204" pitchFamily="50" charset="-128"/>
              </a:rPr>
              <a:t>CO2</a:t>
            </a:r>
            <a:r>
              <a:rPr lang="ja-JP" altLang="en-US" sz="1400" dirty="0">
                <a:solidFill>
                  <a:schemeClr val="tx1"/>
                </a:solidFill>
                <a:latin typeface="Meiryo UI" panose="020B0604030504040204" pitchFamily="50" charset="-128"/>
                <a:ea typeface="Meiryo UI" panose="020B0604030504040204" pitchFamily="50" charset="-128"/>
              </a:rPr>
              <a:t>削減効果」については、想定されない場合は削除することも差し支えない。</a:t>
            </a:r>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500059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50A0AD-70E9-8C95-6B15-918BE31BE921}"/>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A58DB009-411A-EB0F-ED91-E377BDADBB8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④イ ＧＸ製品・サービスの社会実装への貢献</a:t>
            </a:r>
          </a:p>
        </p:txBody>
      </p:sp>
      <p:sp>
        <p:nvSpPr>
          <p:cNvPr id="13" name="Title 1">
            <a:extLst>
              <a:ext uri="{FF2B5EF4-FFF2-40B4-BE49-F238E27FC236}">
                <a16:creationId xmlns:a16="http://schemas.microsoft.com/office/drawing/2014/main" id="{CC1142C8-6D1E-73DE-ABD8-F86FE84439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様式第３別添３に記載の通り、ＧＸ率先実行宣言を行っている</a:t>
            </a:r>
            <a:endParaRPr kumimoji="1" lang="en-US" altLang="ja-JP" dirty="0">
              <a:solidFill>
                <a:schemeClr val="tx1"/>
              </a:solidFill>
            </a:endParaRPr>
          </a:p>
        </p:txBody>
      </p:sp>
      <p:cxnSp>
        <p:nvCxnSpPr>
          <p:cNvPr id="15" name="直線コネクタ 14">
            <a:extLst>
              <a:ext uri="{FF2B5EF4-FFF2-40B4-BE49-F238E27FC236}">
                <a16:creationId xmlns:a16="http://schemas.microsoft.com/office/drawing/2014/main" id="{15A299F2-0784-B214-ACC8-60A00AE111E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16FAE77A-3A90-EDEC-9633-64ADBB1555B3}"/>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
        <p:nvSpPr>
          <p:cNvPr id="2" name="正方形/長方形 1">
            <a:extLst>
              <a:ext uri="{FF2B5EF4-FFF2-40B4-BE49-F238E27FC236}">
                <a16:creationId xmlns:a16="http://schemas.microsoft.com/office/drawing/2014/main" id="{1ACE81CE-A31F-588E-713B-CBD9D95AF578}"/>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Meiryo UI" panose="020B0604030504040204" pitchFamily="50" charset="-128"/>
                <a:ea typeface="Meiryo UI" panose="020B0604030504040204" pitchFamily="50" charset="-128"/>
              </a:rPr>
              <a:t>詳細は様式第３別添３を参照すること</a:t>
            </a:r>
          </a:p>
        </p:txBody>
      </p:sp>
    </p:spTree>
    <p:extLst>
      <p:ext uri="{BB962C8B-B14F-4D97-AF65-F5344CB8AC3E}">
        <p14:creationId xmlns:p14="http://schemas.microsoft.com/office/powerpoint/2010/main" val="18179904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FFC000">
            <a:alpha val="40000"/>
          </a:srgb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dirty="0">
                <a:solidFill>
                  <a:schemeClr val="tx1"/>
                </a:solidFill>
                <a:latin typeface="Meiryo UI" panose="020B0604030504040204" pitchFamily="50" charset="-128"/>
                <a:ea typeface="Meiryo UI" panose="020B0604030504040204" pitchFamily="50" charset="-128"/>
              </a:rPr>
              <a:t>⑤民間企業のみでは投資判断が</a:t>
            </a:r>
            <a:endParaRPr kumimoji="1" lang="en-US" altLang="ja-JP" sz="4800" dirty="0">
              <a:solidFill>
                <a:schemeClr val="tx1"/>
              </a:solidFill>
              <a:latin typeface="Meiryo UI" panose="020B0604030504040204" pitchFamily="50" charset="-128"/>
              <a:ea typeface="Meiryo UI" panose="020B0604030504040204" pitchFamily="50" charset="-128"/>
            </a:endParaRPr>
          </a:p>
          <a:p>
            <a:pPr algn="ctr">
              <a:lnSpc>
                <a:spcPts val="6000"/>
              </a:lnSpc>
            </a:pPr>
            <a:r>
              <a:rPr kumimoji="1" lang="ja-JP" altLang="en-US" sz="4800" dirty="0">
                <a:solidFill>
                  <a:schemeClr val="tx1"/>
                </a:solidFill>
                <a:latin typeface="Meiryo UI" panose="020B0604030504040204" pitchFamily="50" charset="-128"/>
                <a:ea typeface="Meiryo UI" panose="020B0604030504040204" pitchFamily="50" charset="-128"/>
              </a:rPr>
              <a:t>真に困難な事業であることに関する審査</a:t>
            </a:r>
            <a:endParaRPr kumimoji="1" lang="en-US" sz="48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2">
            <a:extLst>
              <a:ext uri="{FF2B5EF4-FFF2-40B4-BE49-F238E27FC236}">
                <a16:creationId xmlns:a16="http://schemas.microsoft.com/office/drawing/2014/main" id="{BBC3EA99-7C85-BB5F-F52E-0A85A34CE4DE}"/>
              </a:ext>
            </a:extLst>
          </p:cNvPr>
          <p:cNvCxnSpPr>
            <a:cxnSpLocks/>
          </p:cNvCxnSpPr>
          <p:nvPr/>
        </p:nvCxnSpPr>
        <p:spPr>
          <a:xfrm>
            <a:off x="76559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34">
            <a:extLst>
              <a:ext uri="{FF2B5EF4-FFF2-40B4-BE49-F238E27FC236}">
                <a16:creationId xmlns:a16="http://schemas.microsoft.com/office/drawing/2014/main" id="{49B661E2-6A69-7566-6A43-D4F8CF92D1D4}"/>
              </a:ext>
            </a:extLst>
          </p:cNvPr>
          <p:cNvSpPr txBox="1"/>
          <p:nvPr/>
        </p:nvSpPr>
        <p:spPr>
          <a:xfrm>
            <a:off x="765598"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基準</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8" name="TextBox 39">
            <a:extLst>
              <a:ext uri="{FF2B5EF4-FFF2-40B4-BE49-F238E27FC236}">
                <a16:creationId xmlns:a16="http://schemas.microsoft.com/office/drawing/2014/main" id="{53A6AB8E-4744-5005-C9A5-04D2E0DB34B2}"/>
              </a:ext>
            </a:extLst>
          </p:cNvPr>
          <p:cNvSpPr txBox="1"/>
          <p:nvPr/>
        </p:nvSpPr>
        <p:spPr>
          <a:xfrm>
            <a:off x="765598" y="2190338"/>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IRR</a:t>
            </a:r>
            <a:endParaRPr lang="en-US" altLang="ja-JP" sz="1400" strike="sngStrike" dirty="0">
              <a:solidFill>
                <a:schemeClr val="tx1"/>
              </a:solidFill>
              <a:highlight>
                <a:srgbClr val="FFFF00"/>
              </a:highlight>
              <a:latin typeface="Meiryo UI" panose="020B0604030504040204" pitchFamily="50" charset="-128"/>
              <a:ea typeface="Meiryo UI" panose="020B0604030504040204" pitchFamily="50" charset="-128"/>
            </a:endParaRPr>
          </a:p>
          <a:p>
            <a:r>
              <a:rPr lang="en-US" altLang="ja-JP" sz="1050" dirty="0">
                <a:solidFill>
                  <a:srgbClr val="FF0000"/>
                </a:solidFill>
                <a:latin typeface="Meiryo UI" panose="020B0604030504040204" pitchFamily="50" charset="-128"/>
                <a:ea typeface="Meiryo UI" panose="020B0604030504040204" pitchFamily="50" charset="-128"/>
              </a:rPr>
              <a:t>※Project IRR</a:t>
            </a:r>
            <a:r>
              <a:rPr lang="ja-JP" altLang="en-US" sz="1050" dirty="0">
                <a:solidFill>
                  <a:srgbClr val="FF0000"/>
                </a:solidFill>
                <a:latin typeface="Meiryo UI" panose="020B0604030504040204" pitchFamily="50" charset="-128"/>
                <a:ea typeface="Meiryo UI" panose="020B0604030504040204" pitchFamily="50" charset="-128"/>
              </a:rPr>
              <a:t>、　　</a:t>
            </a:r>
            <a:r>
              <a:rPr lang="en-US" altLang="ja-JP" sz="1050" dirty="0">
                <a:solidFill>
                  <a:srgbClr val="FF0000"/>
                </a:solidFill>
                <a:latin typeface="Meiryo UI" panose="020B0604030504040204" pitchFamily="50" charset="-128"/>
                <a:ea typeface="Meiryo UI" panose="020B0604030504040204" pitchFamily="50" charset="-128"/>
              </a:rPr>
              <a:t>Equity IRR</a:t>
            </a:r>
            <a:r>
              <a:rPr lang="ja-JP" altLang="en-US" sz="1050" dirty="0">
                <a:solidFill>
                  <a:srgbClr val="FF0000"/>
                </a:solidFill>
                <a:latin typeface="Meiryo UI" panose="020B0604030504040204" pitchFamily="50" charset="-128"/>
                <a:ea typeface="Meiryo UI" panose="020B0604030504040204" pitchFamily="50" charset="-128"/>
              </a:rPr>
              <a:t>の</a:t>
            </a:r>
            <a:br>
              <a:rPr lang="en-US" altLang="ja-JP" sz="1050" dirty="0">
                <a:solidFill>
                  <a:srgbClr val="FF0000"/>
                </a:solidFill>
                <a:latin typeface="Meiryo UI" panose="020B0604030504040204" pitchFamily="50" charset="-128"/>
                <a:ea typeface="Meiryo UI" panose="020B0604030504040204" pitchFamily="50" charset="-128"/>
              </a:rPr>
            </a:br>
            <a:r>
              <a:rPr lang="ja-JP" altLang="en-US" sz="1050" dirty="0">
                <a:solidFill>
                  <a:srgbClr val="FF0000"/>
                </a:solidFill>
                <a:latin typeface="Meiryo UI" panose="020B0604030504040204" pitchFamily="50" charset="-128"/>
                <a:ea typeface="Meiryo UI" panose="020B0604030504040204" pitchFamily="50" charset="-128"/>
              </a:rPr>
              <a:t>どちらに該当するか明記すること</a:t>
            </a:r>
            <a:endParaRPr lang="en-US" altLang="ja-JP" sz="1050" strike="sngStrike" dirty="0">
              <a:solidFill>
                <a:srgbClr val="FF0000"/>
              </a:solidFill>
              <a:latin typeface="Meiryo UI" panose="020B0604030504040204" pitchFamily="50" charset="-128"/>
              <a:ea typeface="Meiryo UI" panose="020B0604030504040204" pitchFamily="50" charset="-128"/>
            </a:endParaRPr>
          </a:p>
          <a:p>
            <a:endParaRPr kumimoji="1" lang="en-US" altLang="ja-JP" sz="1050" dirty="0">
              <a:solidFill>
                <a:schemeClr val="tx1"/>
              </a:solidFill>
              <a:latin typeface="Meiryo UI" panose="020B0604030504040204" pitchFamily="50" charset="-128"/>
              <a:ea typeface="Meiryo UI" panose="020B0604030504040204" pitchFamily="50" charset="-128"/>
            </a:endParaRPr>
          </a:p>
          <a:p>
            <a:pPr>
              <a:tabLst>
                <a:tab pos="177800" algn="l"/>
              </a:tabLst>
            </a:pPr>
            <a:endParaRPr kumimoji="1" lang="en-US" sz="1050" dirty="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D5E4CAE6-1F7E-ECE6-BB86-2B6A803A66A6}"/>
              </a:ext>
            </a:extLst>
          </p:cNvPr>
          <p:cNvSpPr txBox="1"/>
          <p:nvPr/>
        </p:nvSpPr>
        <p:spPr>
          <a:xfrm>
            <a:off x="765598" y="3334033"/>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投資回収期間</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22">
            <a:extLst>
              <a:ext uri="{FF2B5EF4-FFF2-40B4-BE49-F238E27FC236}">
                <a16:creationId xmlns:a16="http://schemas.microsoft.com/office/drawing/2014/main" id="{CA40F6C2-2C0E-5583-53DE-4539681073A6}"/>
              </a:ext>
            </a:extLst>
          </p:cNvPr>
          <p:cNvCxnSpPr>
            <a:cxnSpLocks/>
          </p:cNvCxnSpPr>
          <p:nvPr/>
        </p:nvCxnSpPr>
        <p:spPr>
          <a:xfrm>
            <a:off x="219341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34">
            <a:extLst>
              <a:ext uri="{FF2B5EF4-FFF2-40B4-BE49-F238E27FC236}">
                <a16:creationId xmlns:a16="http://schemas.microsoft.com/office/drawing/2014/main" id="{D24EFBCA-7A77-6324-EC29-5A0D032E476F}"/>
              </a:ext>
            </a:extLst>
          </p:cNvPr>
          <p:cNvSpPr txBox="1"/>
          <p:nvPr/>
        </p:nvSpPr>
        <p:spPr>
          <a:xfrm>
            <a:off x="2193419"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補助がない場合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16" name="TextBox 39">
            <a:extLst>
              <a:ext uri="{FF2B5EF4-FFF2-40B4-BE49-F238E27FC236}">
                <a16:creationId xmlns:a16="http://schemas.microsoft.com/office/drawing/2014/main" id="{4E69EAF5-CFA0-1C47-C2EA-A50AD868B5C5}"/>
              </a:ext>
            </a:extLst>
          </p:cNvPr>
          <p:cNvSpPr txBox="1"/>
          <p:nvPr/>
        </p:nvSpPr>
        <p:spPr>
          <a:xfrm>
            <a:off x="2193419"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7" name="TextBox 40">
            <a:extLst>
              <a:ext uri="{FF2B5EF4-FFF2-40B4-BE49-F238E27FC236}">
                <a16:creationId xmlns:a16="http://schemas.microsoft.com/office/drawing/2014/main" id="{463DCCC9-0BE3-4849-8F9B-A7ECE32F5EAC}"/>
              </a:ext>
            </a:extLst>
          </p:cNvPr>
          <p:cNvSpPr txBox="1"/>
          <p:nvPr/>
        </p:nvSpPr>
        <p:spPr>
          <a:xfrm>
            <a:off x="2193419"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2" name="Straight Connector 22">
            <a:extLst>
              <a:ext uri="{FF2B5EF4-FFF2-40B4-BE49-F238E27FC236}">
                <a16:creationId xmlns:a16="http://schemas.microsoft.com/office/drawing/2014/main" id="{B45667A8-95E8-3636-DCD4-BC1AC5347DB0}"/>
              </a:ext>
            </a:extLst>
          </p:cNvPr>
          <p:cNvCxnSpPr>
            <a:cxnSpLocks/>
          </p:cNvCxnSpPr>
          <p:nvPr/>
        </p:nvCxnSpPr>
        <p:spPr>
          <a:xfrm>
            <a:off x="3578897"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34">
            <a:extLst>
              <a:ext uri="{FF2B5EF4-FFF2-40B4-BE49-F238E27FC236}">
                <a16:creationId xmlns:a16="http://schemas.microsoft.com/office/drawing/2014/main" id="{B0404232-819A-E4A3-4D0D-6F90F0F7585D}"/>
              </a:ext>
            </a:extLst>
          </p:cNvPr>
          <p:cNvSpPr txBox="1"/>
          <p:nvPr/>
        </p:nvSpPr>
        <p:spPr>
          <a:xfrm>
            <a:off x="3578897"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補助がある場合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4" name="TextBox 39">
            <a:extLst>
              <a:ext uri="{FF2B5EF4-FFF2-40B4-BE49-F238E27FC236}">
                <a16:creationId xmlns:a16="http://schemas.microsoft.com/office/drawing/2014/main" id="{BACE2BB9-06B6-4364-F157-DBE7F39F368E}"/>
              </a:ext>
            </a:extLst>
          </p:cNvPr>
          <p:cNvSpPr txBox="1"/>
          <p:nvPr/>
        </p:nvSpPr>
        <p:spPr>
          <a:xfrm>
            <a:off x="3578897"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40">
            <a:extLst>
              <a:ext uri="{FF2B5EF4-FFF2-40B4-BE49-F238E27FC236}">
                <a16:creationId xmlns:a16="http://schemas.microsoft.com/office/drawing/2014/main" id="{5CA606AE-A7B0-D4CD-6AA3-FC1EDE32E013}"/>
              </a:ext>
            </a:extLst>
          </p:cNvPr>
          <p:cNvSpPr txBox="1"/>
          <p:nvPr/>
        </p:nvSpPr>
        <p:spPr>
          <a:xfrm>
            <a:off x="3578897"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7" name="Straight Connector 22">
            <a:extLst>
              <a:ext uri="{FF2B5EF4-FFF2-40B4-BE49-F238E27FC236}">
                <a16:creationId xmlns:a16="http://schemas.microsoft.com/office/drawing/2014/main" id="{7FD102AB-D069-68F1-0FB6-FE1881BE0184}"/>
              </a:ext>
            </a:extLst>
          </p:cNvPr>
          <p:cNvCxnSpPr>
            <a:cxnSpLocks/>
          </p:cNvCxnSpPr>
          <p:nvPr/>
        </p:nvCxnSpPr>
        <p:spPr>
          <a:xfrm>
            <a:off x="4964375"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34">
            <a:extLst>
              <a:ext uri="{FF2B5EF4-FFF2-40B4-BE49-F238E27FC236}">
                <a16:creationId xmlns:a16="http://schemas.microsoft.com/office/drawing/2014/main" id="{BBB90D36-10CB-D03B-7CC5-08C914D441E1}"/>
              </a:ext>
            </a:extLst>
          </p:cNvPr>
          <p:cNvSpPr txBox="1"/>
          <p:nvPr/>
        </p:nvSpPr>
        <p:spPr>
          <a:xfrm>
            <a:off x="4964375"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自社の基準値</a:t>
            </a:r>
            <a:endParaRPr kumimoji="1" lang="zh-TW" altLang="en-US" sz="1200" dirty="0">
              <a:solidFill>
                <a:schemeClr val="tx1"/>
              </a:solidFill>
              <a:latin typeface="Meiryo UI" panose="020B0604030504040204" pitchFamily="50" charset="-128"/>
              <a:ea typeface="Meiryo UI" panose="020B0604030504040204" pitchFamily="50" charset="-128"/>
            </a:endParaRPr>
          </a:p>
        </p:txBody>
      </p:sp>
      <p:sp>
        <p:nvSpPr>
          <p:cNvPr id="29" name="TextBox 39">
            <a:extLst>
              <a:ext uri="{FF2B5EF4-FFF2-40B4-BE49-F238E27FC236}">
                <a16:creationId xmlns:a16="http://schemas.microsoft.com/office/drawing/2014/main" id="{617F5AE3-1EB6-7CF8-5CD4-71E0605AAB96}"/>
              </a:ext>
            </a:extLst>
          </p:cNvPr>
          <p:cNvSpPr txBox="1"/>
          <p:nvPr/>
        </p:nvSpPr>
        <p:spPr>
          <a:xfrm>
            <a:off x="4964374" y="2194436"/>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F811B640-2A69-B230-DC9D-1CC41E59AC0E}"/>
              </a:ext>
            </a:extLst>
          </p:cNvPr>
          <p:cNvSpPr txBox="1"/>
          <p:nvPr/>
        </p:nvSpPr>
        <p:spPr>
          <a:xfrm>
            <a:off x="4964375"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34" name="Straight Connector 22">
            <a:extLst>
              <a:ext uri="{FF2B5EF4-FFF2-40B4-BE49-F238E27FC236}">
                <a16:creationId xmlns:a16="http://schemas.microsoft.com/office/drawing/2014/main" id="{AE9FBFA3-B87D-2B33-D372-6A858D93D2B2}"/>
              </a:ext>
            </a:extLst>
          </p:cNvPr>
          <p:cNvCxnSpPr>
            <a:cxnSpLocks/>
          </p:cNvCxnSpPr>
          <p:nvPr/>
        </p:nvCxnSpPr>
        <p:spPr>
          <a:xfrm>
            <a:off x="6349853" y="2129269"/>
            <a:ext cx="506874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783D534-D2F6-4E0C-0C16-74CE0C2AC8A8}"/>
              </a:ext>
            </a:extLst>
          </p:cNvPr>
          <p:cNvSpPr txBox="1"/>
          <p:nvPr/>
        </p:nvSpPr>
        <p:spPr>
          <a:xfrm>
            <a:off x="6349853" y="1873833"/>
            <a:ext cx="5068749"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導出過程（計算式により、定量的に記載すること）</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36" name="TextBox 39">
            <a:extLst>
              <a:ext uri="{FF2B5EF4-FFF2-40B4-BE49-F238E27FC236}">
                <a16:creationId xmlns:a16="http://schemas.microsoft.com/office/drawing/2014/main" id="{61D88752-68A7-D0DD-077E-83AFF48E7C33}"/>
              </a:ext>
            </a:extLst>
          </p:cNvPr>
          <p:cNvSpPr txBox="1"/>
          <p:nvPr/>
        </p:nvSpPr>
        <p:spPr>
          <a:xfrm>
            <a:off x="6349853" y="2190338"/>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（補助がない場合）</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a:t>
            </a:r>
          </a:p>
          <a:p>
            <a:r>
              <a:rPr lang="ja-JP" altLang="en-US" sz="1400" dirty="0">
                <a:solidFill>
                  <a:schemeClr val="tx1"/>
                </a:solidFill>
                <a:latin typeface="Meiryo UI" panose="020B0604030504040204" pitchFamily="50" charset="-128"/>
                <a:ea typeface="Meiryo UI" panose="020B0604030504040204" pitchFamily="50" charset="-128"/>
              </a:rPr>
              <a:t>（補助がある場合）</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sz="1400" dirty="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DEFBEA9D-F973-A617-A537-6B1854320136}"/>
              </a:ext>
            </a:extLst>
          </p:cNvPr>
          <p:cNvSpPr txBox="1"/>
          <p:nvPr/>
        </p:nvSpPr>
        <p:spPr>
          <a:xfrm>
            <a:off x="6349853" y="3334033"/>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（補助がない場合）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r>
              <a:rPr lang="ja-JP" altLang="en-US" sz="1400">
                <a:solidFill>
                  <a:schemeClr val="tx1"/>
                </a:solidFill>
                <a:latin typeface="Meiryo UI" panose="020B0604030504040204" pitchFamily="50" charset="-128"/>
                <a:ea typeface="Meiryo UI" panose="020B0604030504040204" pitchFamily="50" charset="-128"/>
              </a:rPr>
              <a:t>（補助がある場合）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1F2D26B4-78ED-EF06-5028-86E09CA01556}"/>
              </a:ext>
            </a:extLst>
          </p:cNvPr>
          <p:cNvGrpSpPr/>
          <p:nvPr/>
        </p:nvGrpSpPr>
        <p:grpSpPr>
          <a:xfrm>
            <a:off x="765598" y="1500588"/>
            <a:ext cx="10653004" cy="288000"/>
            <a:chOff x="156000" y="1879963"/>
            <a:chExt cx="5760000" cy="288000"/>
          </a:xfrm>
        </p:grpSpPr>
        <p:sp>
          <p:nvSpPr>
            <p:cNvPr id="19" name="正方形/長方形 18">
              <a:extLst>
                <a:ext uri="{FF2B5EF4-FFF2-40B4-BE49-F238E27FC236}">
                  <a16:creationId xmlns:a16="http://schemas.microsoft.com/office/drawing/2014/main" id="{DAAE4DE1-CFC6-7150-2EA1-01D2760BD3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i="1" dirty="0">
                  <a:solidFill>
                    <a:schemeClr val="tx1"/>
                  </a:solidFill>
                  <a:latin typeface="Meiryo UI" panose="020B0604030504040204" pitchFamily="50" charset="-128"/>
                  <a:ea typeface="Meiryo UI" panose="020B0604030504040204" pitchFamily="50" charset="-128"/>
                </a:rPr>
                <a:t>投資判断基準</a:t>
              </a:r>
            </a:p>
          </p:txBody>
        </p:sp>
        <p:cxnSp>
          <p:nvCxnSpPr>
            <p:cNvPr id="20" name="直線コネクタ 19">
              <a:extLst>
                <a:ext uri="{FF2B5EF4-FFF2-40B4-BE49-F238E27FC236}">
                  <a16:creationId xmlns:a16="http://schemas.microsoft.com/office/drawing/2014/main" id="{435FDC45-0491-8E26-5A59-82D7B229802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1" name="グループ化 30">
            <a:extLst>
              <a:ext uri="{FF2B5EF4-FFF2-40B4-BE49-F238E27FC236}">
                <a16:creationId xmlns:a16="http://schemas.microsoft.com/office/drawing/2014/main" id="{DEEC365F-F341-ED6D-7EDA-31ED52C0C6AC}"/>
              </a:ext>
            </a:extLst>
          </p:cNvPr>
          <p:cNvGrpSpPr/>
          <p:nvPr/>
        </p:nvGrpSpPr>
        <p:grpSpPr>
          <a:xfrm>
            <a:off x="765597" y="4879487"/>
            <a:ext cx="10660255" cy="288000"/>
            <a:chOff x="156000" y="1879963"/>
            <a:chExt cx="5760000" cy="288000"/>
          </a:xfrm>
        </p:grpSpPr>
        <p:sp>
          <p:nvSpPr>
            <p:cNvPr id="33" name="正方形/長方形 32">
              <a:extLst>
                <a:ext uri="{FF2B5EF4-FFF2-40B4-BE49-F238E27FC236}">
                  <a16:creationId xmlns:a16="http://schemas.microsoft.com/office/drawing/2014/main" id="{140DD3C5-ED8A-8FE1-0BFD-8474A638943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その他の投資判断基準</a:t>
              </a:r>
            </a:p>
          </p:txBody>
        </p:sp>
        <p:cxnSp>
          <p:nvCxnSpPr>
            <p:cNvPr id="38" name="直線コネクタ 37">
              <a:extLst>
                <a:ext uri="{FF2B5EF4-FFF2-40B4-BE49-F238E27FC236}">
                  <a16:creationId xmlns:a16="http://schemas.microsoft.com/office/drawing/2014/main" id="{ECC5B974-7238-150C-D75F-24BA8D8E44A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24">
            <a:extLst>
              <a:ext uri="{FF2B5EF4-FFF2-40B4-BE49-F238E27FC236}">
                <a16:creationId xmlns:a16="http://schemas.microsoft.com/office/drawing/2014/main" id="{998937A7-666B-84AE-33D0-7275EC0AC9EE}"/>
              </a:ext>
            </a:extLst>
          </p:cNvPr>
          <p:cNvSpPr txBox="1"/>
          <p:nvPr/>
        </p:nvSpPr>
        <p:spPr>
          <a:xfrm>
            <a:off x="765595" y="5227456"/>
            <a:ext cx="1066025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6" name="Title 1">
            <a:extLst>
              <a:ext uri="{FF2B5EF4-FFF2-40B4-BE49-F238E27FC236}">
                <a16:creationId xmlns:a16="http://schemas.microsoft.com/office/drawing/2014/main" id="{AD2927FB-884F-C60D-69AB-D2142971264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⑤ア 経済的基準</a:t>
            </a:r>
          </a:p>
        </p:txBody>
      </p:sp>
      <p:sp>
        <p:nvSpPr>
          <p:cNvPr id="26" name="Title 1">
            <a:extLst>
              <a:ext uri="{FF2B5EF4-FFF2-40B4-BE49-F238E27FC236}">
                <a16:creationId xmlns:a16="http://schemas.microsoft.com/office/drawing/2014/main" id="{D8459600-4755-40F5-265B-779A105E247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補助</a:t>
            </a:r>
            <a:r>
              <a:rPr lang="ja-JP" altLang="en-US" dirty="0">
                <a:solidFill>
                  <a:schemeClr val="tx1"/>
                </a:solidFill>
              </a:rPr>
              <a:t>を前提としない場合</a:t>
            </a:r>
            <a:r>
              <a:rPr kumimoji="1" lang="ja-JP" altLang="en-US" dirty="0">
                <a:solidFill>
                  <a:schemeClr val="tx1"/>
                </a:solidFill>
              </a:rPr>
              <a:t>、自社の投資判断基準を満たさないため、投資が困難</a:t>
            </a:r>
            <a:endParaRPr kumimoji="1" lang="en-US" altLang="ja-JP" dirty="0">
              <a:solidFill>
                <a:schemeClr val="tx1"/>
              </a:solidFill>
            </a:endParaRPr>
          </a:p>
        </p:txBody>
      </p:sp>
      <p:cxnSp>
        <p:nvCxnSpPr>
          <p:cNvPr id="39" name="直線コネクタ 38">
            <a:extLst>
              <a:ext uri="{FF2B5EF4-FFF2-40B4-BE49-F238E27FC236}">
                <a16:creationId xmlns:a16="http://schemas.microsoft.com/office/drawing/2014/main" id="{B12D5E40-B2DB-5C00-47CF-48CD12DB2AD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E6244B4A-4B0B-2385-9E53-158311C6B5F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43" name="正方形/長方形 42">
            <a:extLst>
              <a:ext uri="{FF2B5EF4-FFF2-40B4-BE49-F238E27FC236}">
                <a16:creationId xmlns:a16="http://schemas.microsoft.com/office/drawing/2014/main" id="{B7470C46-7587-CB1C-65FB-CE6CE27F0D8E}"/>
              </a:ext>
            </a:extLst>
          </p:cNvPr>
          <p:cNvSpPr/>
          <p:nvPr/>
        </p:nvSpPr>
        <p:spPr>
          <a:xfrm>
            <a:off x="2158053" y="1944317"/>
            <a:ext cx="7868093" cy="393407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投資判断基準</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→以下に注意して記載すること。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補助対象となる製品の生産に係る設備投資計画が、補助を前提としない場合には、投資計画の</a:t>
            </a: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internal rate of return</a:t>
            </a:r>
            <a:r>
              <a:rPr lang="ja-JP" altLang="en-US" sz="1400" dirty="0">
                <a:solidFill>
                  <a:srgbClr val="FF0000"/>
                </a:solidFill>
                <a:latin typeface="Meiryo UI" panose="020B0604030504040204" pitchFamily="50" charset="-128"/>
                <a:ea typeface="Meiryo UI" panose="020B0604030504040204" pitchFamily="50" charset="-128"/>
              </a:rPr>
              <a:t>：内部収益率）や  投資回収期間が投資判断に至る水準には達しないが、補助対象となることで</a:t>
            </a: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及び投資回収期間が投資判断に至る水準に達する計画であるなど、民間企業のみでは経済性の確保が困難な計画となっていることを示すこと。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などの指標を用いる場合は、その導出過程を具体的に記載すること。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や投資回収期間以外に、自社の投資判断において重視している基準があれば、その基準の補助がない場合／ある場合の数値を記載すること。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「他制度による収益等」として、政府・公的機関による規制・制度的措置等に関する一定の見通し（</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価格等）を考慮しても差し支えない。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809374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86592024-6AEC-E6A6-0502-741CE9482E85}"/>
              </a:ext>
            </a:extLst>
          </p:cNvPr>
          <p:cNvSpPr txBox="1"/>
          <p:nvPr/>
        </p:nvSpPr>
        <p:spPr>
          <a:xfrm>
            <a:off x="765598" y="2588923"/>
            <a:ext cx="5184000" cy="1641958"/>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（設定根拠）</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0" name="TextBox 35" descr="ｔ">
            <a:extLst>
              <a:ext uri="{FF2B5EF4-FFF2-40B4-BE49-F238E27FC236}">
                <a16:creationId xmlns:a16="http://schemas.microsoft.com/office/drawing/2014/main" id="{3BDF1C5A-B13B-874E-453F-A24EE0E62985}"/>
              </a:ext>
            </a:extLst>
          </p:cNvPr>
          <p:cNvSpPr txBox="1"/>
          <p:nvPr/>
        </p:nvSpPr>
        <p:spPr>
          <a:xfrm>
            <a:off x="765598" y="2101373"/>
            <a:ext cx="3998869"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sz="1400" b="1" dirty="0">
                <a:solidFill>
                  <a:schemeClr val="tx1"/>
                </a:solidFill>
                <a:latin typeface="Meiryo UI" panose="020B0604030504040204" pitchFamily="50" charset="-128"/>
                <a:ea typeface="Meiryo UI" panose="020B0604030504040204" pitchFamily="50" charset="-128"/>
              </a:rPr>
              <a:t>TRL</a:t>
            </a:r>
            <a:r>
              <a:rPr kumimoji="1" lang="ja-JP" altLang="en-US" sz="1400" b="1" dirty="0">
                <a:solidFill>
                  <a:schemeClr val="tx1"/>
                </a:solidFill>
                <a:latin typeface="Meiryo UI" panose="020B0604030504040204" pitchFamily="50" charset="-128"/>
                <a:ea typeface="Meiryo UI" panose="020B0604030504040204" pitchFamily="50" charset="-128"/>
              </a:rPr>
              <a:t>：</a:t>
            </a:r>
            <a:r>
              <a:rPr kumimoji="1" lang="en-US" altLang="ja-JP" sz="1400" b="1" dirty="0">
                <a:solidFill>
                  <a:schemeClr val="tx1"/>
                </a:solidFill>
                <a:latin typeface="Meiryo UI" panose="020B0604030504040204" pitchFamily="50" charset="-128"/>
                <a:ea typeface="Meiryo UI" panose="020B0604030504040204" pitchFamily="50" charset="-128"/>
              </a:rPr>
              <a:t>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3" name="TextBox 35" descr="ｔ">
            <a:extLst>
              <a:ext uri="{FF2B5EF4-FFF2-40B4-BE49-F238E27FC236}">
                <a16:creationId xmlns:a16="http://schemas.microsoft.com/office/drawing/2014/main" id="{9B214298-023A-0520-F372-807F8D84F990}"/>
              </a:ext>
            </a:extLst>
          </p:cNvPr>
          <p:cNvSpPr txBox="1"/>
          <p:nvPr/>
        </p:nvSpPr>
        <p:spPr>
          <a:xfrm>
            <a:off x="6231521" y="2156772"/>
            <a:ext cx="5323912" cy="2609871"/>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grpSp>
        <p:nvGrpSpPr>
          <p:cNvPr id="5" name="グループ化 4">
            <a:extLst>
              <a:ext uri="{FF2B5EF4-FFF2-40B4-BE49-F238E27FC236}">
                <a16:creationId xmlns:a16="http://schemas.microsoft.com/office/drawing/2014/main" id="{62EABAE4-0467-FB78-63EE-F43520141557}"/>
              </a:ext>
            </a:extLst>
          </p:cNvPr>
          <p:cNvGrpSpPr/>
          <p:nvPr/>
        </p:nvGrpSpPr>
        <p:grpSpPr>
          <a:xfrm>
            <a:off x="765598" y="1733286"/>
            <a:ext cx="5184000" cy="288000"/>
            <a:chOff x="156000" y="1879963"/>
            <a:chExt cx="5760000" cy="288000"/>
          </a:xfrm>
        </p:grpSpPr>
        <p:sp>
          <p:nvSpPr>
            <p:cNvPr id="8" name="正方形/長方形 7">
              <a:extLst>
                <a:ext uri="{FF2B5EF4-FFF2-40B4-BE49-F238E27FC236}">
                  <a16:creationId xmlns:a16="http://schemas.microsoft.com/office/drawing/2014/main" id="{3799E601-2193-BE27-DDE2-CE284AE77BE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TRL</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Technology Readiness Level</a:t>
              </a:r>
              <a:r>
                <a:rPr lang="ja-JP" altLang="en-US" sz="1400" dirty="0">
                  <a:solidFill>
                    <a:schemeClr val="tx1"/>
                  </a:solidFill>
                  <a:latin typeface="Meiryo UI" panose="020B0604030504040204" pitchFamily="50" charset="-128"/>
                  <a:ea typeface="Meiryo UI" panose="020B0604030504040204" pitchFamily="50" charset="-128"/>
                </a:rPr>
                <a:t>）</a:t>
              </a:r>
            </a:p>
          </p:txBody>
        </p:sp>
        <p:cxnSp>
          <p:nvCxnSpPr>
            <p:cNvPr id="9" name="直線コネクタ 8">
              <a:extLst>
                <a:ext uri="{FF2B5EF4-FFF2-40B4-BE49-F238E27FC236}">
                  <a16:creationId xmlns:a16="http://schemas.microsoft.com/office/drawing/2014/main" id="{076DE088-5B9E-E177-ED9D-0EDC5905C17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4B64B03F-3817-7665-65D4-434DCD01A1CC}"/>
              </a:ext>
            </a:extLst>
          </p:cNvPr>
          <p:cNvGrpSpPr/>
          <p:nvPr/>
        </p:nvGrpSpPr>
        <p:grpSpPr>
          <a:xfrm>
            <a:off x="6239438" y="1733286"/>
            <a:ext cx="5184000" cy="288000"/>
            <a:chOff x="156000" y="1879963"/>
            <a:chExt cx="5760000" cy="288000"/>
          </a:xfrm>
        </p:grpSpPr>
        <p:sp>
          <p:nvSpPr>
            <p:cNvPr id="13" name="正方形/長方形 12">
              <a:extLst>
                <a:ext uri="{FF2B5EF4-FFF2-40B4-BE49-F238E27FC236}">
                  <a16:creationId xmlns:a16="http://schemas.microsoft.com/office/drawing/2014/main" id="{A1421886-3FF6-D265-030B-17CEAE4E038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国際水準に基づく設備等の先進性</a:t>
              </a:r>
            </a:p>
          </p:txBody>
        </p:sp>
        <p:cxnSp>
          <p:nvCxnSpPr>
            <p:cNvPr id="16" name="直線コネクタ 15">
              <a:extLst>
                <a:ext uri="{FF2B5EF4-FFF2-40B4-BE49-F238E27FC236}">
                  <a16:creationId xmlns:a16="http://schemas.microsoft.com/office/drawing/2014/main" id="{26F0FA8F-5455-E655-02BA-F2F5498A569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B179935C-02AE-8DA0-4EF5-BE84694F58EB}"/>
              </a:ext>
            </a:extLst>
          </p:cNvPr>
          <p:cNvGrpSpPr/>
          <p:nvPr/>
        </p:nvGrpSpPr>
        <p:grpSpPr>
          <a:xfrm>
            <a:off x="765597" y="5186806"/>
            <a:ext cx="10657837" cy="288000"/>
            <a:chOff x="156000" y="1879963"/>
            <a:chExt cx="5760000" cy="288000"/>
          </a:xfrm>
        </p:grpSpPr>
        <p:sp>
          <p:nvSpPr>
            <p:cNvPr id="18" name="正方形/長方形 17">
              <a:extLst>
                <a:ext uri="{FF2B5EF4-FFF2-40B4-BE49-F238E27FC236}">
                  <a16:creationId xmlns:a16="http://schemas.microsoft.com/office/drawing/2014/main" id="{3CDB7653-978E-8DF3-D892-78BE3FB859D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商用目的での使用が限定的であることに対する追加の説明</a:t>
              </a:r>
            </a:p>
          </p:txBody>
        </p:sp>
        <p:cxnSp>
          <p:nvCxnSpPr>
            <p:cNvPr id="24" name="直線コネクタ 23">
              <a:extLst>
                <a:ext uri="{FF2B5EF4-FFF2-40B4-BE49-F238E27FC236}">
                  <a16:creationId xmlns:a16="http://schemas.microsoft.com/office/drawing/2014/main" id="{EA7BD145-7A30-3AE7-38F7-933E96E18B0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TextBox 35" descr="ｔ">
            <a:extLst>
              <a:ext uri="{FF2B5EF4-FFF2-40B4-BE49-F238E27FC236}">
                <a16:creationId xmlns:a16="http://schemas.microsoft.com/office/drawing/2014/main" id="{6DABBC12-9C16-A7F6-FF22-6C3F10A8D772}"/>
              </a:ext>
            </a:extLst>
          </p:cNvPr>
          <p:cNvSpPr txBox="1"/>
          <p:nvPr/>
        </p:nvSpPr>
        <p:spPr>
          <a:xfrm>
            <a:off x="772087" y="5603915"/>
            <a:ext cx="10657837"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cxnSp>
        <p:nvCxnSpPr>
          <p:cNvPr id="26" name="Straight Connector 40">
            <a:extLst>
              <a:ext uri="{FF2B5EF4-FFF2-40B4-BE49-F238E27FC236}">
                <a16:creationId xmlns:a16="http://schemas.microsoft.com/office/drawing/2014/main" id="{E1FE0F58-5AEC-E34B-B12E-E39CE2737C76}"/>
              </a:ext>
            </a:extLst>
          </p:cNvPr>
          <p:cNvCxnSpPr>
            <a:cxnSpLocks/>
          </p:cNvCxnSpPr>
          <p:nvPr/>
        </p:nvCxnSpPr>
        <p:spPr>
          <a:xfrm flipV="1">
            <a:off x="6096000" y="1733286"/>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4" name="Title 1">
            <a:extLst>
              <a:ext uri="{FF2B5EF4-FFF2-40B4-BE49-F238E27FC236}">
                <a16:creationId xmlns:a16="http://schemas.microsoft.com/office/drawing/2014/main" id="{6B736EBA-696D-9CEF-B76E-2B3F25E9583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⑤イ 技術的基準</a:t>
            </a:r>
          </a:p>
        </p:txBody>
      </p:sp>
      <p:sp>
        <p:nvSpPr>
          <p:cNvPr id="6" name="Title 1">
            <a:extLst>
              <a:ext uri="{FF2B5EF4-FFF2-40B4-BE49-F238E27FC236}">
                <a16:creationId xmlns:a16="http://schemas.microsoft.com/office/drawing/2014/main" id="{B9CE8DEA-0813-C7CD-653D-9E581EBDDA3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補助を前提としない場合、商用目的での使用が限定的であり、投資が困難</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B34EAA4B-9D84-E490-8BD4-E2E79D20C03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正方形/長方形 10">
            <a:extLst>
              <a:ext uri="{FF2B5EF4-FFF2-40B4-BE49-F238E27FC236}">
                <a16:creationId xmlns:a16="http://schemas.microsoft.com/office/drawing/2014/main" id="{E2713AA0-9340-7379-752A-5CC7569FFF6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5" name="正方形/長方形 14">
            <a:extLst>
              <a:ext uri="{FF2B5EF4-FFF2-40B4-BE49-F238E27FC236}">
                <a16:creationId xmlns:a16="http://schemas.microsoft.com/office/drawing/2014/main" id="{CDFBB9BC-2D86-BA61-B118-4D27246EE228}"/>
              </a:ext>
            </a:extLst>
          </p:cNvPr>
          <p:cNvSpPr/>
          <p:nvPr/>
        </p:nvSpPr>
        <p:spPr>
          <a:xfrm>
            <a:off x="2166958" y="2198930"/>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商用目的での使用が限定的であること、設備等の先進性のいずれか（</a:t>
            </a:r>
            <a:r>
              <a:rPr lang="en-US" altLang="ja-JP" sz="1400" dirty="0">
                <a:solidFill>
                  <a:srgbClr val="FF0000"/>
                </a:solidFill>
                <a:latin typeface="Meiryo UI" panose="020B0604030504040204" pitchFamily="50" charset="-128"/>
                <a:ea typeface="Meiryo UI" panose="020B0604030504040204" pitchFamily="50" charset="-128"/>
              </a:rPr>
              <a:t>1</a:t>
            </a:r>
            <a:r>
              <a:rPr lang="ja-JP" altLang="en-US" sz="1400" dirty="0">
                <a:solidFill>
                  <a:srgbClr val="FF0000"/>
                </a:solidFill>
                <a:latin typeface="Meiryo UI" panose="020B0604030504040204" pitchFamily="50" charset="-128"/>
                <a:ea typeface="Meiryo UI" panose="020B0604030504040204" pitchFamily="50" charset="-128"/>
              </a:rPr>
              <a:t>つ以上の記載が必須）</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TRL </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Technology Readiness Level</a:t>
            </a:r>
            <a:r>
              <a:rPr lang="ja-JP" altLang="en-US" sz="1400" dirty="0">
                <a:solidFill>
                  <a:srgbClr val="FF0000"/>
                </a:solidFill>
                <a:latin typeface="Meiryo UI" panose="020B0604030504040204" pitchFamily="50" charset="-128"/>
                <a:ea typeface="Meiryo UI" panose="020B0604030504040204" pitchFamily="50" charset="-128"/>
              </a:rPr>
              <a:t>）などを用いて記載すること。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a:t>
            </a:r>
            <a:r>
              <a:rPr lang="en-US" altLang="ja-JP" sz="1400" dirty="0">
                <a:solidFill>
                  <a:srgbClr val="FF0000"/>
                </a:solidFill>
                <a:latin typeface="Meiryo UI" panose="020B0604030504040204" pitchFamily="50" charset="-128"/>
                <a:ea typeface="Meiryo UI" panose="020B0604030504040204" pitchFamily="50" charset="-128"/>
              </a:rPr>
              <a:t>TRL</a:t>
            </a:r>
            <a:r>
              <a:rPr lang="ja-JP" altLang="en-US" sz="1400" dirty="0">
                <a:solidFill>
                  <a:srgbClr val="FF0000"/>
                </a:solidFill>
                <a:latin typeface="Meiryo UI" panose="020B0604030504040204" pitchFamily="50" charset="-128"/>
                <a:ea typeface="Meiryo UI" panose="020B0604030504040204" pitchFamily="50" charset="-128"/>
              </a:rPr>
              <a:t>の設定をする場合はその根拠について具体的に記載すること。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国際水準に照らし合わせて、補助対象となる設備等が先進性を有する場合、その内容を記載すること。</a:t>
            </a: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4725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F750846A-40B6-CE3D-8BFA-FC75BFC44BBB}"/>
              </a:ext>
            </a:extLst>
          </p:cNvPr>
          <p:cNvSpPr txBox="1"/>
          <p:nvPr/>
        </p:nvSpPr>
        <p:spPr>
          <a:xfrm>
            <a:off x="765596" y="2393245"/>
            <a:ext cx="8887361"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会社全体の売上高（直近３事業年度の平均）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0" name="TextBox 35" descr="ｔ">
            <a:extLst>
              <a:ext uri="{FF2B5EF4-FFF2-40B4-BE49-F238E27FC236}">
                <a16:creationId xmlns:a16="http://schemas.microsoft.com/office/drawing/2014/main" id="{BC5BE5A4-DE0C-FF18-61B2-E75EF07EC476}"/>
              </a:ext>
            </a:extLst>
          </p:cNvPr>
          <p:cNvSpPr txBox="1"/>
          <p:nvPr/>
        </p:nvSpPr>
        <p:spPr>
          <a:xfrm>
            <a:off x="1113521" y="2849165"/>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grpSp>
        <p:nvGrpSpPr>
          <p:cNvPr id="4" name="グループ化 3">
            <a:extLst>
              <a:ext uri="{FF2B5EF4-FFF2-40B4-BE49-F238E27FC236}">
                <a16:creationId xmlns:a16="http://schemas.microsoft.com/office/drawing/2014/main" id="{DD6D03CC-C6A5-1B14-2D82-F7AC452B2B69}"/>
              </a:ext>
            </a:extLst>
          </p:cNvPr>
          <p:cNvGrpSpPr/>
          <p:nvPr/>
        </p:nvGrpSpPr>
        <p:grpSpPr>
          <a:xfrm>
            <a:off x="765597" y="1981833"/>
            <a:ext cx="10657837" cy="288000"/>
            <a:chOff x="156000" y="1879963"/>
            <a:chExt cx="5760000" cy="288000"/>
          </a:xfrm>
        </p:grpSpPr>
        <p:sp>
          <p:nvSpPr>
            <p:cNvPr id="10" name="正方形/長方形 9">
              <a:extLst>
                <a:ext uri="{FF2B5EF4-FFF2-40B4-BE49-F238E27FC236}">
                  <a16:creationId xmlns:a16="http://schemas.microsoft.com/office/drawing/2014/main" id="{6C6F335B-2D55-BDED-C390-381991560A2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会社全体の売上高に対する補助対象事業総事業費比率</a:t>
              </a:r>
            </a:p>
          </p:txBody>
        </p:sp>
        <p:cxnSp>
          <p:nvCxnSpPr>
            <p:cNvPr id="11" name="直線コネクタ 10">
              <a:extLst>
                <a:ext uri="{FF2B5EF4-FFF2-40B4-BE49-F238E27FC236}">
                  <a16:creationId xmlns:a16="http://schemas.microsoft.com/office/drawing/2014/main" id="{1194843E-E531-5F89-5C99-DE7B728257F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 name="Title 1">
            <a:extLst>
              <a:ext uri="{FF2B5EF4-FFF2-40B4-BE49-F238E27FC236}">
                <a16:creationId xmlns:a16="http://schemas.microsoft.com/office/drawing/2014/main" id="{2B7716B2-6442-25CF-833B-C696D49F7D1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⑤ウ その他定性的基準（</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5" name="Title 1">
            <a:extLst>
              <a:ext uri="{FF2B5EF4-FFF2-40B4-BE49-F238E27FC236}">
                <a16:creationId xmlns:a16="http://schemas.microsoft.com/office/drawing/2014/main" id="{11FDD67A-57CD-A8AF-9AB4-05A6B56348F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補助を前提としない場合、間接補助</a:t>
            </a:r>
            <a:r>
              <a:rPr kumimoji="1" lang="ja-JP" altLang="en-US" dirty="0">
                <a:solidFill>
                  <a:schemeClr val="tx1"/>
                </a:solidFill>
              </a:rPr>
              <a:t>事業は自社にとって大規模な投資であ</a:t>
            </a:r>
            <a:r>
              <a:rPr lang="ja-JP" altLang="en-US" dirty="0">
                <a:solidFill>
                  <a:schemeClr val="tx1"/>
                </a:solidFill>
              </a:rPr>
              <a:t>り、投資が困難</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85A01310-CB08-4A05-886B-FDCE8D83D56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08C53A16-A2D4-CFD9-E5AB-4DFD47C00F75}"/>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
        <p:nvSpPr>
          <p:cNvPr id="16" name="正方形/長方形 15">
            <a:extLst>
              <a:ext uri="{FF2B5EF4-FFF2-40B4-BE49-F238E27FC236}">
                <a16:creationId xmlns:a16="http://schemas.microsoft.com/office/drawing/2014/main" id="{23C7A289-A440-D2AA-1E12-C04D7A579F60}"/>
              </a:ext>
            </a:extLst>
          </p:cNvPr>
          <p:cNvSpPr/>
          <p:nvPr/>
        </p:nvSpPr>
        <p:spPr>
          <a:xfrm>
            <a:off x="2539043" y="2800709"/>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会社全体の売上高に対する補助対象事業総事業費比率</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→補助対象事業の総事業費が、企業規模に対して大規模なものである場合は、会社全体の売上高に対する補助対象事業の総事業費比率を記載すること。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分母は部門の売上高ではなく、会社全体の売上高とし、分子は補助対象事業総事業費とすること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278063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A5767B53-1ADD-38CD-C3DC-483DF9880D6B}"/>
              </a:ext>
            </a:extLst>
          </p:cNvPr>
          <p:cNvGrpSpPr/>
          <p:nvPr/>
        </p:nvGrpSpPr>
        <p:grpSpPr>
          <a:xfrm>
            <a:off x="765597" y="1997800"/>
            <a:ext cx="10657837" cy="288000"/>
            <a:chOff x="156000" y="1879963"/>
            <a:chExt cx="5760000" cy="288000"/>
          </a:xfrm>
        </p:grpSpPr>
        <p:sp>
          <p:nvSpPr>
            <p:cNvPr id="6" name="正方形/長方形 5">
              <a:extLst>
                <a:ext uri="{FF2B5EF4-FFF2-40B4-BE49-F238E27FC236}">
                  <a16:creationId xmlns:a16="http://schemas.microsoft.com/office/drawing/2014/main" id="{4D153003-77AC-BF7B-5657-6CC4208EFE3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経済面及び技術面以外のリスク</a:t>
              </a:r>
            </a:p>
          </p:txBody>
        </p:sp>
        <p:cxnSp>
          <p:nvCxnSpPr>
            <p:cNvPr id="8" name="直線コネクタ 7">
              <a:extLst>
                <a:ext uri="{FF2B5EF4-FFF2-40B4-BE49-F238E27FC236}">
                  <a16:creationId xmlns:a16="http://schemas.microsoft.com/office/drawing/2014/main" id="{3B1871AE-2DE3-818B-E8EE-9AD0E9B3F68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9" name="ee4pContent3">
            <a:extLst>
              <a:ext uri="{FF2B5EF4-FFF2-40B4-BE49-F238E27FC236}">
                <a16:creationId xmlns:a16="http://schemas.microsoft.com/office/drawing/2014/main" id="{BBAC5CAE-452D-E4C7-C778-355C5F152C85}"/>
              </a:ext>
            </a:extLst>
          </p:cNvPr>
          <p:cNvSpPr txBox="1"/>
          <p:nvPr/>
        </p:nvSpPr>
        <p:spPr>
          <a:xfrm>
            <a:off x="765598" y="2420270"/>
            <a:ext cx="52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sp>
        <p:nvSpPr>
          <p:cNvPr id="10" name="ee4pContent3">
            <a:extLst>
              <a:ext uri="{FF2B5EF4-FFF2-40B4-BE49-F238E27FC236}">
                <a16:creationId xmlns:a16="http://schemas.microsoft.com/office/drawing/2014/main" id="{CBEAEDF6-4FB0-AF30-D083-C166C439B859}"/>
              </a:ext>
            </a:extLst>
          </p:cNvPr>
          <p:cNvSpPr txBox="1"/>
          <p:nvPr/>
        </p:nvSpPr>
        <p:spPr>
          <a:xfrm>
            <a:off x="6206404" y="2420270"/>
            <a:ext cx="52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根拠</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sp>
        <p:nvSpPr>
          <p:cNvPr id="3" name="Title 1">
            <a:extLst>
              <a:ext uri="{FF2B5EF4-FFF2-40B4-BE49-F238E27FC236}">
                <a16:creationId xmlns:a16="http://schemas.microsoft.com/office/drawing/2014/main" id="{4737B2D2-054F-23F6-286F-5F99A19E79C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⑤ウ その他定性的</a:t>
            </a:r>
            <a:r>
              <a:rPr lang="ja-JP" altLang="en-US" sz="2000" dirty="0">
                <a:solidFill>
                  <a:schemeClr val="bg1">
                    <a:lumMod val="50000"/>
                  </a:schemeClr>
                </a:solidFill>
              </a:rPr>
              <a:t>基準（</a:t>
            </a:r>
            <a:r>
              <a:rPr lang="en-US" altLang="ja-JP" sz="2000" dirty="0">
                <a:solidFill>
                  <a:schemeClr val="bg1">
                    <a:lumMod val="50000"/>
                  </a:schemeClr>
                </a:solidFill>
              </a:rPr>
              <a:t>ⅱ</a:t>
            </a:r>
            <a:r>
              <a:rPr lang="ja-JP" altLang="en-US" sz="2000" dirty="0">
                <a:solidFill>
                  <a:schemeClr val="bg1">
                    <a:lumMod val="50000"/>
                  </a:schemeClr>
                </a:solidFill>
              </a:rPr>
              <a:t>）</a:t>
            </a:r>
          </a:p>
        </p:txBody>
      </p:sp>
      <p:sp>
        <p:nvSpPr>
          <p:cNvPr id="4" name="Title 1">
            <a:extLst>
              <a:ext uri="{FF2B5EF4-FFF2-40B4-BE49-F238E27FC236}">
                <a16:creationId xmlns:a16="http://schemas.microsoft.com/office/drawing/2014/main" id="{75FE5B3E-397B-4342-0C73-C2C1858D50A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補助を前提としない場合、間接補助</a:t>
            </a:r>
            <a:r>
              <a:rPr kumimoji="1" lang="ja-JP" altLang="en-US" dirty="0">
                <a:solidFill>
                  <a:schemeClr val="tx1"/>
                </a:solidFill>
              </a:rPr>
              <a:t>事業は自社にとって</a:t>
            </a:r>
            <a:r>
              <a:rPr kumimoji="1" lang="en-US" altLang="ja-JP" dirty="0">
                <a:solidFill>
                  <a:schemeClr val="tx1"/>
                </a:solidFill>
              </a:rPr>
              <a:t>xx</a:t>
            </a:r>
            <a:r>
              <a:rPr kumimoji="1" lang="ja-JP" altLang="en-US" dirty="0">
                <a:solidFill>
                  <a:schemeClr val="tx1"/>
                </a:solidFill>
              </a:rPr>
              <a:t>のリスクが見込まれ、投資が困難</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E987742C-C5FD-7C81-4860-A235030AF0B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299FC8D5-3CD5-3B8A-B426-5797A30CCF4E}"/>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
        <p:nvSpPr>
          <p:cNvPr id="16" name="正方形/長方形 15">
            <a:extLst>
              <a:ext uri="{FF2B5EF4-FFF2-40B4-BE49-F238E27FC236}">
                <a16:creationId xmlns:a16="http://schemas.microsoft.com/office/drawing/2014/main" id="{BEA3AF59-B5A9-95CB-6C60-22AF3D4E0558}"/>
              </a:ext>
            </a:extLst>
          </p:cNvPr>
          <p:cNvSpPr/>
          <p:nvPr/>
        </p:nvSpPr>
        <p:spPr>
          <a:xfrm>
            <a:off x="2413755" y="2900985"/>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経済面及び技術面以外のリスク</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→その他投資判断が困難となる経済面及び技術面以外のリスクがあれば、その根拠とともに記載すること。</a:t>
            </a: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302649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FC000">
            <a:alpha val="40000"/>
          </a:srgbClr>
        </a:solidFill>
        <a:effectLst/>
      </p:bgPr>
    </p:bg>
    <p:spTree>
      <p:nvGrpSpPr>
        <p:cNvPr id="1" name="">
          <a:extLst>
            <a:ext uri="{FF2B5EF4-FFF2-40B4-BE49-F238E27FC236}">
              <a16:creationId xmlns:a16="http://schemas.microsoft.com/office/drawing/2014/main" id="{F4DEED14-2550-36FC-34BB-6E0FC1A4140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A053CAC3-C05E-23A2-695C-1504D15FAC5C}"/>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dirty="0">
                <a:solidFill>
                  <a:schemeClr val="tx1"/>
                </a:solidFill>
                <a:latin typeface="Meiryo UI" panose="020B0604030504040204" pitchFamily="50" charset="-128"/>
                <a:ea typeface="Meiryo UI" panose="020B0604030504040204" pitchFamily="50" charset="-128"/>
              </a:rPr>
              <a:t>⑥人材確保に向けた取組に関する審査</a:t>
            </a:r>
            <a:endParaRPr kumimoji="1" lang="en-US" sz="48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443657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BF499-4055-5049-5FCC-95CB7F1194CB}"/>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298B258F-C8E3-B999-025C-6F317645ABB1}"/>
              </a:ext>
            </a:extLst>
          </p:cNvPr>
          <p:cNvSpPr txBox="1">
            <a:spLocks/>
          </p:cNvSpPr>
          <p:nvPr/>
        </p:nvSpPr>
        <p:spPr>
          <a:xfrm>
            <a:off x="179999" y="292726"/>
            <a:ext cx="1142032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⑥ア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人材確保に向けた取組、イ　従業員の賃金引上げ計画の表明、ウ　ワーク・ライフ・バランス等の推進</a:t>
            </a:r>
          </a:p>
        </p:txBody>
      </p:sp>
      <p:sp>
        <p:nvSpPr>
          <p:cNvPr id="5" name="Title 1">
            <a:extLst>
              <a:ext uri="{FF2B5EF4-FFF2-40B4-BE49-F238E27FC236}">
                <a16:creationId xmlns:a16="http://schemas.microsoft.com/office/drawing/2014/main" id="{5095C69B-8D49-EA64-1444-FF77F5F17860}"/>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p>
          <a:p>
            <a:r>
              <a:rPr lang="ja-JP" altLang="en-US" dirty="0">
                <a:solidFill>
                  <a:schemeClr val="tx1"/>
                </a:solidFill>
              </a:rPr>
              <a:t>以下の通り、必須項目については満たしている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53390A2A-FC4C-A6FF-87B8-008614C1704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B782462-83C2-7298-DF75-431D6EC360AE}"/>
              </a:ext>
            </a:extLst>
          </p:cNvPr>
          <p:cNvGraphicFramePr>
            <a:graphicFrameLocks noGrp="1"/>
          </p:cNvGraphicFramePr>
          <p:nvPr>
            <p:extLst>
              <p:ext uri="{D42A27DB-BD31-4B8C-83A1-F6EECF244321}">
                <p14:modId xmlns:p14="http://schemas.microsoft.com/office/powerpoint/2010/main" val="2505378825"/>
              </p:ext>
            </p:extLst>
          </p:nvPr>
        </p:nvGraphicFramePr>
        <p:xfrm>
          <a:off x="179998" y="1551333"/>
          <a:ext cx="11856001" cy="4704587"/>
        </p:xfrm>
        <a:graphic>
          <a:graphicData uri="http://schemas.openxmlformats.org/drawingml/2006/table">
            <a:tbl>
              <a:tblPr firstRow="1" bandRow="1">
                <a:tableStyleId>{5C22544A-7EE6-4342-B048-85BDC9FD1C3A}</a:tableStyleId>
              </a:tblPr>
              <a:tblGrid>
                <a:gridCol w="6092613">
                  <a:extLst>
                    <a:ext uri="{9D8B030D-6E8A-4147-A177-3AD203B41FA5}">
                      <a16:colId xmlns:a16="http://schemas.microsoft.com/office/drawing/2014/main" val="3449904519"/>
                    </a:ext>
                  </a:extLst>
                </a:gridCol>
                <a:gridCol w="5763388">
                  <a:extLst>
                    <a:ext uri="{9D8B030D-6E8A-4147-A177-3AD203B41FA5}">
                      <a16:colId xmlns:a16="http://schemas.microsoft.com/office/drawing/2014/main" val="2365904519"/>
                    </a:ext>
                  </a:extLst>
                </a:gridCol>
              </a:tblGrid>
              <a:tr h="284099">
                <a:tc>
                  <a:txBody>
                    <a:bodyPr/>
                    <a:lstStyle/>
                    <a:p>
                      <a:pPr algn="ctr"/>
                      <a:r>
                        <a:rPr kumimoji="1" lang="ja-JP" altLang="en-US" sz="1200" dirty="0">
                          <a:latin typeface="Meiryo UI" panose="020B0604030504040204" pitchFamily="50" charset="-128"/>
                          <a:ea typeface="Meiryo UI" panose="020B0604030504040204" pitchFamily="50" charset="-128"/>
                        </a:rPr>
                        <a:t>審査項目</a:t>
                      </a:r>
                    </a:p>
                  </a:txBody>
                  <a:tcP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本応募申請における対応状況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ア　人材確保に向けた取組</a:t>
                      </a:r>
                      <a:endParaRPr kumimoji="1" lang="en-US" altLang="ja-JP" sz="1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間接補助事業の実施にあたり、賃上げ等の具体的な手段によって、人材確保に向けた取組を行っているか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様式第３別添４に記載の通り、要件を満たす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latin typeface="Meiryo UI" panose="020B0604030504040204" pitchFamily="50" charset="-128"/>
                          <a:ea typeface="Meiryo UI" panose="020B0604030504040204" pitchFamily="50" charset="-128"/>
                        </a:rPr>
                        <a:t>イ　従業員の賃金引上げ計画の表明</a:t>
                      </a: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latin typeface="Meiryo UI" panose="020B0604030504040204" pitchFamily="50" charset="-128"/>
                          <a:ea typeface="Meiryo UI" panose="020B0604030504040204" pitchFamily="50" charset="-128"/>
                        </a:rPr>
                        <a:t>暦年</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事業年度において、対前年</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前年度比で大企業は３％以上、中小企業等は</a:t>
                      </a:r>
                      <a:r>
                        <a:rPr kumimoji="1" lang="en-US" altLang="ja-JP" sz="1200" dirty="0">
                          <a:latin typeface="Meiryo UI" panose="020B0604030504040204" pitchFamily="50" charset="-128"/>
                          <a:ea typeface="Meiryo UI" panose="020B0604030504040204" pitchFamily="50" charset="-128"/>
                        </a:rPr>
                        <a:t>1.5</a:t>
                      </a:r>
                      <a:r>
                        <a:rPr kumimoji="1" lang="ja-JP" altLang="en-US" sz="1200" dirty="0">
                          <a:latin typeface="Meiryo UI" panose="020B0604030504040204" pitchFamily="50" charset="-128"/>
                          <a:ea typeface="Meiryo UI" panose="020B0604030504040204" pitchFamily="50" charset="-128"/>
                        </a:rPr>
                        <a:t>％以上の賃上げに取り組む予定があり、その旨を従業員に表明しているか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様式第３別添４に記載の通り、要件を満たす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1473496">
                <a:tc>
                  <a:txBody>
                    <a:bodyPr/>
                    <a:lstStyle/>
                    <a:p>
                      <a:r>
                        <a:rPr kumimoji="1" lang="ja-JP" altLang="en-US" sz="1200" dirty="0">
                          <a:latin typeface="Meiryo UI" panose="020B0604030504040204" pitchFamily="50" charset="-128"/>
                          <a:ea typeface="Meiryo UI" panose="020B0604030504040204" pitchFamily="50" charset="-128"/>
                        </a:rPr>
                        <a:t>ウ　ワーク・ライフ・バランス等の推進</a:t>
                      </a:r>
                      <a:endParaRPr kumimoji="1" lang="en-US" altLang="ja-JP" sz="1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ワーク・ライフ・バランス等の推進に向けて、女性の職業生活における活躍の推進や次世代育成支援対策、青少年の雇用の促進等に関する取組を行っているか、ワーク・ライフ・バランス等推進企業の認定等を受け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様式第３別添５に記載の通り、要件を満たす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bl>
          </a:graphicData>
        </a:graphic>
      </p:graphicFrame>
      <p:sp>
        <p:nvSpPr>
          <p:cNvPr id="9" name="正方形/長方形 8">
            <a:extLst>
              <a:ext uri="{FF2B5EF4-FFF2-40B4-BE49-F238E27FC236}">
                <a16:creationId xmlns:a16="http://schemas.microsoft.com/office/drawing/2014/main" id="{0E1F891F-EFBC-2427-1F66-ECD5F762EC13}"/>
              </a:ext>
            </a:extLst>
          </p:cNvPr>
          <p:cNvSpPr/>
          <p:nvPr/>
        </p:nvSpPr>
        <p:spPr>
          <a:xfrm>
            <a:off x="5142207" y="1963833"/>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 name="正方形/長方形 1">
            <a:extLst>
              <a:ext uri="{FF2B5EF4-FFF2-40B4-BE49-F238E27FC236}">
                <a16:creationId xmlns:a16="http://schemas.microsoft.com/office/drawing/2014/main" id="{A3AF6902-840F-4422-03CD-17062C3FDF22}"/>
              </a:ext>
            </a:extLst>
          </p:cNvPr>
          <p:cNvSpPr/>
          <p:nvPr/>
        </p:nvSpPr>
        <p:spPr>
          <a:xfrm>
            <a:off x="5142206" y="3429000"/>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
        <p:nvSpPr>
          <p:cNvPr id="3" name="正方形/長方形 2">
            <a:extLst>
              <a:ext uri="{FF2B5EF4-FFF2-40B4-BE49-F238E27FC236}">
                <a16:creationId xmlns:a16="http://schemas.microsoft.com/office/drawing/2014/main" id="{4E338E7B-4E48-C246-379E-F2D9CFC3A363}"/>
              </a:ext>
            </a:extLst>
          </p:cNvPr>
          <p:cNvSpPr/>
          <p:nvPr/>
        </p:nvSpPr>
        <p:spPr>
          <a:xfrm>
            <a:off x="5142206" y="4906042"/>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
        <p:nvSpPr>
          <p:cNvPr id="7" name="正方形/長方形 6">
            <a:extLst>
              <a:ext uri="{FF2B5EF4-FFF2-40B4-BE49-F238E27FC236}">
                <a16:creationId xmlns:a16="http://schemas.microsoft.com/office/drawing/2014/main" id="{B49C8A05-53FE-5EC9-AF9C-00C3453FC3FB}"/>
              </a:ext>
            </a:extLst>
          </p:cNvPr>
          <p:cNvSpPr/>
          <p:nvPr/>
        </p:nvSpPr>
        <p:spPr>
          <a:xfrm>
            <a:off x="2372967" y="1481662"/>
            <a:ext cx="7868093" cy="44183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アからウの各項目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270326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A9D73-702D-A033-AA06-CFBB41B61C25}"/>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F587C465-0365-62DF-F9E9-BE908707AFD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AC7C6CAF-C800-F93A-5EC0-5A0C4547D1D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現状、市場は</a:t>
            </a:r>
            <a:r>
              <a:rPr lang="en-US" altLang="ja-JP" dirty="0">
                <a:solidFill>
                  <a:schemeClr val="tx1"/>
                </a:solidFill>
              </a:rPr>
              <a:t>xx</a:t>
            </a:r>
            <a:r>
              <a:rPr lang="ja-JP" altLang="en-US" dirty="0">
                <a:solidFill>
                  <a:schemeClr val="tx1"/>
                </a:solidFill>
              </a:rPr>
              <a:t>のように変化する中、競合は</a:t>
            </a:r>
            <a:r>
              <a:rPr lang="en-US" altLang="ja-JP" dirty="0">
                <a:solidFill>
                  <a:schemeClr val="tx1"/>
                </a:solidFill>
              </a:rPr>
              <a:t>xx</a:t>
            </a:r>
            <a:r>
              <a:rPr lang="ja-JP" altLang="en-US" dirty="0">
                <a:solidFill>
                  <a:schemeClr val="tx1"/>
                </a:solidFill>
              </a:rPr>
              <a:t>に注力。自社は</a:t>
            </a:r>
            <a:r>
              <a:rPr lang="en-US" altLang="ja-JP" dirty="0">
                <a:solidFill>
                  <a:schemeClr val="tx1"/>
                </a:solidFill>
              </a:rPr>
              <a:t>xx</a:t>
            </a:r>
            <a:r>
              <a:rPr lang="ja-JP" altLang="en-US" dirty="0">
                <a:solidFill>
                  <a:schemeClr val="tx1"/>
                </a:solidFill>
              </a:rPr>
              <a:t>の方針</a:t>
            </a:r>
            <a:endParaRPr lang="en-US" altLang="ja-JP" dirty="0">
              <a:solidFill>
                <a:schemeClr val="tx1"/>
              </a:solidFill>
            </a:endParaRPr>
          </a:p>
        </p:txBody>
      </p:sp>
      <p:cxnSp>
        <p:nvCxnSpPr>
          <p:cNvPr id="28" name="直線コネクタ 27">
            <a:extLst>
              <a:ext uri="{FF2B5EF4-FFF2-40B4-BE49-F238E27FC236}">
                <a16:creationId xmlns:a16="http://schemas.microsoft.com/office/drawing/2014/main" id="{A8B8571C-BDF6-1FAD-307C-B8D4DD5AE99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1E455721-E9AB-3EF2-3EAA-BBF85A30DE9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5" name="グループ化 4">
            <a:extLst>
              <a:ext uri="{FF2B5EF4-FFF2-40B4-BE49-F238E27FC236}">
                <a16:creationId xmlns:a16="http://schemas.microsoft.com/office/drawing/2014/main" id="{0F39E84F-2EE8-45EF-F2F3-D2F6C916D876}"/>
              </a:ext>
            </a:extLst>
          </p:cNvPr>
          <p:cNvGrpSpPr/>
          <p:nvPr/>
        </p:nvGrpSpPr>
        <p:grpSpPr>
          <a:xfrm>
            <a:off x="180000" y="1659077"/>
            <a:ext cx="5239039" cy="360000"/>
            <a:chOff x="543578" y="1377175"/>
            <a:chExt cx="5239039" cy="360000"/>
          </a:xfrm>
        </p:grpSpPr>
        <p:cxnSp>
          <p:nvCxnSpPr>
            <p:cNvPr id="7" name="Straight Connector 18">
              <a:extLst>
                <a:ext uri="{FF2B5EF4-FFF2-40B4-BE49-F238E27FC236}">
                  <a16:creationId xmlns:a16="http://schemas.microsoft.com/office/drawing/2014/main" id="{A3FF2424-1590-9881-836F-8B11BD6F61E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23">
              <a:extLst>
                <a:ext uri="{FF2B5EF4-FFF2-40B4-BE49-F238E27FC236}">
                  <a16:creationId xmlns:a16="http://schemas.microsoft.com/office/drawing/2014/main" id="{3C4A2A7A-4670-DC37-9A51-3735D65BD33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事業環境と自社のポジショニング</a:t>
              </a:r>
              <a:endParaRPr lang="en-US" altLang="ja-JP" dirty="0">
                <a:solidFill>
                  <a:schemeClr val="tx1"/>
                </a:solidFill>
              </a:endParaRPr>
            </a:p>
          </p:txBody>
        </p:sp>
      </p:grpSp>
      <p:grpSp>
        <p:nvGrpSpPr>
          <p:cNvPr id="16" name="グループ化 15">
            <a:extLst>
              <a:ext uri="{FF2B5EF4-FFF2-40B4-BE49-F238E27FC236}">
                <a16:creationId xmlns:a16="http://schemas.microsoft.com/office/drawing/2014/main" id="{AEDBCFEB-3F89-5F69-ACF3-4E9D4FEEF8F6}"/>
              </a:ext>
            </a:extLst>
          </p:cNvPr>
          <p:cNvGrpSpPr/>
          <p:nvPr/>
        </p:nvGrpSpPr>
        <p:grpSpPr>
          <a:xfrm>
            <a:off x="6092684" y="1659077"/>
            <a:ext cx="5943316" cy="360000"/>
            <a:chOff x="543578" y="1377175"/>
            <a:chExt cx="5239039" cy="360000"/>
          </a:xfrm>
        </p:grpSpPr>
        <p:cxnSp>
          <p:nvCxnSpPr>
            <p:cNvPr id="18" name="Straight Connector 18">
              <a:extLst>
                <a:ext uri="{FF2B5EF4-FFF2-40B4-BE49-F238E27FC236}">
                  <a16:creationId xmlns:a16="http://schemas.microsoft.com/office/drawing/2014/main" id="{E487B086-A3F1-F8C2-29D9-59B700902AD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23">
              <a:extLst>
                <a:ext uri="{FF2B5EF4-FFF2-40B4-BE49-F238E27FC236}">
                  <a16:creationId xmlns:a16="http://schemas.microsoft.com/office/drawing/2014/main" id="{1C5F912C-850B-F470-55B8-28486BC79B2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今後の自社の事業戦略</a:t>
              </a:r>
            </a:p>
          </p:txBody>
        </p:sp>
      </p:grpSp>
      <p:sp>
        <p:nvSpPr>
          <p:cNvPr id="24" name="正方形/長方形 23">
            <a:extLst>
              <a:ext uri="{FF2B5EF4-FFF2-40B4-BE49-F238E27FC236}">
                <a16:creationId xmlns:a16="http://schemas.microsoft.com/office/drawing/2014/main" id="{AD2371E8-4C82-E096-1B54-E676752A7915}"/>
              </a:ext>
            </a:extLst>
          </p:cNvPr>
          <p:cNvSpPr/>
          <p:nvPr/>
        </p:nvSpPr>
        <p:spPr>
          <a:xfrm>
            <a:off x="180000" y="21351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市場</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市場規模は</a:t>
            </a:r>
            <a:r>
              <a:rPr kumimoji="1" lang="en-US" altLang="ja-JP" sz="1400" dirty="0">
                <a:solidFill>
                  <a:schemeClr val="tx1"/>
                </a:solidFill>
                <a:latin typeface="Meiryo UI" panose="020B0604030504040204" pitchFamily="50" charset="-128"/>
                <a:ea typeface="Meiryo UI" panose="020B0604030504040204" pitchFamily="50" charset="-128"/>
              </a:rPr>
              <a:t>XXX</a:t>
            </a:r>
            <a:r>
              <a:rPr kumimoji="1" lang="ja-JP" altLang="en-US" sz="1400" dirty="0">
                <a:solidFill>
                  <a:schemeClr val="tx1"/>
                </a:solidFill>
                <a:latin typeface="Meiryo UI" panose="020B0604030504040204" pitchFamily="50" charset="-128"/>
                <a:ea typeface="Meiryo UI" panose="020B0604030504040204" pitchFamily="50" charset="-128"/>
              </a:rPr>
              <a:t>兆円ほどであり、地産地消型の市場である。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80F726A-3F14-A7A6-4874-F12DAF51029D}"/>
              </a:ext>
            </a:extLst>
          </p:cNvPr>
          <p:cNvSpPr/>
          <p:nvPr/>
        </p:nvSpPr>
        <p:spPr>
          <a:xfrm>
            <a:off x="180000" y="36249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競合</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dirty="0">
                <a:solidFill>
                  <a:schemeClr val="tx1"/>
                </a:solidFill>
                <a:latin typeface="Meiryo UI" panose="020B0604030504040204" pitchFamily="50" charset="-128"/>
                <a:ea typeface="Meiryo UI" panose="020B0604030504040204" pitchFamily="50" charset="-128"/>
              </a:rPr>
              <a:t>3</a:t>
            </a:r>
            <a:r>
              <a:rPr kumimoji="1" lang="ja-JP" altLang="en-US" sz="1400" dirty="0">
                <a:solidFill>
                  <a:schemeClr val="tx1"/>
                </a:solidFill>
                <a:latin typeface="Meiryo UI" panose="020B0604030504040204" pitchFamily="50" charset="-128"/>
                <a:ea typeface="Meiryo UI" panose="020B0604030504040204" pitchFamily="50" charset="-128"/>
              </a:rPr>
              <a:t>割を、競合</a:t>
            </a:r>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社が占めている。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A516ADC0-7531-5326-610B-B4685E774B6C}"/>
              </a:ext>
            </a:extLst>
          </p:cNvPr>
          <p:cNvSpPr/>
          <p:nvPr/>
        </p:nvSpPr>
        <p:spPr>
          <a:xfrm>
            <a:off x="180000" y="51147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当社は業界２番目に大きいシェアを占めている。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当社の強みとしては、</a:t>
            </a:r>
            <a:r>
              <a:rPr kumimoji="1" lang="en-US" altLang="ja-JP" sz="1400" dirty="0">
                <a:solidFill>
                  <a:schemeClr val="tx1"/>
                </a:solidFill>
                <a:latin typeface="Meiryo UI" panose="020B0604030504040204" pitchFamily="50" charset="-128"/>
                <a:ea typeface="Meiryo UI" panose="020B0604030504040204" pitchFamily="50" charset="-128"/>
              </a:rPr>
              <a:t>XXX</a:t>
            </a:r>
            <a:r>
              <a:rPr kumimoji="1" lang="ja-JP" altLang="en-US" sz="1400" dirty="0">
                <a:solidFill>
                  <a:schemeClr val="tx1"/>
                </a:solidFill>
                <a:latin typeface="Meiryo UI" panose="020B0604030504040204" pitchFamily="50" charset="-128"/>
                <a:ea typeface="Meiryo UI" panose="020B0604030504040204" pitchFamily="50" charset="-128"/>
              </a:rPr>
              <a:t>であり、特に</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向けに出荷している。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C4024912-FEF1-6A59-E905-75E03C06D15E}"/>
              </a:ext>
            </a:extLst>
          </p:cNvPr>
          <p:cNvSpPr/>
          <p:nvPr/>
        </p:nvSpPr>
        <p:spPr>
          <a:xfrm>
            <a:off x="6111722" y="2132896"/>
            <a:ext cx="5921715" cy="433187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事業の全体戦略</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31" name="グループ化 30">
            <a:extLst>
              <a:ext uri="{FF2B5EF4-FFF2-40B4-BE49-F238E27FC236}">
                <a16:creationId xmlns:a16="http://schemas.microsoft.com/office/drawing/2014/main" id="{A5DA87AC-9BC5-4FA6-4C48-9B805F0B43BF}"/>
              </a:ext>
            </a:extLst>
          </p:cNvPr>
          <p:cNvGrpSpPr/>
          <p:nvPr/>
        </p:nvGrpSpPr>
        <p:grpSpPr>
          <a:xfrm>
            <a:off x="5647861" y="2092789"/>
            <a:ext cx="216000" cy="4371988"/>
            <a:chOff x="6120034" y="2188198"/>
            <a:chExt cx="216000" cy="4371988"/>
          </a:xfrm>
        </p:grpSpPr>
        <p:cxnSp>
          <p:nvCxnSpPr>
            <p:cNvPr id="32" name="Straight Connector 40">
              <a:extLst>
                <a:ext uri="{FF2B5EF4-FFF2-40B4-BE49-F238E27FC236}">
                  <a16:creationId xmlns:a16="http://schemas.microsoft.com/office/drawing/2014/main" id="{7E864CEF-B7A5-7B8A-08E7-163EB09E095B}"/>
                </a:ext>
              </a:extLst>
            </p:cNvPr>
            <p:cNvCxnSpPr>
              <a:cxnSpLocks/>
            </p:cNvCxnSpPr>
            <p:nvPr/>
          </p:nvCxnSpPr>
          <p:spPr>
            <a:xfrm flipV="1">
              <a:off x="6228033" y="2188198"/>
              <a:ext cx="0" cy="437198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3" name="Freeform 94">
              <a:extLst>
                <a:ext uri="{FF2B5EF4-FFF2-40B4-BE49-F238E27FC236}">
                  <a16:creationId xmlns:a16="http://schemas.microsoft.com/office/drawing/2014/main" id="{724957BE-08E8-66E7-501F-871BFE19913D}"/>
                </a:ext>
              </a:extLst>
            </p:cNvPr>
            <p:cNvSpPr>
              <a:spLocks/>
            </p:cNvSpPr>
            <p:nvPr/>
          </p:nvSpPr>
          <p:spPr bwMode="gray">
            <a:xfrm flipH="1">
              <a:off x="6120034" y="426619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1" name="正方形/長方形 20">
            <a:extLst>
              <a:ext uri="{FF2B5EF4-FFF2-40B4-BE49-F238E27FC236}">
                <a16:creationId xmlns:a16="http://schemas.microsoft.com/office/drawing/2014/main" id="{4751D597-4A0B-C5D0-F5F4-77B867E77C1B}"/>
              </a:ext>
            </a:extLst>
          </p:cNvPr>
          <p:cNvSpPr/>
          <p:nvPr/>
        </p:nvSpPr>
        <p:spPr>
          <a:xfrm>
            <a:off x="2717171" y="2132896"/>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事業環境と自社のポジショニング</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→必ずしも</a:t>
            </a:r>
            <a:r>
              <a:rPr lang="en-US" altLang="ja-JP" sz="1400" dirty="0">
                <a:solidFill>
                  <a:srgbClr val="FF0000"/>
                </a:solidFill>
                <a:latin typeface="Meiryo UI" panose="020B0604030504040204" pitchFamily="50" charset="-128"/>
                <a:ea typeface="Meiryo UI" panose="020B0604030504040204" pitchFamily="50" charset="-128"/>
              </a:rPr>
              <a:t>3C</a:t>
            </a:r>
            <a:r>
              <a:rPr lang="ja-JP" altLang="en-US" sz="1400" dirty="0">
                <a:solidFill>
                  <a:srgbClr val="FF0000"/>
                </a:solidFill>
                <a:latin typeface="Meiryo UI" panose="020B0604030504040204" pitchFamily="50" charset="-128"/>
                <a:ea typeface="Meiryo UI" panose="020B0604030504040204" pitchFamily="50" charset="-128"/>
              </a:rPr>
              <a:t>で分析する必要はないが、実施背景の説明として十分な内容を記載すること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今後の自社の事業戦略</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639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FC000">
            <a:alpha val="40000"/>
          </a:srgbClr>
        </a:solidFill>
        <a:effectLst/>
      </p:bgPr>
    </p:bg>
    <p:spTree>
      <p:nvGrpSpPr>
        <p:cNvPr id="1" name="">
          <a:extLst>
            <a:ext uri="{FF2B5EF4-FFF2-40B4-BE49-F238E27FC236}">
              <a16:creationId xmlns:a16="http://schemas.microsoft.com/office/drawing/2014/main" id="{7BFAC1B1-A6CB-D9C2-E2C6-B4C20847B4B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C2AA6B7A-5843-F5A9-A8CB-0CAE9E6C601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dirty="0">
                <a:solidFill>
                  <a:schemeClr val="tx1"/>
                </a:solidFill>
                <a:latin typeface="Meiryo UI" panose="020B0604030504040204" pitchFamily="50" charset="-128"/>
                <a:ea typeface="Meiryo UI" panose="020B0604030504040204" pitchFamily="50" charset="-128"/>
              </a:rPr>
              <a:t>参考資料</a:t>
            </a:r>
            <a:endParaRPr kumimoji="1" lang="en-US" sz="48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150724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690ED-B602-4D3A-168E-24BF200484B9}"/>
            </a:ext>
          </a:extLst>
        </p:cNvPr>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87E485B1-B77F-8AC7-C28C-0F354DC8D6BE}"/>
              </a:ext>
            </a:extLst>
          </p:cNvPr>
          <p:cNvSpPr/>
          <p:nvPr/>
        </p:nvSpPr>
        <p:spPr>
          <a:xfrm>
            <a:off x="2413755" y="2156706"/>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適宜追加することも差し支えない。</a:t>
            </a:r>
          </a:p>
        </p:txBody>
      </p:sp>
    </p:spTree>
    <p:extLst>
      <p:ext uri="{BB962C8B-B14F-4D97-AF65-F5344CB8AC3E}">
        <p14:creationId xmlns:p14="http://schemas.microsoft.com/office/powerpoint/2010/main" val="211782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FFC000">
            <a:alpha val="40000"/>
          </a:srgbClr>
        </a:solidFill>
        <a:effectLst/>
      </p:bgPr>
    </p:bg>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09164B1-1444-B60C-96B6-722652BB86A8}"/>
              </a:ext>
            </a:extLst>
          </p:cNvPr>
          <p:cNvSpPr/>
          <p:nvPr>
            <p:custDataLst>
              <p:tags r:id="rId1"/>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Meiryo UI" panose="020B0604030504040204" pitchFamily="50" charset="-128"/>
                <a:ea typeface="Meiryo UI" panose="020B0604030504040204" pitchFamily="50" charset="-128"/>
              </a:rPr>
              <a:t>EOF</a:t>
            </a:r>
            <a:endParaRPr kumimoji="1" lang="en-US" sz="5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5607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1">
            <a:extLst>
              <a:ext uri="{FF2B5EF4-FFF2-40B4-BE49-F238E27FC236}">
                <a16:creationId xmlns:a16="http://schemas.microsoft.com/office/drawing/2014/main" id="{BE657B5D-2F4A-05C9-936E-303D5641D6F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E5F9F7F0-99C2-E0A3-8208-32A5BECAB10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前述の事業戦略を踏まえ、</a:t>
            </a:r>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を目的として、</a:t>
            </a:r>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を実施する</a:t>
            </a:r>
            <a:endParaRPr kumimoji="1" lang="en-US" altLang="ja-JP" dirty="0">
              <a:solidFill>
                <a:schemeClr val="tx1"/>
              </a:solidFill>
            </a:endParaRPr>
          </a:p>
        </p:txBody>
      </p:sp>
      <p:cxnSp>
        <p:nvCxnSpPr>
          <p:cNvPr id="28" name="直線コネクタ 27">
            <a:extLst>
              <a:ext uri="{FF2B5EF4-FFF2-40B4-BE49-F238E27FC236}">
                <a16:creationId xmlns:a16="http://schemas.microsoft.com/office/drawing/2014/main" id="{AB7D9066-B986-5BA1-913C-01FE0356479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53A8BD12-345E-BD6C-D67B-D6762D9CFAB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10" name="グループ化 9">
            <a:extLst>
              <a:ext uri="{FF2B5EF4-FFF2-40B4-BE49-F238E27FC236}">
                <a16:creationId xmlns:a16="http://schemas.microsoft.com/office/drawing/2014/main" id="{BEB0BC8F-5063-4661-F9F4-C07B12281F66}"/>
              </a:ext>
            </a:extLst>
          </p:cNvPr>
          <p:cNvGrpSpPr/>
          <p:nvPr/>
        </p:nvGrpSpPr>
        <p:grpSpPr>
          <a:xfrm>
            <a:off x="180000" y="1732958"/>
            <a:ext cx="5702400" cy="288000"/>
            <a:chOff x="156000" y="1879963"/>
            <a:chExt cx="5760000" cy="288000"/>
          </a:xfrm>
        </p:grpSpPr>
        <p:sp>
          <p:nvSpPr>
            <p:cNvPr id="11" name="正方形/長方形 10">
              <a:extLst>
                <a:ext uri="{FF2B5EF4-FFF2-40B4-BE49-F238E27FC236}">
                  <a16:creationId xmlns:a16="http://schemas.microsoft.com/office/drawing/2014/main" id="{EBFC7BF7-D6D7-91B2-4996-02F757B6E0F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間接補助事業の実施目的</a:t>
              </a:r>
            </a:p>
          </p:txBody>
        </p:sp>
        <p:cxnSp>
          <p:nvCxnSpPr>
            <p:cNvPr id="14" name="直線コネクタ 13">
              <a:extLst>
                <a:ext uri="{FF2B5EF4-FFF2-40B4-BE49-F238E27FC236}">
                  <a16:creationId xmlns:a16="http://schemas.microsoft.com/office/drawing/2014/main" id="{54518CA4-CC3A-3D8C-4694-A90A38DDA1A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A48C7FD9-1FB3-F079-69FE-365CD4C4B9C2}"/>
              </a:ext>
            </a:extLst>
          </p:cNvPr>
          <p:cNvGrpSpPr/>
          <p:nvPr/>
        </p:nvGrpSpPr>
        <p:grpSpPr>
          <a:xfrm>
            <a:off x="6333600" y="1732958"/>
            <a:ext cx="5702400" cy="288000"/>
            <a:chOff x="156000" y="1879963"/>
            <a:chExt cx="5760000" cy="288000"/>
          </a:xfrm>
        </p:grpSpPr>
        <p:sp>
          <p:nvSpPr>
            <p:cNvPr id="16" name="正方形/長方形 15">
              <a:extLst>
                <a:ext uri="{FF2B5EF4-FFF2-40B4-BE49-F238E27FC236}">
                  <a16:creationId xmlns:a16="http://schemas.microsoft.com/office/drawing/2014/main" id="{EA4439BB-F5AF-0655-C3CD-3848706571B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間接補助事業の実施内容</a:t>
              </a:r>
            </a:p>
          </p:txBody>
        </p:sp>
        <p:cxnSp>
          <p:nvCxnSpPr>
            <p:cNvPr id="18" name="直線コネクタ 17">
              <a:extLst>
                <a:ext uri="{FF2B5EF4-FFF2-40B4-BE49-F238E27FC236}">
                  <a16:creationId xmlns:a16="http://schemas.microsoft.com/office/drawing/2014/main" id="{F8791303-8DA1-C55A-FAAB-B24285DBDC1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9" name="Straight Connector 40">
            <a:extLst>
              <a:ext uri="{FF2B5EF4-FFF2-40B4-BE49-F238E27FC236}">
                <a16:creationId xmlns:a16="http://schemas.microsoft.com/office/drawing/2014/main" id="{9F97D60E-A819-6197-F20A-E127FDEF54A5}"/>
              </a:ext>
            </a:extLst>
          </p:cNvPr>
          <p:cNvCxnSpPr>
            <a:cxnSpLocks/>
          </p:cNvCxnSpPr>
          <p:nvPr/>
        </p:nvCxnSpPr>
        <p:spPr>
          <a:xfrm flipV="1">
            <a:off x="6108000" y="2125833"/>
            <a:ext cx="0" cy="4517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C0A2CB9A-22D9-8F1F-E6B3-AB88ED68B396}"/>
              </a:ext>
            </a:extLst>
          </p:cNvPr>
          <p:cNvSpPr/>
          <p:nvPr/>
        </p:nvSpPr>
        <p:spPr>
          <a:xfrm>
            <a:off x="2045277" y="249369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間接補助事業の実施目的、実施内容</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本事業の事業目的については、公募要領「</a:t>
            </a:r>
            <a:r>
              <a:rPr lang="en-US" altLang="ja-JP" sz="1400" dirty="0">
                <a:solidFill>
                  <a:srgbClr val="FF0000"/>
                </a:solidFill>
                <a:latin typeface="Meiryo UI" panose="020B0604030504040204" pitchFamily="50" charset="-128"/>
                <a:ea typeface="Meiryo UI" panose="020B0604030504040204" pitchFamily="50" charset="-128"/>
              </a:rPr>
              <a:t>1.2 </a:t>
            </a:r>
            <a:r>
              <a:rPr lang="ja-JP" altLang="en-US" sz="1400" dirty="0">
                <a:solidFill>
                  <a:srgbClr val="FF0000"/>
                </a:solidFill>
                <a:latin typeface="Meiryo UI" panose="020B0604030504040204" pitchFamily="50" charset="-128"/>
                <a:ea typeface="Meiryo UI" panose="020B0604030504040204" pitchFamily="50" charset="-128"/>
              </a:rPr>
              <a:t>事業目的」を参照すること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導入する設備についてもイメージが明確となるよう、図や写真などを掲載すること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8730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94BEE2-2122-AF46-4FDA-D05AEA288DB0}"/>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B76CE64F-4E2E-1097-7E3C-D75FC31AF120}"/>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84E1108D-CF2F-BCC1-8DD3-2DA16092F3CE}"/>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公募要領「</a:t>
            </a:r>
            <a:r>
              <a:rPr kumimoji="1" lang="en-US" altLang="ja-JP" dirty="0">
                <a:solidFill>
                  <a:schemeClr val="tx1"/>
                </a:solidFill>
              </a:rPr>
              <a:t>3.1. </a:t>
            </a:r>
            <a:r>
              <a:rPr kumimoji="1" lang="ja-JP" altLang="en-US" dirty="0">
                <a:solidFill>
                  <a:schemeClr val="tx1"/>
                </a:solidFill>
              </a:rPr>
              <a:t>補助対象事業の要件」に記載の内容を全て満たしている</a:t>
            </a:r>
            <a:endParaRPr kumimoji="1" lang="en-US" altLang="ja-JP" dirty="0">
              <a:solidFill>
                <a:schemeClr val="tx1"/>
              </a:solidFill>
            </a:endParaRPr>
          </a:p>
        </p:txBody>
      </p:sp>
      <p:cxnSp>
        <p:nvCxnSpPr>
          <p:cNvPr id="28" name="直線コネクタ 27">
            <a:extLst>
              <a:ext uri="{FF2B5EF4-FFF2-40B4-BE49-F238E27FC236}">
                <a16:creationId xmlns:a16="http://schemas.microsoft.com/office/drawing/2014/main" id="{66BBC9A2-2B7A-F9FF-D6F2-7327BB8321D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BBA560F6-60EA-E7D4-65B2-B723DE1FF64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aphicFrame>
        <p:nvGraphicFramePr>
          <p:cNvPr id="3" name="表 2">
            <a:extLst>
              <a:ext uri="{FF2B5EF4-FFF2-40B4-BE49-F238E27FC236}">
                <a16:creationId xmlns:a16="http://schemas.microsoft.com/office/drawing/2014/main" id="{F65FA54F-F5B9-0E39-87EC-5C1D5DF29D39}"/>
              </a:ext>
            </a:extLst>
          </p:cNvPr>
          <p:cNvGraphicFramePr>
            <a:graphicFrameLocks noGrp="1"/>
          </p:cNvGraphicFramePr>
          <p:nvPr>
            <p:extLst>
              <p:ext uri="{D42A27DB-BD31-4B8C-83A1-F6EECF244321}">
                <p14:modId xmlns:p14="http://schemas.microsoft.com/office/powerpoint/2010/main" val="665665438"/>
              </p:ext>
            </p:extLst>
          </p:nvPr>
        </p:nvGraphicFramePr>
        <p:xfrm>
          <a:off x="180000" y="1551332"/>
          <a:ext cx="11856000" cy="5013938"/>
        </p:xfrm>
        <a:graphic>
          <a:graphicData uri="http://schemas.openxmlformats.org/drawingml/2006/table">
            <a:tbl>
              <a:tblPr firstRow="1" bandRow="1">
                <a:tableStyleId>{5C22544A-7EE6-4342-B048-85BDC9FD1C3A}</a:tableStyleId>
              </a:tblPr>
              <a:tblGrid>
                <a:gridCol w="932704">
                  <a:extLst>
                    <a:ext uri="{9D8B030D-6E8A-4147-A177-3AD203B41FA5}">
                      <a16:colId xmlns:a16="http://schemas.microsoft.com/office/drawing/2014/main" val="680503965"/>
                    </a:ext>
                  </a:extLst>
                </a:gridCol>
                <a:gridCol w="484742">
                  <a:extLst>
                    <a:ext uri="{9D8B030D-6E8A-4147-A177-3AD203B41FA5}">
                      <a16:colId xmlns:a16="http://schemas.microsoft.com/office/drawing/2014/main" val="1833360980"/>
                    </a:ext>
                  </a:extLst>
                </a:gridCol>
                <a:gridCol w="6486554">
                  <a:extLst>
                    <a:ext uri="{9D8B030D-6E8A-4147-A177-3AD203B41FA5}">
                      <a16:colId xmlns:a16="http://schemas.microsoft.com/office/drawing/2014/main" val="3449904519"/>
                    </a:ext>
                  </a:extLst>
                </a:gridCol>
                <a:gridCol w="3952000">
                  <a:extLst>
                    <a:ext uri="{9D8B030D-6E8A-4147-A177-3AD203B41FA5}">
                      <a16:colId xmlns:a16="http://schemas.microsoft.com/office/drawing/2014/main" val="2365904519"/>
                    </a:ext>
                  </a:extLst>
                </a:gridCol>
              </a:tblGrid>
              <a:tr h="303685">
                <a:tc>
                  <a:txBody>
                    <a:bodyPr/>
                    <a:lstStyle/>
                    <a:p>
                      <a:endParaRPr kumimoji="1" lang="ja-JP" altLang="en-US" sz="1200" dirty="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公募要領「</a:t>
                      </a:r>
                      <a:r>
                        <a:rPr kumimoji="1" lang="en-US" altLang="ja-JP" sz="1200" dirty="0">
                          <a:latin typeface="Meiryo UI" panose="020B0604030504040204" pitchFamily="50" charset="-128"/>
                          <a:ea typeface="Meiryo UI" panose="020B0604030504040204" pitchFamily="50" charset="-128"/>
                        </a:rPr>
                        <a:t>3.1. </a:t>
                      </a:r>
                      <a:r>
                        <a:rPr kumimoji="1" lang="ja-JP" altLang="en-US" sz="1200" dirty="0">
                          <a:latin typeface="Meiryo UI" panose="020B0604030504040204" pitchFamily="50" charset="-128"/>
                          <a:ea typeface="Meiryo UI" panose="020B0604030504040204" pitchFamily="50" charset="-128"/>
                        </a:rPr>
                        <a:t>補助対象事業の要件」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996951091"/>
                  </a:ext>
                </a:extLst>
              </a:tr>
              <a:tr h="708599">
                <a:tc>
                  <a:txBody>
                    <a:bodyPr/>
                    <a:lstStyle/>
                    <a:p>
                      <a:r>
                        <a:rPr kumimoji="1" lang="ja-JP" altLang="en-US" sz="1200" dirty="0">
                          <a:latin typeface="Meiryo UI" panose="020B0604030504040204" pitchFamily="50" charset="-128"/>
                          <a:ea typeface="Meiryo UI" panose="020B0604030504040204" pitchFamily="50" charset="-128"/>
                        </a:rPr>
                        <a:t>製品品目</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A</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公募要領の表１に掲げる製品の生産に係る設備投資等を行う事業であること。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後段に記載のとおり、要件を満たす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06743642"/>
                  </a:ext>
                </a:extLst>
              </a:tr>
              <a:tr h="1315970">
                <a:tc rowSpan="4">
                  <a:txBody>
                    <a:bodyPr/>
                    <a:lstStyle/>
                    <a:p>
                      <a:r>
                        <a:rPr kumimoji="1" lang="ja-JP" altLang="en-US" sz="1200" dirty="0">
                          <a:latin typeface="Meiryo UI" panose="020B0604030504040204" pitchFamily="50" charset="-128"/>
                          <a:ea typeface="Meiryo UI" panose="020B0604030504040204" pitchFamily="50" charset="-128"/>
                        </a:rPr>
                        <a:t>投資計画</a:t>
                      </a:r>
                      <a:endParaRPr kumimoji="1" lang="en-US" altLang="ja-JP" sz="1200" dirty="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a:tabLst/>
                        <a:defRPr/>
                      </a:pPr>
                      <a:r>
                        <a:rPr kumimoji="1" lang="ja-JP" altLang="en-US" sz="1200" dirty="0">
                          <a:latin typeface="Meiryo UI" panose="020B0604030504040204" pitchFamily="50" charset="-128"/>
                          <a:ea typeface="Meiryo UI" panose="020B0604030504040204" pitchFamily="50" charset="-128"/>
                        </a:rPr>
                        <a:t>間接補助事業によって得られる年間あたり製造能力の最低水準目標、生産開始年限</a:t>
                      </a:r>
                      <a:r>
                        <a:rPr kumimoji="1" lang="ja-JP" altLang="en-US" sz="1200" dirty="0">
                          <a:solidFill>
                            <a:schemeClr val="tx1"/>
                          </a:solidFill>
                          <a:latin typeface="Meiryo UI" panose="020B0604030504040204" pitchFamily="50" charset="-128"/>
                          <a:ea typeface="Meiryo UI" panose="020B0604030504040204" pitchFamily="50" charset="-128"/>
                        </a:rPr>
                        <a:t>は、公募要領の表２に記載されているものであること。</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28600" marR="0" lvl="0" indent="-228600" algn="l" defTabSz="914400" rtl="0" eaLnBrk="1" fontAlgn="auto" latinLnBrk="0" hangingPunct="1">
                        <a:lnSpc>
                          <a:spcPct val="100000"/>
                        </a:lnSpc>
                        <a:spcBef>
                          <a:spcPts val="0"/>
                        </a:spcBef>
                        <a:spcAft>
                          <a:spcPts val="0"/>
                        </a:spcAft>
                        <a:buClrTx/>
                        <a:buSzTx/>
                        <a:buFont typeface="+mj-ea"/>
                        <a:buAutoNum type="circleNumDbPlain"/>
                        <a:tabLst/>
                        <a:defRPr/>
                      </a:pPr>
                      <a:r>
                        <a:rPr kumimoji="1" lang="ja-JP" altLang="en-US" sz="1200" dirty="0">
                          <a:latin typeface="Meiryo UI" panose="020B0604030504040204" pitchFamily="50" charset="-128"/>
                          <a:ea typeface="Meiryo UI" panose="020B0604030504040204" pitchFamily="50" charset="-128"/>
                        </a:rPr>
                        <a:t>その際、</a:t>
                      </a:r>
                      <a:r>
                        <a:rPr kumimoji="1" lang="en-US" altLang="ja-JP" sz="1200" dirty="0">
                          <a:latin typeface="Meiryo UI" panose="020B0604030504040204" pitchFamily="50" charset="-128"/>
                          <a:ea typeface="Meiryo UI" panose="020B0604030504040204" pitchFamily="50" charset="-128"/>
                        </a:rPr>
                        <a:t>CN</a:t>
                      </a:r>
                      <a:r>
                        <a:rPr kumimoji="1" lang="ja-JP" altLang="en-US" sz="1200" dirty="0">
                          <a:latin typeface="Meiryo UI" panose="020B0604030504040204" pitchFamily="50" charset="-128"/>
                          <a:ea typeface="Meiryo UI" panose="020B0604030504040204" pitchFamily="50" charset="-128"/>
                        </a:rPr>
                        <a:t>の市場の広がりを見据え、世界トップクラスを目指し、</a:t>
                      </a:r>
                      <a:r>
                        <a:rPr kumimoji="1" lang="en-US" altLang="ja-JP" sz="1200" dirty="0">
                          <a:latin typeface="Meiryo UI" panose="020B0604030504040204" pitchFamily="50" charset="-128"/>
                          <a:ea typeface="Meiryo UI" panose="020B0604030504040204" pitchFamily="50" charset="-128"/>
                        </a:rPr>
                        <a:t>2030</a:t>
                      </a:r>
                      <a:r>
                        <a:rPr kumimoji="1" lang="ja-JP" altLang="en-US" sz="1200" dirty="0">
                          <a:latin typeface="Meiryo UI" panose="020B0604030504040204" pitchFamily="50" charset="-128"/>
                          <a:ea typeface="Meiryo UI" panose="020B0604030504040204" pitchFamily="50" charset="-128"/>
                        </a:rPr>
                        <a:t>年に向けた製造能力に関する野心的な目標を対外的に掲げていること。</a:t>
                      </a: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28600" indent="-228600">
                        <a:buFont typeface="+mj-ea"/>
                        <a:buAutoNum type="circleNumDbPlain"/>
                      </a:pPr>
                      <a:r>
                        <a:rPr kumimoji="1" lang="ja-JP" altLang="en-US" sz="1200" dirty="0">
                          <a:solidFill>
                            <a:srgbClr val="C00000"/>
                          </a:solidFill>
                          <a:latin typeface="Meiryo UI" panose="020B0604030504040204" pitchFamily="50" charset="-128"/>
                          <a:ea typeface="Meiryo UI" panose="020B0604030504040204" pitchFamily="50" charset="-128"/>
                        </a:rPr>
                        <a:t>後段に記載の通り、要件を満たす</a:t>
                      </a:r>
                      <a:endParaRPr kumimoji="1" lang="en-US" altLang="ja-JP" sz="1200" dirty="0">
                        <a:solidFill>
                          <a:srgbClr val="C00000"/>
                        </a:solidFill>
                        <a:latin typeface="Meiryo UI" panose="020B0604030504040204" pitchFamily="50" charset="-128"/>
                        <a:ea typeface="Meiryo UI" panose="020B0604030504040204" pitchFamily="50" charset="-128"/>
                      </a:endParaRPr>
                    </a:p>
                    <a:p>
                      <a:pPr marL="228600" indent="-228600">
                        <a:buFont typeface="+mj-ea"/>
                        <a:buAutoNum type="circleNumDbPlain"/>
                      </a:pPr>
                      <a:r>
                        <a:rPr kumimoji="1" lang="ja-JP" altLang="en-US" sz="1200" dirty="0">
                          <a:solidFill>
                            <a:srgbClr val="C00000"/>
                          </a:solidFill>
                          <a:latin typeface="Meiryo UI" panose="020B0604030504040204" pitchFamily="50" charset="-128"/>
                          <a:ea typeface="Meiryo UI" panose="020B0604030504040204" pitchFamily="50" charset="-128"/>
                        </a:rPr>
                        <a:t>後段に記載の通り、要件を満たす</a:t>
                      </a:r>
                      <a:endParaRPr kumimoji="1" lang="en-US" altLang="ja-JP" sz="12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70080660"/>
                  </a:ext>
                </a:extLst>
              </a:tr>
              <a:tr h="506142">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C</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当該間接補助事業に係る投資計画について、原則として、採択決定日より前に投資の決定を対外発表した事業でないこと。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35435985"/>
                  </a:ext>
                </a:extLst>
              </a:tr>
              <a:tr h="506142">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D</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経済産業省がやむを得ないと認める事情が生じない限り、間接補助事業終了後５年間以上、当該製品の生産を継続すること。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後段に記載の通り、要件を満たす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394019"/>
                  </a:ext>
                </a:extLst>
              </a:tr>
              <a:tr h="708599">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E</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buFont typeface="+mj-ea"/>
                        <a:buNone/>
                      </a:pPr>
                      <a:r>
                        <a:rPr kumimoji="1" lang="ja-JP" altLang="en-US" sz="1200" dirty="0">
                          <a:latin typeface="Meiryo UI" panose="020B0604030504040204" pitchFamily="50" charset="-128"/>
                          <a:ea typeface="Meiryo UI" panose="020B0604030504040204" pitchFamily="50" charset="-128"/>
                        </a:rPr>
                        <a:t>補助対象設備によって製造される全製品について、本事業の目的の用に供される製品の割合とそれ以外の事業の用に供される製品の割合の見込みを、間接補助事業終了後の５年間分記載すること。また、本事業の目的以外の用途について、具体的に記載すること。</a:t>
                      </a: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C00000"/>
                          </a:solidFill>
                          <a:latin typeface="Meiryo UI" panose="020B0604030504040204" pitchFamily="50" charset="-128"/>
                          <a:ea typeface="Meiryo UI" panose="020B0604030504040204" pitchFamily="50" charset="-128"/>
                        </a:rPr>
                        <a:t>後段に記載の通り、要件を満たす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3774331"/>
                  </a:ext>
                </a:extLst>
              </a:tr>
              <a:tr h="506142">
                <a:tc rowSpan="2">
                  <a:txBody>
                    <a:bodyPr/>
                    <a:lstStyle/>
                    <a:p>
                      <a:r>
                        <a:rPr kumimoji="1" lang="ja-JP" altLang="en-US" sz="1200" dirty="0">
                          <a:latin typeface="Meiryo UI" panose="020B0604030504040204" pitchFamily="50" charset="-128"/>
                          <a:ea typeface="Meiryo UI" panose="020B0604030504040204" pitchFamily="50" charset="-128"/>
                        </a:rPr>
                        <a:t>その他</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F</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工場（日本標準産業分類（令和５年７月告示）に掲げる製造業の用に供される施設）において行われる事業であること。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24639750"/>
                  </a:ext>
                </a:extLst>
              </a:tr>
              <a:tr h="458659">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G</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第三者委員会が実施する面接審査について、提案する企業等の代表権を有する者が参加できること。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3039349123"/>
                  </a:ext>
                </a:extLst>
              </a:tr>
            </a:tbl>
          </a:graphicData>
        </a:graphic>
      </p:graphicFrame>
      <p:sp>
        <p:nvSpPr>
          <p:cNvPr id="5" name="正方形/長方形 4">
            <a:extLst>
              <a:ext uri="{FF2B5EF4-FFF2-40B4-BE49-F238E27FC236}">
                <a16:creationId xmlns:a16="http://schemas.microsoft.com/office/drawing/2014/main" id="{018D2539-5FDD-CF53-3F48-F755DD927594}"/>
              </a:ext>
            </a:extLst>
          </p:cNvPr>
          <p:cNvSpPr/>
          <p:nvPr/>
        </p:nvSpPr>
        <p:spPr>
          <a:xfrm>
            <a:off x="1869279" y="2125833"/>
            <a:ext cx="7868093" cy="361616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G</a:t>
            </a:r>
            <a:r>
              <a:rPr lang="ja-JP" altLang="en-US" sz="1400" dirty="0">
                <a:solidFill>
                  <a:srgbClr val="FF0000"/>
                </a:solidFill>
                <a:latin typeface="Meiryo UI" panose="020B0604030504040204" pitchFamily="50" charset="-128"/>
                <a:ea typeface="Meiryo UI" panose="020B0604030504040204" pitchFamily="50" charset="-128"/>
              </a:rPr>
              <a:t>の各項目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：要件を満たす場合には後段に記載のとおり、要件を満たす」などと記載のうえ、本様式</a:t>
            </a:r>
            <a:r>
              <a:rPr lang="en-US" altLang="ja-JP" sz="1400" dirty="0">
                <a:solidFill>
                  <a:srgbClr val="FF0000"/>
                </a:solidFill>
                <a:latin typeface="Meiryo UI" panose="020B0604030504040204" pitchFamily="50" charset="-128"/>
                <a:ea typeface="Meiryo UI" panose="020B0604030504040204" pitchFamily="50" charset="-128"/>
              </a:rPr>
              <a:t>P8</a:t>
            </a:r>
            <a:r>
              <a:rPr lang="ja-JP" altLang="en-US" sz="1400" dirty="0">
                <a:solidFill>
                  <a:srgbClr val="FF0000"/>
                </a:solidFill>
                <a:latin typeface="Meiryo UI" panose="020B0604030504040204" pitchFamily="50" charset="-128"/>
                <a:ea typeface="Meiryo UI" panose="020B0604030504040204" pitchFamily="50" charset="-128"/>
              </a:rPr>
              <a:t>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：①②それぞれについて、要件を満たす場合には「後段に記載の通り、要件を満たす」などと記載のうえ、本様式</a:t>
            </a:r>
            <a:r>
              <a:rPr lang="en-US" altLang="ja-JP" sz="1400" dirty="0">
                <a:solidFill>
                  <a:srgbClr val="FF0000"/>
                </a:solidFill>
                <a:latin typeface="Meiryo UI" panose="020B0604030504040204" pitchFamily="50" charset="-128"/>
                <a:ea typeface="Meiryo UI" panose="020B0604030504040204" pitchFamily="50" charset="-128"/>
              </a:rPr>
              <a:t>P9,10,11</a:t>
            </a:r>
            <a:r>
              <a:rPr lang="ja-JP" altLang="en-US" sz="1400" dirty="0">
                <a:solidFill>
                  <a:srgbClr val="FF0000"/>
                </a:solidFill>
                <a:latin typeface="Meiryo UI" panose="020B0604030504040204" pitchFamily="50" charset="-128"/>
                <a:ea typeface="Meiryo UI" panose="020B0604030504040204" pitchFamily="50" charset="-128"/>
              </a:rPr>
              <a:t>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：要件を満たす場合には該当しないため、「要件を満たす」などと記載すること。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D,E</a:t>
            </a:r>
            <a:r>
              <a:rPr lang="ja-JP" altLang="en-US" sz="1400" dirty="0">
                <a:solidFill>
                  <a:srgbClr val="FF0000"/>
                </a:solidFill>
                <a:latin typeface="Meiryo UI" panose="020B0604030504040204" pitchFamily="50" charset="-128"/>
                <a:ea typeface="Meiryo UI" panose="020B0604030504040204" pitchFamily="50" charset="-128"/>
              </a:rPr>
              <a:t>：要件を満たす場合には「後段に記載の通り、要件を満たす」などと記載のうえ、本様式</a:t>
            </a:r>
            <a:r>
              <a:rPr lang="en-US" altLang="ja-JP" sz="1400" dirty="0">
                <a:solidFill>
                  <a:srgbClr val="FF0000"/>
                </a:solidFill>
                <a:latin typeface="Meiryo UI" panose="020B0604030504040204" pitchFamily="50" charset="-128"/>
                <a:ea typeface="Meiryo UI" panose="020B0604030504040204" pitchFamily="50" charset="-128"/>
              </a:rPr>
              <a:t>P12</a:t>
            </a:r>
            <a:r>
              <a:rPr lang="ja-JP" altLang="en-US" sz="1400" dirty="0">
                <a:solidFill>
                  <a:srgbClr val="FF0000"/>
                </a:solidFill>
                <a:latin typeface="Meiryo UI" panose="020B0604030504040204" pitchFamily="50" charset="-128"/>
                <a:ea typeface="Meiryo UI" panose="020B0604030504040204" pitchFamily="50" charset="-128"/>
              </a:rPr>
              <a:t>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F,G</a:t>
            </a:r>
            <a:r>
              <a:rPr lang="ja-JP" altLang="en-US" sz="1400" dirty="0">
                <a:solidFill>
                  <a:srgbClr val="FF0000"/>
                </a:solidFill>
                <a:latin typeface="Meiryo UI" panose="020B0604030504040204" pitchFamily="50" charset="-128"/>
                <a:ea typeface="Meiryo UI" panose="020B0604030504040204" pitchFamily="50" charset="-128"/>
              </a:rPr>
              <a:t>：要件を満たす場合には「該当しないため、要件を満たす」などと記載すること。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43566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561991-500C-39F3-A151-331AE633724B}"/>
            </a:ext>
          </a:extLst>
        </p:cNvPr>
        <p:cNvGrpSpPr/>
        <p:nvPr/>
      </p:nvGrpSpPr>
      <p:grpSpPr>
        <a:xfrm>
          <a:off x="0" y="0"/>
          <a:ext cx="0" cy="0"/>
          <a:chOff x="0" y="0"/>
          <a:chExt cx="0" cy="0"/>
        </a:xfrm>
      </p:grpSpPr>
      <p:graphicFrame>
        <p:nvGraphicFramePr>
          <p:cNvPr id="52" name="think-cell data - do not delete" hidden="1">
            <a:extLst>
              <a:ext uri="{FF2B5EF4-FFF2-40B4-BE49-F238E27FC236}">
                <a16:creationId xmlns:a16="http://schemas.microsoft.com/office/drawing/2014/main" id="{317D9CEA-F37C-F7AA-86A1-E9DFD94B6398}"/>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52" name="think-cell data - do not delete" hidden="1">
                        <a:extLst>
                          <a:ext uri="{FF2B5EF4-FFF2-40B4-BE49-F238E27FC236}">
                            <a16:creationId xmlns:a16="http://schemas.microsoft.com/office/drawing/2014/main" id="{F78BA1C8-13C1-6FE4-E291-87A3F9DD013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4799936B-08F8-285E-C2D4-86EB1F0A7A6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5" name="Title 1">
            <a:extLst>
              <a:ext uri="{FF2B5EF4-FFF2-40B4-BE49-F238E27FC236}">
                <a16:creationId xmlns:a16="http://schemas.microsoft.com/office/drawing/2014/main" id="{D049EF17-92D1-5580-1D39-E410F8FA9DE0}"/>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【A】</a:t>
            </a:r>
            <a:r>
              <a:rPr lang="ja-JP" altLang="en-US" dirty="0">
                <a:solidFill>
                  <a:schemeClr val="tx1"/>
                </a:solidFill>
              </a:rPr>
              <a:t>導入する設備により生産する製品について、要件を満たしている</a:t>
            </a:r>
            <a:endParaRPr lang="en-US" altLang="ja-JP" dirty="0">
              <a:solidFill>
                <a:schemeClr val="tx1"/>
              </a:solidFill>
            </a:endParaRPr>
          </a:p>
        </p:txBody>
      </p:sp>
      <p:cxnSp>
        <p:nvCxnSpPr>
          <p:cNvPr id="8" name="直線コネクタ 7">
            <a:extLst>
              <a:ext uri="{FF2B5EF4-FFF2-40B4-BE49-F238E27FC236}">
                <a16:creationId xmlns:a16="http://schemas.microsoft.com/office/drawing/2014/main" id="{C5156EEC-1EFB-BE0E-1D7F-5C4F70F1671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A824F16A-BFB4-EAA8-3A93-7E1779D4342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18" name="グループ化 17">
            <a:extLst>
              <a:ext uri="{FF2B5EF4-FFF2-40B4-BE49-F238E27FC236}">
                <a16:creationId xmlns:a16="http://schemas.microsoft.com/office/drawing/2014/main" id="{89C35D6C-0046-06CF-152F-1095A3006486}"/>
              </a:ext>
            </a:extLst>
          </p:cNvPr>
          <p:cNvGrpSpPr/>
          <p:nvPr/>
        </p:nvGrpSpPr>
        <p:grpSpPr>
          <a:xfrm>
            <a:off x="156000" y="2441505"/>
            <a:ext cx="11879998" cy="360000"/>
            <a:chOff x="543578" y="1377175"/>
            <a:chExt cx="5239039" cy="360000"/>
          </a:xfrm>
        </p:grpSpPr>
        <p:cxnSp>
          <p:nvCxnSpPr>
            <p:cNvPr id="26" name="Straight Connector 18">
              <a:extLst>
                <a:ext uri="{FF2B5EF4-FFF2-40B4-BE49-F238E27FC236}">
                  <a16:creationId xmlns:a16="http://schemas.microsoft.com/office/drawing/2014/main" id="{DE459F5B-6A64-A77A-A979-E17B79DC11A4}"/>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7" name="TextBox 23">
              <a:extLst>
                <a:ext uri="{FF2B5EF4-FFF2-40B4-BE49-F238E27FC236}">
                  <a16:creationId xmlns:a16="http://schemas.microsoft.com/office/drawing/2014/main" id="{5325A6CD-EB9B-AD07-6169-F08BC00E6871}"/>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製品の特徴等</a:t>
              </a:r>
            </a:p>
          </p:txBody>
        </p:sp>
      </p:grpSp>
      <p:sp>
        <p:nvSpPr>
          <p:cNvPr id="38" name="正方形/長方形 37">
            <a:extLst>
              <a:ext uri="{FF2B5EF4-FFF2-40B4-BE49-F238E27FC236}">
                <a16:creationId xmlns:a16="http://schemas.microsoft.com/office/drawing/2014/main" id="{586A5325-B7B0-F25E-BA37-CF5BC8B4347E}"/>
              </a:ext>
            </a:extLst>
          </p:cNvPr>
          <p:cNvSpPr/>
          <p:nvPr/>
        </p:nvSpPr>
        <p:spPr>
          <a:xfrm>
            <a:off x="156000" y="2928550"/>
            <a:ext cx="11879998" cy="361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p:txBody>
      </p:sp>
      <p:grpSp>
        <p:nvGrpSpPr>
          <p:cNvPr id="6" name="グループ化 5">
            <a:extLst>
              <a:ext uri="{FF2B5EF4-FFF2-40B4-BE49-F238E27FC236}">
                <a16:creationId xmlns:a16="http://schemas.microsoft.com/office/drawing/2014/main" id="{22F3CC28-D3F9-D33E-4B6F-D27F5F22BCEE}"/>
              </a:ext>
            </a:extLst>
          </p:cNvPr>
          <p:cNvGrpSpPr/>
          <p:nvPr/>
        </p:nvGrpSpPr>
        <p:grpSpPr>
          <a:xfrm>
            <a:off x="155996" y="1482462"/>
            <a:ext cx="11880002" cy="360000"/>
            <a:chOff x="543577" y="1377175"/>
            <a:chExt cx="5239040" cy="360000"/>
          </a:xfrm>
        </p:grpSpPr>
        <p:cxnSp>
          <p:nvCxnSpPr>
            <p:cNvPr id="12" name="Straight Connector 18">
              <a:extLst>
                <a:ext uri="{FF2B5EF4-FFF2-40B4-BE49-F238E27FC236}">
                  <a16:creationId xmlns:a16="http://schemas.microsoft.com/office/drawing/2014/main" id="{778B9C0C-A797-B0D8-653F-BD3DD2B5BF90}"/>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23">
              <a:extLst>
                <a:ext uri="{FF2B5EF4-FFF2-40B4-BE49-F238E27FC236}">
                  <a16:creationId xmlns:a16="http://schemas.microsoft.com/office/drawing/2014/main" id="{EE0A665F-55CD-A6DC-A04B-47B936C78036}"/>
                </a:ext>
              </a:extLst>
            </p:cNvPr>
            <p:cNvSpPr txBox="1"/>
            <p:nvPr/>
          </p:nvSpPr>
          <p:spPr>
            <a:xfrm>
              <a:off x="543577" y="1377175"/>
              <a:ext cx="5220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品目名</a:t>
              </a:r>
            </a:p>
          </p:txBody>
        </p:sp>
      </p:grpSp>
      <p:sp>
        <p:nvSpPr>
          <p:cNvPr id="14" name="正方形/長方形 13">
            <a:extLst>
              <a:ext uri="{FF2B5EF4-FFF2-40B4-BE49-F238E27FC236}">
                <a16:creationId xmlns:a16="http://schemas.microsoft.com/office/drawing/2014/main" id="{2AC060CC-A057-6E01-65A4-A584B2F1C9B5}"/>
              </a:ext>
            </a:extLst>
          </p:cNvPr>
          <p:cNvSpPr/>
          <p:nvPr/>
        </p:nvSpPr>
        <p:spPr>
          <a:xfrm>
            <a:off x="155999" y="1925364"/>
            <a:ext cx="11879999" cy="4367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xxx</a:t>
            </a:r>
            <a:r>
              <a:rPr lang="ja-JP" altLang="en-US" sz="1400" dirty="0">
                <a:solidFill>
                  <a:schemeClr val="tx1"/>
                </a:solidFill>
                <a:latin typeface="Meiryo UI" panose="020B0604030504040204" pitchFamily="50" charset="-128"/>
                <a:ea typeface="Meiryo UI" panose="020B0604030504040204" pitchFamily="50" charset="-128"/>
              </a:rPr>
              <a:t>　</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「レーザー加工装置」「ヨウ素化合物」のどちらか</a:t>
            </a: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90E045D0-3E0B-B19E-0F31-3CCFD9FB5D51}"/>
              </a:ext>
            </a:extLst>
          </p:cNvPr>
          <p:cNvSpPr/>
          <p:nvPr/>
        </p:nvSpPr>
        <p:spPr>
          <a:xfrm>
            <a:off x="2733554" y="2621505"/>
            <a:ext cx="6139543" cy="31768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品目名</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→公募要領の表</a:t>
            </a:r>
            <a:r>
              <a:rPr lang="en-US" altLang="ja-JP" sz="1400" dirty="0">
                <a:solidFill>
                  <a:srgbClr val="FF0000"/>
                </a:solidFill>
                <a:latin typeface="Meiryo UI" panose="020B0604030504040204" pitchFamily="50" charset="-128"/>
                <a:ea typeface="Meiryo UI" panose="020B0604030504040204" pitchFamily="50" charset="-128"/>
              </a:rPr>
              <a:t>1</a:t>
            </a:r>
            <a:r>
              <a:rPr lang="ja-JP" altLang="en-US" sz="1400" dirty="0">
                <a:solidFill>
                  <a:srgbClr val="FF0000"/>
                </a:solidFill>
                <a:latin typeface="Meiryo UI" panose="020B0604030504040204" pitchFamily="50" charset="-128"/>
                <a:ea typeface="Meiryo UI" panose="020B0604030504040204" pitchFamily="50" charset="-128"/>
              </a:rPr>
              <a:t>を踏まえ、記載すること。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製品の特徴</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製造製品の仕様・スペック（サイズ、製品の型など）や強み、イメージ図などを記載すること。また、本製品の果たす役割について、ペロブスカイト太陽電池完成品を製造する一連のサプライチェーンを俯瞰した観点からその重要性を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328520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39">
            <a:extLst>
              <a:ext uri="{FF2B5EF4-FFF2-40B4-BE49-F238E27FC236}">
                <a16:creationId xmlns:a16="http://schemas.microsoft.com/office/drawing/2014/main" id="{40B2C80F-0269-E86A-6DAA-9541ECB47F1A}"/>
              </a:ext>
            </a:extLst>
          </p:cNvPr>
          <p:cNvSpPr txBox="1"/>
          <p:nvPr/>
        </p:nvSpPr>
        <p:spPr>
          <a:xfrm>
            <a:off x="180000" y="2756677"/>
            <a:ext cx="1195209" cy="360057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間接補助事業の実施により得られる</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年間あたりの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製造能力</a:t>
            </a:r>
            <a:endParaRPr kumimoji="1" lang="en-US" sz="1100" dirty="0">
              <a:solidFill>
                <a:schemeClr val="tx1"/>
              </a:solidFill>
              <a:latin typeface="Meiryo UI" panose="020B0604030504040204" pitchFamily="50" charset="-128"/>
              <a:ea typeface="Meiryo UI" panose="020B0604030504040204" pitchFamily="50" charset="-128"/>
            </a:endParaRPr>
          </a:p>
        </p:txBody>
      </p:sp>
      <p:sp>
        <p:nvSpPr>
          <p:cNvPr id="31" name="TextBox 39">
            <a:extLst>
              <a:ext uri="{FF2B5EF4-FFF2-40B4-BE49-F238E27FC236}">
                <a16:creationId xmlns:a16="http://schemas.microsoft.com/office/drawing/2014/main" id="{2B1DD7D1-2B3B-EA1A-AA88-A62E7CD99E65}"/>
              </a:ext>
            </a:extLst>
          </p:cNvPr>
          <p:cNvSpPr txBox="1"/>
          <p:nvPr/>
        </p:nvSpPr>
        <p:spPr>
          <a:xfrm>
            <a:off x="1429992" y="2756677"/>
            <a:ext cx="1108045" cy="3600578"/>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sz="1400" dirty="0">
                <a:solidFill>
                  <a:schemeClr val="tx1"/>
                </a:solidFill>
                <a:latin typeface="Meiryo UI" panose="020B0604030504040204" pitchFamily="50" charset="-128"/>
                <a:ea typeface="Meiryo UI" panose="020B0604030504040204" pitchFamily="50" charset="-128"/>
              </a:rPr>
              <a:t>xxx</a:t>
            </a:r>
            <a:br>
              <a:rPr kumimoji="1" 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年度）</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42" name="TextBox 39">
            <a:extLst>
              <a:ext uri="{FF2B5EF4-FFF2-40B4-BE49-F238E27FC236}">
                <a16:creationId xmlns:a16="http://schemas.microsoft.com/office/drawing/2014/main" id="{6F1ABF80-B5B4-573C-41A2-730CCFCBC5F9}"/>
              </a:ext>
            </a:extLst>
          </p:cNvPr>
          <p:cNvSpPr txBox="1"/>
          <p:nvPr/>
        </p:nvSpPr>
        <p:spPr>
          <a:xfrm>
            <a:off x="3986748" y="2756677"/>
            <a:ext cx="3696912" cy="3600578"/>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80975" indent="-180975">
              <a:buFont typeface="Arial" panose="020B0604020202020204" pitchFamily="34" charset="0"/>
              <a:buChar char="•"/>
            </a:pPr>
            <a:r>
              <a:rPr lang="en-US" sz="1400" dirty="0">
                <a:solidFill>
                  <a:schemeClr val="tx1"/>
                </a:solidFill>
                <a:latin typeface="Meiryo UI" panose="020B0604030504040204" pitchFamily="50" charset="-128"/>
                <a:ea typeface="Meiryo UI" panose="020B0604030504040204" pitchFamily="50" charset="-128"/>
              </a:rPr>
              <a:t>xx</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55" name="TextBox 39">
            <a:extLst>
              <a:ext uri="{FF2B5EF4-FFF2-40B4-BE49-F238E27FC236}">
                <a16:creationId xmlns:a16="http://schemas.microsoft.com/office/drawing/2014/main" id="{0D23EF7E-417D-D56C-C8B7-EBB894649A01}"/>
              </a:ext>
            </a:extLst>
          </p:cNvPr>
          <p:cNvSpPr txBox="1"/>
          <p:nvPr/>
        </p:nvSpPr>
        <p:spPr>
          <a:xfrm>
            <a:off x="8076956" y="2756677"/>
            <a:ext cx="3959044" cy="3600578"/>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80975" indent="-180975">
              <a:buFont typeface="Arial" panose="020B0604020202020204" pitchFamily="34" charset="0"/>
              <a:buChar char="•"/>
              <a:defRPr kumimoji="1" sz="1400">
                <a:solidFill>
                  <a:schemeClr val="tx1"/>
                </a:solidFill>
                <a:latin typeface="Meiryo UI" panose="020B0604030504040204" pitchFamily="50" charset="-128"/>
                <a:ea typeface="Meiryo UI" panose="020B0604030504040204" pitchFamily="50" charset="-128"/>
              </a:defRPr>
            </a:lvl1pPr>
          </a:lstStyle>
          <a:p>
            <a:r>
              <a:rPr kumimoji="1" lang="en-US" altLang="ja-JP" sz="1400" dirty="0">
                <a:solidFill>
                  <a:schemeClr val="tx1"/>
                </a:solidFill>
                <a:latin typeface="Meiryo UI" panose="020B0604030504040204" pitchFamily="50" charset="-128"/>
                <a:ea typeface="Meiryo UI" panose="020B0604030504040204" pitchFamily="50" charset="-128"/>
              </a:rPr>
              <a:t>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grpSp>
        <p:nvGrpSpPr>
          <p:cNvPr id="19" name="グループ化 18">
            <a:extLst>
              <a:ext uri="{FF2B5EF4-FFF2-40B4-BE49-F238E27FC236}">
                <a16:creationId xmlns:a16="http://schemas.microsoft.com/office/drawing/2014/main" id="{8A837141-9755-6547-E97B-F8CA453B73A1}"/>
              </a:ext>
            </a:extLst>
          </p:cNvPr>
          <p:cNvGrpSpPr/>
          <p:nvPr/>
        </p:nvGrpSpPr>
        <p:grpSpPr>
          <a:xfrm>
            <a:off x="180000" y="1637488"/>
            <a:ext cx="11856000" cy="288000"/>
            <a:chOff x="156000" y="1879963"/>
            <a:chExt cx="5760000" cy="288000"/>
          </a:xfrm>
        </p:grpSpPr>
        <p:sp>
          <p:nvSpPr>
            <p:cNvPr id="20" name="正方形/長方形 19">
              <a:extLst>
                <a:ext uri="{FF2B5EF4-FFF2-40B4-BE49-F238E27FC236}">
                  <a16:creationId xmlns:a16="http://schemas.microsoft.com/office/drawing/2014/main" id="{7AF70CC0-4628-C40D-82A1-983BD45D2AC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補助対象事業の要件充足に係る</a:t>
              </a:r>
              <a:r>
                <a:rPr kumimoji="1" lang="en-US" altLang="ja-JP" sz="1400" dirty="0">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設定　</a:t>
              </a: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本事業における生産開始年限は</a:t>
              </a:r>
              <a:r>
                <a:rPr kumimoji="1" lang="en-US" altLang="ja-JP" sz="1400" dirty="0">
                  <a:solidFill>
                    <a:srgbClr val="FF0000"/>
                  </a:solidFill>
                  <a:latin typeface="Meiryo UI" panose="020B0604030504040204" pitchFamily="50" charset="-128"/>
                  <a:ea typeface="Meiryo UI" panose="020B0604030504040204" pitchFamily="50" charset="-128"/>
                </a:rPr>
                <a:t>2030</a:t>
              </a:r>
              <a:r>
                <a:rPr kumimoji="1" lang="ja-JP" altLang="en-US" sz="1400" dirty="0">
                  <a:solidFill>
                    <a:srgbClr val="FF0000"/>
                  </a:solidFill>
                  <a:latin typeface="Meiryo UI" panose="020B0604030504040204" pitchFamily="50" charset="-128"/>
                  <a:ea typeface="Meiryo UI" panose="020B0604030504040204" pitchFamily="50" charset="-128"/>
                </a:rPr>
                <a:t>年</a:t>
              </a:r>
              <a:endParaRPr kumimoji="1" lang="ja-JP" altLang="en-US" sz="1400" b="1" dirty="0">
                <a:solidFill>
                  <a:srgbClr val="FF0000"/>
                </a:solidFill>
                <a:latin typeface="Meiryo UI" panose="020B0604030504040204" pitchFamily="50" charset="-128"/>
                <a:ea typeface="Meiryo UI" panose="020B0604030504040204" pitchFamily="50" charset="-128"/>
              </a:endParaRPr>
            </a:p>
          </p:txBody>
        </p:sp>
        <p:cxnSp>
          <p:nvCxnSpPr>
            <p:cNvPr id="21" name="直線コネクタ 20">
              <a:extLst>
                <a:ext uri="{FF2B5EF4-FFF2-40B4-BE49-F238E27FC236}">
                  <a16:creationId xmlns:a16="http://schemas.microsoft.com/office/drawing/2014/main" id="{2F8BA410-4F94-4997-0332-FA1C8471D9F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2" name="グループ化 21">
            <a:extLst>
              <a:ext uri="{FF2B5EF4-FFF2-40B4-BE49-F238E27FC236}">
                <a16:creationId xmlns:a16="http://schemas.microsoft.com/office/drawing/2014/main" id="{81BB482C-138E-16CC-11B7-20DB1ADC4EF0}"/>
              </a:ext>
            </a:extLst>
          </p:cNvPr>
          <p:cNvGrpSpPr/>
          <p:nvPr/>
        </p:nvGrpSpPr>
        <p:grpSpPr>
          <a:xfrm>
            <a:off x="180001" y="2377184"/>
            <a:ext cx="1195209" cy="288000"/>
            <a:chOff x="156000" y="1879963"/>
            <a:chExt cx="5760000" cy="288000"/>
          </a:xfrm>
        </p:grpSpPr>
        <p:sp>
          <p:nvSpPr>
            <p:cNvPr id="23" name="正方形/長方形 22">
              <a:extLst>
                <a:ext uri="{FF2B5EF4-FFF2-40B4-BE49-F238E27FC236}">
                  <a16:creationId xmlns:a16="http://schemas.microsoft.com/office/drawing/2014/main" id="{A1189C69-E75B-D4D5-EAD2-8E64D05CF8E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KPI</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4" name="直線コネクタ 23">
              <a:extLst>
                <a:ext uri="{FF2B5EF4-FFF2-40B4-BE49-F238E27FC236}">
                  <a16:creationId xmlns:a16="http://schemas.microsoft.com/office/drawing/2014/main" id="{2D61CDCC-8FA2-8669-BBEF-25EE1500E38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6C9051F1-DC17-2633-9CDC-95080C6C70D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5" name="Title 1">
            <a:extLst>
              <a:ext uri="{FF2B5EF4-FFF2-40B4-BE49-F238E27FC236}">
                <a16:creationId xmlns:a16="http://schemas.microsoft.com/office/drawing/2014/main" id="{CE812368-0CDC-81A7-3383-D80902655C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【B-</a:t>
            </a:r>
            <a:r>
              <a:rPr kumimoji="1" lang="ja-JP" altLang="en-US" dirty="0">
                <a:solidFill>
                  <a:schemeClr val="tx1"/>
                </a:solidFill>
              </a:rPr>
              <a:t>①</a:t>
            </a:r>
            <a:r>
              <a:rPr kumimoji="1" lang="en-US" altLang="ja-JP" dirty="0">
                <a:solidFill>
                  <a:schemeClr val="tx1"/>
                </a:solidFill>
              </a:rPr>
              <a:t>】</a:t>
            </a:r>
            <a:r>
              <a:rPr kumimoji="1" lang="ja-JP" altLang="en-US" dirty="0">
                <a:solidFill>
                  <a:schemeClr val="tx1"/>
                </a:solidFill>
              </a:rPr>
              <a:t>製造能力としては</a:t>
            </a:r>
            <a:r>
              <a:rPr kumimoji="1" lang="en-US" altLang="ja-JP" dirty="0">
                <a:solidFill>
                  <a:schemeClr val="tx1"/>
                </a:solidFill>
              </a:rPr>
              <a:t>xx</a:t>
            </a:r>
            <a:r>
              <a:rPr lang="ja-JP" altLang="en-US" dirty="0">
                <a:solidFill>
                  <a:schemeClr val="tx1"/>
                </a:solidFill>
              </a:rPr>
              <a:t>（</a:t>
            </a:r>
            <a:r>
              <a:rPr kumimoji="1" lang="en-US" altLang="ja-JP" dirty="0">
                <a:solidFill>
                  <a:schemeClr val="tx1"/>
                </a:solidFill>
              </a:rPr>
              <a:t>xx</a:t>
            </a:r>
            <a:r>
              <a:rPr kumimoji="1" lang="ja-JP" altLang="en-US" dirty="0">
                <a:solidFill>
                  <a:schemeClr val="tx1"/>
                </a:solidFill>
              </a:rPr>
              <a:t>年度）を目指す</a:t>
            </a:r>
            <a:endParaRPr kumimoji="1" lang="en-US" altLang="ja-JP" dirty="0">
              <a:solidFill>
                <a:schemeClr val="tx1"/>
              </a:solidFill>
            </a:endParaRPr>
          </a:p>
        </p:txBody>
      </p:sp>
      <p:cxnSp>
        <p:nvCxnSpPr>
          <p:cNvPr id="8" name="直線コネクタ 7">
            <a:extLst>
              <a:ext uri="{FF2B5EF4-FFF2-40B4-BE49-F238E27FC236}">
                <a16:creationId xmlns:a16="http://schemas.microsoft.com/office/drawing/2014/main" id="{C39F6181-6DBB-1C80-234C-46ACC01D88A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AECF0552-9B3D-CB2D-27A8-BA983C99455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29" name="グループ化 28">
            <a:extLst>
              <a:ext uri="{FF2B5EF4-FFF2-40B4-BE49-F238E27FC236}">
                <a16:creationId xmlns:a16="http://schemas.microsoft.com/office/drawing/2014/main" id="{AEB0ADE1-1511-542F-A1C5-56F8536D8A04}"/>
              </a:ext>
            </a:extLst>
          </p:cNvPr>
          <p:cNvGrpSpPr/>
          <p:nvPr/>
        </p:nvGrpSpPr>
        <p:grpSpPr>
          <a:xfrm>
            <a:off x="1429993" y="2377184"/>
            <a:ext cx="1108044" cy="288000"/>
            <a:chOff x="156000" y="1879963"/>
            <a:chExt cx="5760000" cy="288000"/>
          </a:xfrm>
        </p:grpSpPr>
        <p:sp>
          <p:nvSpPr>
            <p:cNvPr id="30" name="正方形/長方形 29">
              <a:extLst>
                <a:ext uri="{FF2B5EF4-FFF2-40B4-BE49-F238E27FC236}">
                  <a16:creationId xmlns:a16="http://schemas.microsoft.com/office/drawing/2014/main" id="{D4A69BE9-7D0F-0CC2-44CF-944EDA0EC64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目標値・</a:t>
              </a:r>
              <a:endParaRPr kumimoji="1"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目標</a:t>
              </a:r>
              <a:r>
                <a:rPr kumimoji="1" lang="ja-JP" altLang="en-US" sz="1400" dirty="0">
                  <a:solidFill>
                    <a:schemeClr val="tx1"/>
                  </a:solidFill>
                  <a:latin typeface="Meiryo UI" panose="020B0604030504040204" pitchFamily="50" charset="-128"/>
                  <a:ea typeface="Meiryo UI" panose="020B0604030504040204" pitchFamily="50" charset="-128"/>
                </a:rPr>
                <a:t>年度</a:t>
              </a:r>
              <a:endParaRPr kumimoji="1" lang="en-US" altLang="ja-JP" sz="1400" baseline="30000" dirty="0">
                <a:solidFill>
                  <a:schemeClr val="tx1"/>
                </a:solidFill>
                <a:latin typeface="Meiryo UI" panose="020B0604030504040204" pitchFamily="50" charset="-128"/>
                <a:ea typeface="Meiryo UI" panose="020B0604030504040204" pitchFamily="50" charset="-128"/>
              </a:endParaRPr>
            </a:p>
          </p:txBody>
        </p:sp>
        <p:cxnSp>
          <p:nvCxnSpPr>
            <p:cNvPr id="39" name="直線コネクタ 38">
              <a:extLst>
                <a:ext uri="{FF2B5EF4-FFF2-40B4-BE49-F238E27FC236}">
                  <a16:creationId xmlns:a16="http://schemas.microsoft.com/office/drawing/2014/main" id="{9BE52F8F-060E-3B87-916F-E8ECADB70E5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0" name="グループ化 39">
            <a:extLst>
              <a:ext uri="{FF2B5EF4-FFF2-40B4-BE49-F238E27FC236}">
                <a16:creationId xmlns:a16="http://schemas.microsoft.com/office/drawing/2014/main" id="{32E82ED5-AD18-05CC-3282-A89A1ED5E5A5}"/>
              </a:ext>
            </a:extLst>
          </p:cNvPr>
          <p:cNvGrpSpPr/>
          <p:nvPr/>
        </p:nvGrpSpPr>
        <p:grpSpPr>
          <a:xfrm>
            <a:off x="3986748" y="2377184"/>
            <a:ext cx="3696912" cy="288000"/>
            <a:chOff x="156000" y="1879963"/>
            <a:chExt cx="5760000" cy="288000"/>
          </a:xfrm>
        </p:grpSpPr>
        <p:sp>
          <p:nvSpPr>
            <p:cNvPr id="41" name="正方形/長方形 40">
              <a:extLst>
                <a:ext uri="{FF2B5EF4-FFF2-40B4-BE49-F238E27FC236}">
                  <a16:creationId xmlns:a16="http://schemas.microsoft.com/office/drawing/2014/main" id="{0B7FCC68-0864-8547-3B57-8A74234EF27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目標</a:t>
              </a:r>
              <a:r>
                <a:rPr lang="ja-JP" altLang="en-US" sz="1400" dirty="0">
                  <a:solidFill>
                    <a:schemeClr val="tx1"/>
                  </a:solidFill>
                  <a:latin typeface="Meiryo UI" panose="020B0604030504040204" pitchFamily="50" charset="-128"/>
                  <a:ea typeface="Meiryo UI" panose="020B0604030504040204" pitchFamily="50" charset="-128"/>
                </a:rPr>
                <a:t>値</a:t>
              </a:r>
              <a:r>
                <a:rPr kumimoji="1" lang="ja-JP" altLang="en-US" sz="1400" dirty="0">
                  <a:solidFill>
                    <a:schemeClr val="tx1"/>
                  </a:solidFill>
                  <a:latin typeface="Meiryo UI" panose="020B0604030504040204" pitchFamily="50" charset="-128"/>
                  <a:ea typeface="Meiryo UI" panose="020B0604030504040204" pitchFamily="50" charset="-128"/>
                </a:rPr>
                <a:t>・目標年度の設定の考え方</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44" name="直線コネクタ 43">
              <a:extLst>
                <a:ext uri="{FF2B5EF4-FFF2-40B4-BE49-F238E27FC236}">
                  <a16:creationId xmlns:a16="http://schemas.microsoft.com/office/drawing/2014/main" id="{25513807-45AB-1EF5-E7D8-AE52CC9070C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グループ化 44">
            <a:extLst>
              <a:ext uri="{FF2B5EF4-FFF2-40B4-BE49-F238E27FC236}">
                <a16:creationId xmlns:a16="http://schemas.microsoft.com/office/drawing/2014/main" id="{F73CDC47-29DA-1923-06FF-6911AC2CD76D}"/>
              </a:ext>
            </a:extLst>
          </p:cNvPr>
          <p:cNvGrpSpPr/>
          <p:nvPr/>
        </p:nvGrpSpPr>
        <p:grpSpPr>
          <a:xfrm>
            <a:off x="8076956" y="2377184"/>
            <a:ext cx="3959044" cy="288000"/>
            <a:chOff x="156000" y="1879963"/>
            <a:chExt cx="5760000" cy="288000"/>
          </a:xfrm>
        </p:grpSpPr>
        <p:sp>
          <p:nvSpPr>
            <p:cNvPr id="46" name="正方形/長方形 45">
              <a:extLst>
                <a:ext uri="{FF2B5EF4-FFF2-40B4-BE49-F238E27FC236}">
                  <a16:creationId xmlns:a16="http://schemas.microsoft.com/office/drawing/2014/main" id="{1CFAB760-276F-AFC1-2CF3-1C0BFEEB7B5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目標達成に向けたアプローチ</a:t>
              </a:r>
              <a:endParaRPr kumimoji="1" lang="en-US" altLang="ja-JP" sz="1400" dirty="0">
                <a:solidFill>
                  <a:schemeClr val="tx1"/>
                </a:solidFill>
                <a:highlight>
                  <a:srgbClr val="FFFF00"/>
                </a:highlight>
                <a:latin typeface="Meiryo UI" panose="020B0604030504040204" pitchFamily="50" charset="-128"/>
                <a:ea typeface="Meiryo UI" panose="020B0604030504040204" pitchFamily="50" charset="-128"/>
              </a:endParaRPr>
            </a:p>
          </p:txBody>
        </p:sp>
        <p:cxnSp>
          <p:nvCxnSpPr>
            <p:cNvPr id="47" name="直線コネクタ 46">
              <a:extLst>
                <a:ext uri="{FF2B5EF4-FFF2-40B4-BE49-F238E27FC236}">
                  <a16:creationId xmlns:a16="http://schemas.microsoft.com/office/drawing/2014/main" id="{0A148D29-E28A-6A04-55DD-A66CE2748AB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8" name="二等辺三角形 47">
            <a:extLst>
              <a:ext uri="{FF2B5EF4-FFF2-40B4-BE49-F238E27FC236}">
                <a16:creationId xmlns:a16="http://schemas.microsoft.com/office/drawing/2014/main" id="{4778CC65-E181-0FAF-F090-2447D540D7D7}"/>
              </a:ext>
            </a:extLst>
          </p:cNvPr>
          <p:cNvSpPr/>
          <p:nvPr/>
        </p:nvSpPr>
        <p:spPr bwMode="gray">
          <a:xfrm rot="5400000">
            <a:off x="7776453" y="4497109"/>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dirty="0">
              <a:solidFill>
                <a:schemeClr val="bg1"/>
              </a:solidFill>
              <a:latin typeface="Meiryo UI" panose="020B0604030504040204" pitchFamily="50" charset="-128"/>
              <a:ea typeface="Meiryo UI" panose="020B0604030504040204" pitchFamily="50" charset="-128"/>
            </a:endParaRPr>
          </a:p>
        </p:txBody>
      </p:sp>
      <p:sp>
        <p:nvSpPr>
          <p:cNvPr id="6" name="TextBox 39">
            <a:extLst>
              <a:ext uri="{FF2B5EF4-FFF2-40B4-BE49-F238E27FC236}">
                <a16:creationId xmlns:a16="http://schemas.microsoft.com/office/drawing/2014/main" id="{71A312D9-BDCF-A2F3-4A58-80797B2AEB38}"/>
              </a:ext>
            </a:extLst>
          </p:cNvPr>
          <p:cNvSpPr txBox="1"/>
          <p:nvPr/>
        </p:nvSpPr>
        <p:spPr>
          <a:xfrm>
            <a:off x="2592820" y="2756677"/>
            <a:ext cx="1339145" cy="3600578"/>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sz="1400" dirty="0">
                <a:solidFill>
                  <a:schemeClr val="tx1"/>
                </a:solidFill>
                <a:latin typeface="Meiryo UI" panose="020B0604030504040204" pitchFamily="50" charset="-128"/>
                <a:ea typeface="Meiryo UI" panose="020B0604030504040204" pitchFamily="50" charset="-128"/>
              </a:rPr>
              <a:t>xxx</a:t>
            </a:r>
          </a:p>
        </p:txBody>
      </p:sp>
      <p:grpSp>
        <p:nvGrpSpPr>
          <p:cNvPr id="14" name="グループ化 13">
            <a:extLst>
              <a:ext uri="{FF2B5EF4-FFF2-40B4-BE49-F238E27FC236}">
                <a16:creationId xmlns:a16="http://schemas.microsoft.com/office/drawing/2014/main" id="{B5C62186-5448-13FD-2055-3AF9CD788C3F}"/>
              </a:ext>
            </a:extLst>
          </p:cNvPr>
          <p:cNvGrpSpPr/>
          <p:nvPr/>
        </p:nvGrpSpPr>
        <p:grpSpPr>
          <a:xfrm>
            <a:off x="2592820" y="2377184"/>
            <a:ext cx="1339144" cy="288000"/>
            <a:chOff x="156000" y="1879963"/>
            <a:chExt cx="5760000" cy="288000"/>
          </a:xfrm>
        </p:grpSpPr>
        <p:sp>
          <p:nvSpPr>
            <p:cNvPr id="16" name="正方形/長方形 15">
              <a:extLst>
                <a:ext uri="{FF2B5EF4-FFF2-40B4-BE49-F238E27FC236}">
                  <a16:creationId xmlns:a16="http://schemas.microsoft.com/office/drawing/2014/main" id="{96E7A855-D790-995F-BC52-5DA98BC3E1E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申請時の値</a:t>
              </a:r>
              <a:endParaRPr kumimoji="1" lang="en-US" altLang="ja-JP" sz="1400" baseline="30000" dirty="0">
                <a:solidFill>
                  <a:schemeClr val="tx1"/>
                </a:solidFill>
                <a:latin typeface="Meiryo UI" panose="020B0604030504040204" pitchFamily="50" charset="-128"/>
                <a:ea typeface="Meiryo UI" panose="020B0604030504040204" pitchFamily="50" charset="-128"/>
              </a:endParaRPr>
            </a:p>
          </p:txBody>
        </p:sp>
        <p:cxnSp>
          <p:nvCxnSpPr>
            <p:cNvPr id="25" name="直線コネクタ 24">
              <a:extLst>
                <a:ext uri="{FF2B5EF4-FFF2-40B4-BE49-F238E27FC236}">
                  <a16:creationId xmlns:a16="http://schemas.microsoft.com/office/drawing/2014/main" id="{A6AE4CAE-DC9C-21F6-0A21-700EB0C5FD6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正方形/長方形 50">
            <a:extLst>
              <a:ext uri="{FF2B5EF4-FFF2-40B4-BE49-F238E27FC236}">
                <a16:creationId xmlns:a16="http://schemas.microsoft.com/office/drawing/2014/main" id="{E0F21A99-CACE-69F2-DB6B-DC99168FF128}"/>
              </a:ext>
            </a:extLst>
          </p:cNvPr>
          <p:cNvSpPr/>
          <p:nvPr/>
        </p:nvSpPr>
        <p:spPr>
          <a:xfrm>
            <a:off x="1869279" y="2125833"/>
            <a:ext cx="7868093" cy="340148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間接補助事業の実施により得られる年間あたりの製造能力</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生産開始年限は</a:t>
            </a:r>
            <a:r>
              <a:rPr lang="en-US" altLang="ja-JP" sz="1400" dirty="0">
                <a:solidFill>
                  <a:srgbClr val="FF0000"/>
                </a:solidFill>
                <a:latin typeface="Meiryo UI" panose="020B0604030504040204" pitchFamily="50" charset="-128"/>
                <a:ea typeface="Meiryo UI" panose="020B0604030504040204" pitchFamily="50" charset="-128"/>
              </a:rPr>
              <a:t>2030</a:t>
            </a:r>
            <a:r>
              <a:rPr lang="ja-JP" altLang="en-US" sz="1400" dirty="0">
                <a:solidFill>
                  <a:srgbClr val="FF0000"/>
                </a:solidFill>
                <a:latin typeface="Meiryo UI" panose="020B0604030504040204" pitchFamily="50" charset="-128"/>
                <a:ea typeface="Meiryo UI" panose="020B0604030504040204" pitchFamily="50" charset="-128"/>
              </a:rPr>
              <a:t>年であることに注意すること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あくまで間接補助事業の実施によるものを記載すること。また、</a:t>
            </a:r>
            <a:r>
              <a:rPr lang="en-US" altLang="ja-JP" sz="1400" dirty="0">
                <a:solidFill>
                  <a:srgbClr val="FF0000"/>
                </a:solidFill>
                <a:latin typeface="Meiryo UI" panose="020B0604030504040204" pitchFamily="50" charset="-128"/>
                <a:ea typeface="Meiryo UI" panose="020B0604030504040204" pitchFamily="50" charset="-128"/>
              </a:rPr>
              <a:t>2030</a:t>
            </a:r>
            <a:r>
              <a:rPr lang="ja-JP" altLang="en-US" sz="1400" dirty="0">
                <a:solidFill>
                  <a:srgbClr val="FF0000"/>
                </a:solidFill>
                <a:latin typeface="Meiryo UI" panose="020B0604030504040204" pitchFamily="50" charset="-128"/>
                <a:ea typeface="Meiryo UI" panose="020B0604030504040204" pitchFamily="50" charset="-128"/>
              </a:rPr>
              <a:t>年に向けた製造能力等に関する野心的な目標を踏まえて記載すること（</a:t>
            </a:r>
            <a:r>
              <a:rPr lang="en-US" altLang="ja-JP" sz="1400" dirty="0">
                <a:solidFill>
                  <a:srgbClr val="FF0000"/>
                </a:solidFill>
                <a:latin typeface="Meiryo UI" panose="020B0604030504040204" pitchFamily="50" charset="-128"/>
                <a:ea typeface="Meiryo UI" panose="020B0604030504040204" pitchFamily="50" charset="-128"/>
              </a:rPr>
              <a:t>CN</a:t>
            </a:r>
            <a:r>
              <a:rPr lang="ja-JP" altLang="en-US" sz="1400" dirty="0">
                <a:solidFill>
                  <a:srgbClr val="FF0000"/>
                </a:solidFill>
                <a:latin typeface="Meiryo UI" panose="020B0604030504040204" pitchFamily="50" charset="-128"/>
                <a:ea typeface="Meiryo UI" panose="020B0604030504040204" pitchFamily="50" charset="-128"/>
              </a:rPr>
              <a:t>の市場の広がりを見据え、世界トップクラスを目指し、対外的に掲げているものに限る）。</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上記の達成に向けた継続的な技術開発計画や部素材調達計画の道筋を明示すること。</a:t>
            </a:r>
            <a:endParaRPr lang="en-US" altLang="ja-JP" sz="1400" dirty="0">
              <a:solidFill>
                <a:srgbClr val="FF0000"/>
              </a:solidFill>
              <a:latin typeface="Meiryo UI" panose="020B0604030504040204" pitchFamily="50" charset="-128"/>
              <a:ea typeface="Meiryo UI" panose="020B0604030504040204" pitchFamily="50" charset="-128"/>
            </a:endParaRPr>
          </a:p>
          <a:p>
            <a:br>
              <a:rPr kumimoji="1" lang="en-US" altLang="ja-JP"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285518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1.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2.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21.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22.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23.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24.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2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chemeClr val="tx1">
            <a:lumMod val="50000"/>
            <a:lumOff val="50000"/>
          </a:schemeClr>
        </a:solidFill>
        <a:ln>
          <a:solidFill>
            <a:schemeClr val="tx1">
              <a:lumMod val="50000"/>
              <a:lumOff val="50000"/>
            </a:schemeClr>
          </a:solidFill>
        </a:ln>
      </a:spPr>
      <a:bodyPr vert="horz" wrap="square" lIns="88641" tIns="44321" rIns="88641" bIns="44321" numCol="1" anchor="ctr" anchorCtr="0" compatLnSpc="1">
        <a:prstTxWarp prst="textNoShape">
          <a:avLst/>
        </a:prstTxWarp>
      </a:bodyPr>
      <a:lstStyle>
        <a:defPPr marL="0" marR="0" indent="0" algn="ctr" defTabSz="914400" rtl="0" eaLnBrk="1" fontAlgn="auto" latinLnBrk="0" hangingPunct="1">
          <a:lnSpc>
            <a:spcPct val="100000"/>
          </a:lnSpc>
          <a:spcBef>
            <a:spcPts val="0"/>
          </a:spcBef>
          <a:spcAft>
            <a:spcPts val="0"/>
          </a:spcAft>
          <a:buClrTx/>
          <a:buSzTx/>
          <a:buFontTx/>
          <a:buNone/>
          <a:tabLst/>
          <a:defRPr kumimoji="0" sz="1400" dirty="0">
            <a:solidFill>
              <a:schemeClr val="bg1"/>
            </a:solidFill>
            <a:latin typeface="Meiryo UI" panose="020B0604030504040204" pitchFamily="50" charset="-128"/>
            <a:ea typeface="Meiryo UI" panose="020B0604030504040204" pitchFamily="50" charset="-128"/>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11343</Words>
  <Application>Microsoft Office PowerPoint</Application>
  <PresentationFormat>ワイド画面</PresentationFormat>
  <Paragraphs>1227</Paragraphs>
  <Slides>52</Slides>
  <Notes>32</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52</vt:i4>
      </vt:variant>
    </vt:vector>
  </HeadingPairs>
  <TitlesOfParts>
    <vt:vector size="60" baseType="lpstr">
      <vt:lpstr>Meiryo UI</vt:lpstr>
      <vt:lpstr>游ゴシック</vt:lpstr>
      <vt:lpstr>游ゴシック Light</vt:lpstr>
      <vt:lpstr>Arial</vt:lpstr>
      <vt:lpstr>Trebuchet MS</vt:lpstr>
      <vt:lpstr>Wingdings</vt:lpstr>
      <vt:lpstr>Office テーマ</vt:lpstr>
      <vt:lpstr>think-cellスライド</vt:lpstr>
      <vt:lpstr>＠＠＠（間接補助事業の名称）</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2025-10-01T01:07:07Z</dcterms:created>
  <dcterms:modified xsi:type="dcterms:W3CDTF">2025-10-03T09:35:14Z</dcterms:modified>
</cp:coreProperties>
</file>